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sldIdLst>
    <p:sldId id="256" r:id="rId2"/>
    <p:sldId id="275" r:id="rId3"/>
    <p:sldId id="286" r:id="rId4"/>
    <p:sldId id="269" r:id="rId5"/>
    <p:sldId id="270" r:id="rId6"/>
    <p:sldId id="260" r:id="rId7"/>
    <p:sldId id="267" r:id="rId8"/>
    <p:sldId id="285" r:id="rId9"/>
    <p:sldId id="261" r:id="rId10"/>
    <p:sldId id="262" r:id="rId11"/>
    <p:sldId id="284" r:id="rId12"/>
    <p:sldId id="268" r:id="rId13"/>
    <p:sldId id="263" r:id="rId14"/>
    <p:sldId id="277" r:id="rId15"/>
    <p:sldId id="264" r:id="rId16"/>
    <p:sldId id="278" r:id="rId17"/>
    <p:sldId id="265" r:id="rId18"/>
    <p:sldId id="266" r:id="rId19"/>
    <p:sldId id="274" r:id="rId20"/>
    <p:sldId id="279" r:id="rId21"/>
    <p:sldId id="271" r:id="rId22"/>
    <p:sldId id="272" r:id="rId23"/>
    <p:sldId id="273" r:id="rId24"/>
    <p:sldId id="280" r:id="rId25"/>
    <p:sldId id="282" r:id="rId26"/>
    <p:sldId id="283" r:id="rId27"/>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52"/>
  </p:normalViewPr>
  <p:slideViewPr>
    <p:cSldViewPr>
      <p:cViewPr varScale="1">
        <p:scale>
          <a:sx n="90" d="100"/>
          <a:sy n="90" d="100"/>
        </p:scale>
        <p:origin x="536"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00CCA-1EBA-5E4C-9859-BE2FE17A59FA}"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D17C3640-88F3-4B4C-AA71-29E805986A67}">
      <dgm:prSet/>
      <dgm:spPr/>
      <dgm:t>
        <a:bodyPr/>
        <a:lstStyle/>
        <a:p>
          <a:pPr rtl="0"/>
          <a:r>
            <a:rPr lang="el-GR">
              <a:latin typeface="Verdana" panose="020B0604030504040204" pitchFamily="34" charset="0"/>
              <a:ea typeface="Verdana" panose="020B0604030504040204" pitchFamily="34" charset="0"/>
              <a:cs typeface="Verdana" panose="020B0604030504040204" pitchFamily="34" charset="0"/>
            </a:rPr>
            <a:t>10.2.1961 – Παρίσι – 1</a:t>
          </a:r>
          <a:r>
            <a:rPr lang="el-GR" baseline="30000">
              <a:latin typeface="Verdana" panose="020B0604030504040204" pitchFamily="34" charset="0"/>
              <a:ea typeface="Verdana" panose="020B0604030504040204" pitchFamily="34" charset="0"/>
              <a:cs typeface="Verdana" panose="020B0604030504040204" pitchFamily="34" charset="0"/>
            </a:rPr>
            <a:t>η</a:t>
          </a:r>
          <a:r>
            <a:rPr lang="el-GR">
              <a:latin typeface="Verdana" panose="020B0604030504040204" pitchFamily="34" charset="0"/>
              <a:ea typeface="Verdana" panose="020B0604030504040204" pitchFamily="34" charset="0"/>
              <a:cs typeface="Verdana" panose="020B0604030504040204" pitchFamily="34" charset="0"/>
            </a:rPr>
            <a:t> (άτυπη) συνάντηση αρχηγών κυβερνήσεων</a:t>
          </a:r>
        </a:p>
      </dgm:t>
    </dgm:pt>
    <dgm:pt modelId="{3031AD2E-00F9-B940-8581-5EC34761CBD3}" type="parTrans" cxnId="{CD13C925-3E63-A545-9FDA-20ED4F484964}">
      <dgm:prSet/>
      <dgm:spPr/>
      <dgm:t>
        <a:bodyPr/>
        <a:lstStyle/>
        <a:p>
          <a:endParaRPr lang="en-US"/>
        </a:p>
      </dgm:t>
    </dgm:pt>
    <dgm:pt modelId="{9B2B2B80-694C-6143-9D08-052508AD1700}" type="sibTrans" cxnId="{CD13C925-3E63-A545-9FDA-20ED4F484964}">
      <dgm:prSet/>
      <dgm:spPr/>
      <dgm:t>
        <a:bodyPr/>
        <a:lstStyle/>
        <a:p>
          <a:endParaRPr lang="en-US"/>
        </a:p>
      </dgm:t>
    </dgm:pt>
    <dgm:pt modelId="{04AC0B30-5618-0A44-A096-482A6A9D209B}">
      <dgm:prSet/>
      <dgm:spPr/>
      <dgm:t>
        <a:bodyPr/>
        <a:lstStyle/>
        <a:p>
          <a:pPr rtl="0"/>
          <a:r>
            <a:rPr lang="el-GR">
              <a:latin typeface="Verdana" panose="020B0604030504040204" pitchFamily="34" charset="0"/>
              <a:ea typeface="Verdana" panose="020B0604030504040204" pitchFamily="34" charset="0"/>
              <a:cs typeface="Verdana" panose="020B0604030504040204" pitchFamily="34" charset="0"/>
            </a:rPr>
            <a:t>Πρόταση Ντε Γκωλ –&gt; επιτροπή για τη διαμόρφωση προτάσεων για την πολιτική οικοδόμηση της Ευρώπης</a:t>
          </a:r>
        </a:p>
      </dgm:t>
    </dgm:pt>
    <dgm:pt modelId="{98A2AAF6-F43A-1D44-B61D-FF13E7047B41}" type="parTrans" cxnId="{A7191B2C-A716-B140-8D2B-9F5FBBFE0693}">
      <dgm:prSet/>
      <dgm:spPr/>
      <dgm:t>
        <a:bodyPr/>
        <a:lstStyle/>
        <a:p>
          <a:endParaRPr lang="en-US"/>
        </a:p>
      </dgm:t>
    </dgm:pt>
    <dgm:pt modelId="{DBB57A58-DFD6-0B4A-A849-3342BA8EA06F}" type="sibTrans" cxnId="{A7191B2C-A716-B140-8D2B-9F5FBBFE0693}">
      <dgm:prSet/>
      <dgm:spPr/>
      <dgm:t>
        <a:bodyPr/>
        <a:lstStyle/>
        <a:p>
          <a:endParaRPr lang="en-US"/>
        </a:p>
      </dgm:t>
    </dgm:pt>
    <dgm:pt modelId="{891FEECA-5BB2-9749-B762-12065A6DF7D4}">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Πρόεδρος Christian Fouchet </a:t>
          </a:r>
        </a:p>
      </dgm:t>
    </dgm:pt>
    <dgm:pt modelId="{BFE413BE-7385-1946-B7BB-E9292CF6B07A}" type="parTrans" cxnId="{081A1E1E-B69A-2F41-93C5-A95B63F06649}">
      <dgm:prSet/>
      <dgm:spPr/>
      <dgm:t>
        <a:bodyPr/>
        <a:lstStyle/>
        <a:p>
          <a:endParaRPr lang="en-US"/>
        </a:p>
      </dgm:t>
    </dgm:pt>
    <dgm:pt modelId="{2BE0C4A9-AE2E-A24F-97BD-A5F711DEC052}" type="sibTrans" cxnId="{081A1E1E-B69A-2F41-93C5-A95B63F06649}">
      <dgm:prSet/>
      <dgm:spPr/>
      <dgm:t>
        <a:bodyPr/>
        <a:lstStyle/>
        <a:p>
          <a:endParaRPr lang="en-US"/>
        </a:p>
      </dgm:t>
    </dgm:pt>
    <dgm:pt modelId="{BA7CE4D4-F757-5F44-B663-CE27684442DA}" type="pres">
      <dgm:prSet presAssocID="{8D600CCA-1EBA-5E4C-9859-BE2FE17A59FA}" presName="diagram" presStyleCnt="0">
        <dgm:presLayoutVars>
          <dgm:dir/>
          <dgm:resizeHandles val="exact"/>
        </dgm:presLayoutVars>
      </dgm:prSet>
      <dgm:spPr/>
    </dgm:pt>
    <dgm:pt modelId="{3CE55D6A-E327-624F-9512-7A00E322AC14}" type="pres">
      <dgm:prSet presAssocID="{D17C3640-88F3-4B4C-AA71-29E805986A67}" presName="node" presStyleLbl="node1" presStyleIdx="0" presStyleCnt="3">
        <dgm:presLayoutVars>
          <dgm:bulletEnabled val="1"/>
        </dgm:presLayoutVars>
      </dgm:prSet>
      <dgm:spPr/>
    </dgm:pt>
    <dgm:pt modelId="{F41AC757-5EA6-8D43-8FA2-4A6E46DB6CFC}" type="pres">
      <dgm:prSet presAssocID="{9B2B2B80-694C-6143-9D08-052508AD1700}" presName="sibTrans" presStyleCnt="0"/>
      <dgm:spPr/>
    </dgm:pt>
    <dgm:pt modelId="{91732148-F93A-5E48-A271-351727981B6C}" type="pres">
      <dgm:prSet presAssocID="{04AC0B30-5618-0A44-A096-482A6A9D209B}" presName="node" presStyleLbl="node1" presStyleIdx="1" presStyleCnt="3">
        <dgm:presLayoutVars>
          <dgm:bulletEnabled val="1"/>
        </dgm:presLayoutVars>
      </dgm:prSet>
      <dgm:spPr/>
    </dgm:pt>
    <dgm:pt modelId="{A5E5B315-921D-8A45-B08E-250682FFCFC6}" type="pres">
      <dgm:prSet presAssocID="{DBB57A58-DFD6-0B4A-A849-3342BA8EA06F}" presName="sibTrans" presStyleCnt="0"/>
      <dgm:spPr/>
    </dgm:pt>
    <dgm:pt modelId="{457C41B1-6829-AA4A-B0D3-3DFAE71DE3AF}" type="pres">
      <dgm:prSet presAssocID="{891FEECA-5BB2-9749-B762-12065A6DF7D4}" presName="node" presStyleLbl="node1" presStyleIdx="2" presStyleCnt="3">
        <dgm:presLayoutVars>
          <dgm:bulletEnabled val="1"/>
        </dgm:presLayoutVars>
      </dgm:prSet>
      <dgm:spPr/>
    </dgm:pt>
  </dgm:ptLst>
  <dgm:cxnLst>
    <dgm:cxn modelId="{081A1E1E-B69A-2F41-93C5-A95B63F06649}" srcId="{8D600CCA-1EBA-5E4C-9859-BE2FE17A59FA}" destId="{891FEECA-5BB2-9749-B762-12065A6DF7D4}" srcOrd="2" destOrd="0" parTransId="{BFE413BE-7385-1946-B7BB-E9292CF6B07A}" sibTransId="{2BE0C4A9-AE2E-A24F-97BD-A5F711DEC052}"/>
    <dgm:cxn modelId="{CD13C925-3E63-A545-9FDA-20ED4F484964}" srcId="{8D600CCA-1EBA-5E4C-9859-BE2FE17A59FA}" destId="{D17C3640-88F3-4B4C-AA71-29E805986A67}" srcOrd="0" destOrd="0" parTransId="{3031AD2E-00F9-B940-8581-5EC34761CBD3}" sibTransId="{9B2B2B80-694C-6143-9D08-052508AD1700}"/>
    <dgm:cxn modelId="{A7191B2C-A716-B140-8D2B-9F5FBBFE0693}" srcId="{8D600CCA-1EBA-5E4C-9859-BE2FE17A59FA}" destId="{04AC0B30-5618-0A44-A096-482A6A9D209B}" srcOrd="1" destOrd="0" parTransId="{98A2AAF6-F43A-1D44-B61D-FF13E7047B41}" sibTransId="{DBB57A58-DFD6-0B4A-A849-3342BA8EA06F}"/>
    <dgm:cxn modelId="{362F2F98-4719-3A4A-9B69-D92BA211B848}" type="presOf" srcId="{8D600CCA-1EBA-5E4C-9859-BE2FE17A59FA}" destId="{BA7CE4D4-F757-5F44-B663-CE27684442DA}" srcOrd="0" destOrd="0" presId="urn:microsoft.com/office/officeart/2005/8/layout/default"/>
    <dgm:cxn modelId="{72A75C9F-D657-2840-95A1-CD172B988701}" type="presOf" srcId="{D17C3640-88F3-4B4C-AA71-29E805986A67}" destId="{3CE55D6A-E327-624F-9512-7A00E322AC14}" srcOrd="0" destOrd="0" presId="urn:microsoft.com/office/officeart/2005/8/layout/default"/>
    <dgm:cxn modelId="{6B3664AA-1972-7849-B9DD-BFE44F9167F3}" type="presOf" srcId="{04AC0B30-5618-0A44-A096-482A6A9D209B}" destId="{91732148-F93A-5E48-A271-351727981B6C}" srcOrd="0" destOrd="0" presId="urn:microsoft.com/office/officeart/2005/8/layout/default"/>
    <dgm:cxn modelId="{EA037BE8-49AF-9742-AFA4-E8CA7CD54CEE}" type="presOf" srcId="{891FEECA-5BB2-9749-B762-12065A6DF7D4}" destId="{457C41B1-6829-AA4A-B0D3-3DFAE71DE3AF}" srcOrd="0" destOrd="0" presId="urn:microsoft.com/office/officeart/2005/8/layout/default"/>
    <dgm:cxn modelId="{804741C3-F5B9-FE41-994B-3312139AE861}" type="presParOf" srcId="{BA7CE4D4-F757-5F44-B663-CE27684442DA}" destId="{3CE55D6A-E327-624F-9512-7A00E322AC14}" srcOrd="0" destOrd="0" presId="urn:microsoft.com/office/officeart/2005/8/layout/default"/>
    <dgm:cxn modelId="{32393C87-E0A3-FC48-87D7-B26963DAE6B8}" type="presParOf" srcId="{BA7CE4D4-F757-5F44-B663-CE27684442DA}" destId="{F41AC757-5EA6-8D43-8FA2-4A6E46DB6CFC}" srcOrd="1" destOrd="0" presId="urn:microsoft.com/office/officeart/2005/8/layout/default"/>
    <dgm:cxn modelId="{7EC5512A-8A85-1A46-9305-7F82DF2E45C4}" type="presParOf" srcId="{BA7CE4D4-F757-5F44-B663-CE27684442DA}" destId="{91732148-F93A-5E48-A271-351727981B6C}" srcOrd="2" destOrd="0" presId="urn:microsoft.com/office/officeart/2005/8/layout/default"/>
    <dgm:cxn modelId="{C2F1E1C2-0FC3-FD42-B363-D83D0B79DE0E}" type="presParOf" srcId="{BA7CE4D4-F757-5F44-B663-CE27684442DA}" destId="{A5E5B315-921D-8A45-B08E-250682FFCFC6}" srcOrd="3" destOrd="0" presId="urn:microsoft.com/office/officeart/2005/8/layout/default"/>
    <dgm:cxn modelId="{0BE339BC-1AE7-C94A-8D5D-365E6863CB99}" type="presParOf" srcId="{BA7CE4D4-F757-5F44-B663-CE27684442DA}" destId="{457C41B1-6829-AA4A-B0D3-3DFAE71DE3A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DE9284-2FCB-B947-83D6-9DB7021FD5E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661EFA8-7832-244F-BD0D-BEFD4FF590F0}">
      <dgm:prSet/>
      <dgm:spPr/>
      <dgm:t>
        <a:bodyPr/>
        <a:lstStyle/>
        <a:p>
          <a:pPr rtl="0"/>
          <a:r>
            <a:rPr lang="el-GR">
              <a:latin typeface="Verdana" panose="020B0604030504040204" pitchFamily="34" charset="0"/>
              <a:ea typeface="Verdana" panose="020B0604030504040204" pitchFamily="34" charset="0"/>
              <a:cs typeface="Verdana" panose="020B0604030504040204" pitchFamily="34" charset="0"/>
            </a:rPr>
            <a:t>Ένωση κρατών χωρίς νομική προσωπικότητα που θα συνυπήρχε με τις υφιστάμενες Κοινότητες με αρμοδιότητες για κοινή εξωτερική πολιτική, άμυνα και πολιτισμό. </a:t>
          </a:r>
        </a:p>
      </dgm:t>
    </dgm:pt>
    <dgm:pt modelId="{1C46CD04-1FF9-4242-8B58-56409BBC0EA5}" type="parTrans" cxnId="{BBA32E48-413A-B542-A6C2-82C6F95CF79A}">
      <dgm:prSet/>
      <dgm:spPr/>
      <dgm:t>
        <a:bodyPr/>
        <a:lstStyle/>
        <a:p>
          <a:endParaRPr lang="en-US"/>
        </a:p>
      </dgm:t>
    </dgm:pt>
    <dgm:pt modelId="{BFE1FFE3-21B7-224D-AB65-77EAE57841D9}" type="sibTrans" cxnId="{BBA32E48-413A-B542-A6C2-82C6F95CF79A}">
      <dgm:prSet/>
      <dgm:spPr/>
      <dgm:t>
        <a:bodyPr/>
        <a:lstStyle/>
        <a:p>
          <a:endParaRPr lang="en-US"/>
        </a:p>
      </dgm:t>
    </dgm:pt>
    <dgm:pt modelId="{358A1A11-8C4B-E245-A323-1373DE0CD8D7}">
      <dgm:prSet/>
      <dgm:spPr/>
      <dgm:t>
        <a:bodyPr/>
        <a:lstStyle/>
        <a:p>
          <a:pPr rtl="0"/>
          <a:endParaRPr lang="el-GR"/>
        </a:p>
        <a:p>
          <a:pPr rtl="0"/>
          <a:r>
            <a:rPr lang="el-GR">
              <a:latin typeface="Verdana" panose="020B0604030504040204" pitchFamily="34" charset="0"/>
              <a:ea typeface="Verdana" panose="020B0604030504040204" pitchFamily="34" charset="0"/>
              <a:cs typeface="Verdana" panose="020B0604030504040204" pitchFamily="34" charset="0"/>
            </a:rPr>
            <a:t>Θεσμοί: </a:t>
          </a:r>
        </a:p>
        <a:p>
          <a:pPr rtl="0"/>
          <a:r>
            <a:rPr lang="el-GR">
              <a:latin typeface="Verdana" panose="020B0604030504040204" pitchFamily="34" charset="0"/>
              <a:ea typeface="Verdana" panose="020B0604030504040204" pitchFamily="34" charset="0"/>
              <a:cs typeface="Verdana" panose="020B0604030504040204" pitchFamily="34" charset="0"/>
            </a:rPr>
            <a:t>Πολιτικό Συμβούλιο (αρχηγοί κρατών-κυβερνήσεων) </a:t>
          </a:r>
          <a:r>
            <a:rPr lang="el-GR">
              <a:latin typeface="Verdana" panose="020B0604030504040204" pitchFamily="34" charset="0"/>
              <a:ea typeface="Verdana" panose="020B0604030504040204" pitchFamily="34" charset="0"/>
              <a:cs typeface="Verdana" panose="020B0604030504040204" pitchFamily="34" charset="0"/>
              <a:sym typeface="Wingdings"/>
            </a:rPr>
            <a:t></a:t>
          </a:r>
          <a:r>
            <a:rPr lang="el-GR">
              <a:latin typeface="Verdana" panose="020B0604030504040204" pitchFamily="34" charset="0"/>
              <a:ea typeface="Verdana" panose="020B0604030504040204" pitchFamily="34" charset="0"/>
              <a:cs typeface="Verdana" panose="020B0604030504040204" pitchFamily="34" charset="0"/>
            </a:rPr>
            <a:t> ομοφωνία</a:t>
          </a:r>
        </a:p>
        <a:p>
          <a:pPr rtl="0"/>
          <a:r>
            <a:rPr lang="el-GR">
              <a:latin typeface="Verdana" panose="020B0604030504040204" pitchFamily="34" charset="0"/>
              <a:ea typeface="Verdana" panose="020B0604030504040204" pitchFamily="34" charset="0"/>
              <a:cs typeface="Verdana" panose="020B0604030504040204" pitchFamily="34" charset="0"/>
            </a:rPr>
            <a:t>Πολιτική Επιτροπή (υπάλληλοι Υπουργείων Εξωτερικών) </a:t>
          </a:r>
          <a:r>
            <a:rPr lang="el-GR">
              <a:latin typeface="Verdana" panose="020B0604030504040204" pitchFamily="34" charset="0"/>
              <a:ea typeface="Verdana" panose="020B0604030504040204" pitchFamily="34" charset="0"/>
              <a:cs typeface="Verdana" panose="020B0604030504040204" pitchFamily="34" charset="0"/>
              <a:sym typeface="Wingdings"/>
            </a:rPr>
            <a:t></a:t>
          </a:r>
          <a:r>
            <a:rPr lang="el-GR">
              <a:latin typeface="Verdana" panose="020B0604030504040204" pitchFamily="34" charset="0"/>
              <a:ea typeface="Verdana" panose="020B0604030504040204" pitchFamily="34" charset="0"/>
              <a:cs typeface="Verdana" panose="020B0604030504040204" pitchFamily="34" charset="0"/>
            </a:rPr>
            <a:t> προετοιμάζει τις αποφάσεις του Πολιτικού Συμβουλίου</a:t>
          </a:r>
        </a:p>
        <a:p>
          <a:pPr rtl="0"/>
          <a:r>
            <a:rPr lang="el-GR">
              <a:latin typeface="Verdana" panose="020B0604030504040204" pitchFamily="34" charset="0"/>
              <a:ea typeface="Verdana" panose="020B0604030504040204" pitchFamily="34" charset="0"/>
              <a:cs typeface="Verdana" panose="020B0604030504040204" pitchFamily="34" charset="0"/>
            </a:rPr>
            <a:t>Συνέλευση (συμβουλευτικό όργανο)</a:t>
          </a:r>
        </a:p>
      </dgm:t>
    </dgm:pt>
    <dgm:pt modelId="{89AC2850-5435-614B-841F-184CF5FDD3B3}" type="parTrans" cxnId="{D7462778-AC81-3444-BCDF-4AFF61083710}">
      <dgm:prSet/>
      <dgm:spPr/>
    </dgm:pt>
    <dgm:pt modelId="{8DB99ABA-F778-5342-A772-30189623B4D1}" type="sibTrans" cxnId="{D7462778-AC81-3444-BCDF-4AFF61083710}">
      <dgm:prSet/>
      <dgm:spPr/>
    </dgm:pt>
    <dgm:pt modelId="{6395203D-C53F-E84B-85DE-A2553880875A}" type="pres">
      <dgm:prSet presAssocID="{6FDE9284-2FCB-B947-83D6-9DB7021FD5E1}" presName="vert0" presStyleCnt="0">
        <dgm:presLayoutVars>
          <dgm:dir/>
          <dgm:animOne val="branch"/>
          <dgm:animLvl val="lvl"/>
        </dgm:presLayoutVars>
      </dgm:prSet>
      <dgm:spPr/>
    </dgm:pt>
    <dgm:pt modelId="{73296950-D9FE-F949-9244-5CA1A7A0DEF8}" type="pres">
      <dgm:prSet presAssocID="{D661EFA8-7832-244F-BD0D-BEFD4FF590F0}" presName="thickLine" presStyleLbl="alignNode1" presStyleIdx="0" presStyleCnt="2"/>
      <dgm:spPr/>
    </dgm:pt>
    <dgm:pt modelId="{79467F52-61D0-C24A-BCD5-F7D7DA70402A}" type="pres">
      <dgm:prSet presAssocID="{D661EFA8-7832-244F-BD0D-BEFD4FF590F0}" presName="horz1" presStyleCnt="0"/>
      <dgm:spPr/>
    </dgm:pt>
    <dgm:pt modelId="{30749C4F-4D44-F540-80E7-5E1AC0F34519}" type="pres">
      <dgm:prSet presAssocID="{D661EFA8-7832-244F-BD0D-BEFD4FF590F0}" presName="tx1" presStyleLbl="revTx" presStyleIdx="0" presStyleCnt="2"/>
      <dgm:spPr/>
    </dgm:pt>
    <dgm:pt modelId="{A8340D67-1DAF-5A4E-96D1-B6B8A6607DE2}" type="pres">
      <dgm:prSet presAssocID="{D661EFA8-7832-244F-BD0D-BEFD4FF590F0}" presName="vert1" presStyleCnt="0"/>
      <dgm:spPr/>
    </dgm:pt>
    <dgm:pt modelId="{BF6940E0-649D-7C41-AE9E-6585E61470D0}" type="pres">
      <dgm:prSet presAssocID="{358A1A11-8C4B-E245-A323-1373DE0CD8D7}" presName="thickLine" presStyleLbl="alignNode1" presStyleIdx="1" presStyleCnt="2"/>
      <dgm:spPr/>
    </dgm:pt>
    <dgm:pt modelId="{8CBEF7F4-E887-5D42-A85B-17D4569DF4E8}" type="pres">
      <dgm:prSet presAssocID="{358A1A11-8C4B-E245-A323-1373DE0CD8D7}" presName="horz1" presStyleCnt="0"/>
      <dgm:spPr/>
    </dgm:pt>
    <dgm:pt modelId="{9E520754-18AC-704A-803D-2DC8E7C88C18}" type="pres">
      <dgm:prSet presAssocID="{358A1A11-8C4B-E245-A323-1373DE0CD8D7}" presName="tx1" presStyleLbl="revTx" presStyleIdx="1" presStyleCnt="2"/>
      <dgm:spPr/>
    </dgm:pt>
    <dgm:pt modelId="{50B0F93E-1753-CD4A-B28F-C8DB78679977}" type="pres">
      <dgm:prSet presAssocID="{358A1A11-8C4B-E245-A323-1373DE0CD8D7}" presName="vert1" presStyleCnt="0"/>
      <dgm:spPr/>
    </dgm:pt>
  </dgm:ptLst>
  <dgm:cxnLst>
    <dgm:cxn modelId="{BBA32E48-413A-B542-A6C2-82C6F95CF79A}" srcId="{6FDE9284-2FCB-B947-83D6-9DB7021FD5E1}" destId="{D661EFA8-7832-244F-BD0D-BEFD4FF590F0}" srcOrd="0" destOrd="0" parTransId="{1C46CD04-1FF9-4242-8B58-56409BBC0EA5}" sibTransId="{BFE1FFE3-21B7-224D-AB65-77EAE57841D9}"/>
    <dgm:cxn modelId="{D7462778-AC81-3444-BCDF-4AFF61083710}" srcId="{6FDE9284-2FCB-B947-83D6-9DB7021FD5E1}" destId="{358A1A11-8C4B-E245-A323-1373DE0CD8D7}" srcOrd="1" destOrd="0" parTransId="{89AC2850-5435-614B-841F-184CF5FDD3B3}" sibTransId="{8DB99ABA-F778-5342-A772-30189623B4D1}"/>
    <dgm:cxn modelId="{7534B6A7-5A8E-2C49-BA7A-2F3FB19C1C8C}" type="presOf" srcId="{6FDE9284-2FCB-B947-83D6-9DB7021FD5E1}" destId="{6395203D-C53F-E84B-85DE-A2553880875A}" srcOrd="0" destOrd="0" presId="urn:microsoft.com/office/officeart/2008/layout/LinedList"/>
    <dgm:cxn modelId="{54F47DD0-3AC0-1F46-8732-A5167E216E44}" type="presOf" srcId="{358A1A11-8C4B-E245-A323-1373DE0CD8D7}" destId="{9E520754-18AC-704A-803D-2DC8E7C88C18}" srcOrd="0" destOrd="0" presId="urn:microsoft.com/office/officeart/2008/layout/LinedList"/>
    <dgm:cxn modelId="{A6D27AEC-64BE-C74E-8C63-AA3FC282DA78}" type="presOf" srcId="{D661EFA8-7832-244F-BD0D-BEFD4FF590F0}" destId="{30749C4F-4D44-F540-80E7-5E1AC0F34519}" srcOrd="0" destOrd="0" presId="urn:microsoft.com/office/officeart/2008/layout/LinedList"/>
    <dgm:cxn modelId="{A86ED051-5FA2-AA47-8B87-874062E5EEF9}" type="presParOf" srcId="{6395203D-C53F-E84B-85DE-A2553880875A}" destId="{73296950-D9FE-F949-9244-5CA1A7A0DEF8}" srcOrd="0" destOrd="0" presId="urn:microsoft.com/office/officeart/2008/layout/LinedList"/>
    <dgm:cxn modelId="{F43B9ADD-03C5-F346-B4F9-0D7229B7A78C}" type="presParOf" srcId="{6395203D-C53F-E84B-85DE-A2553880875A}" destId="{79467F52-61D0-C24A-BCD5-F7D7DA70402A}" srcOrd="1" destOrd="0" presId="urn:microsoft.com/office/officeart/2008/layout/LinedList"/>
    <dgm:cxn modelId="{174EE691-34E0-424A-8C55-F9DB15E758B5}" type="presParOf" srcId="{79467F52-61D0-C24A-BCD5-F7D7DA70402A}" destId="{30749C4F-4D44-F540-80E7-5E1AC0F34519}" srcOrd="0" destOrd="0" presId="urn:microsoft.com/office/officeart/2008/layout/LinedList"/>
    <dgm:cxn modelId="{B2A0D8F0-D36B-1D41-A977-2138D6D64A61}" type="presParOf" srcId="{79467F52-61D0-C24A-BCD5-F7D7DA70402A}" destId="{A8340D67-1DAF-5A4E-96D1-B6B8A6607DE2}" srcOrd="1" destOrd="0" presId="urn:microsoft.com/office/officeart/2008/layout/LinedList"/>
    <dgm:cxn modelId="{DCCA5CB9-FED9-E941-8456-9ACECAFCE206}" type="presParOf" srcId="{6395203D-C53F-E84B-85DE-A2553880875A}" destId="{BF6940E0-649D-7C41-AE9E-6585E61470D0}" srcOrd="2" destOrd="0" presId="urn:microsoft.com/office/officeart/2008/layout/LinedList"/>
    <dgm:cxn modelId="{3EE03419-8582-D242-B2E1-6FFC8BF4A5BE}" type="presParOf" srcId="{6395203D-C53F-E84B-85DE-A2553880875A}" destId="{8CBEF7F4-E887-5D42-A85B-17D4569DF4E8}" srcOrd="3" destOrd="0" presId="urn:microsoft.com/office/officeart/2008/layout/LinedList"/>
    <dgm:cxn modelId="{D017A265-0F86-4A41-AD67-3837DC094984}" type="presParOf" srcId="{8CBEF7F4-E887-5D42-A85B-17D4569DF4E8}" destId="{9E520754-18AC-704A-803D-2DC8E7C88C18}" srcOrd="0" destOrd="0" presId="urn:microsoft.com/office/officeart/2008/layout/LinedList"/>
    <dgm:cxn modelId="{71B80F5B-563E-0845-BD36-34246D99876D}" type="presParOf" srcId="{8CBEF7F4-E887-5D42-A85B-17D4569DF4E8}" destId="{50B0F93E-1753-CD4A-B28F-C8DB786799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108F51-C0F7-3541-BA59-38C1D9452121}"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21F6A7CA-AF39-0044-A77E-680E602AE0BB}">
      <dgm:prSet custT="1"/>
      <dgm:spPr/>
      <dgm:t>
        <a:bodyPr/>
        <a:lstStyle/>
        <a:p>
          <a:pPr rtl="0"/>
          <a:r>
            <a:rPr lang="el-GR" sz="2400" dirty="0">
              <a:solidFill>
                <a:srgbClr val="000000"/>
              </a:solidFill>
              <a:latin typeface="Verdana" panose="020B0604030504040204" pitchFamily="34" charset="0"/>
              <a:ea typeface="Verdana" panose="020B0604030504040204" pitchFamily="34" charset="0"/>
              <a:cs typeface="Verdana" panose="020B0604030504040204" pitchFamily="34" charset="0"/>
            </a:rPr>
            <a:t>Από μικρές χώρες (φόβοι απορρόφησης της Επιτροπής από την Πολιτική Επιτροπή και Γαλλογερμανικού Διευθυντηρίου)</a:t>
          </a:r>
        </a:p>
      </dgm:t>
    </dgm:pt>
    <dgm:pt modelId="{71D18EC0-60F9-024E-B9AF-B9B781F5E92E}" type="parTrans" cxnId="{57AF19A3-DC20-DC47-8464-A1E6A9FAEFD8}">
      <dgm:prSet/>
      <dgm:spPr/>
      <dgm:t>
        <a:bodyPr/>
        <a:lstStyle/>
        <a:p>
          <a:endParaRPr lang="en-US"/>
        </a:p>
      </dgm:t>
    </dgm:pt>
    <dgm:pt modelId="{C06FB590-440B-3144-A0DF-EA10E0954134}" type="sibTrans" cxnId="{57AF19A3-DC20-DC47-8464-A1E6A9FAEFD8}">
      <dgm:prSet/>
      <dgm:spPr/>
      <dgm:t>
        <a:bodyPr/>
        <a:lstStyle/>
        <a:p>
          <a:endParaRPr lang="en-US"/>
        </a:p>
      </dgm:t>
    </dgm:pt>
    <dgm:pt modelId="{2D6E1913-54B2-BA4A-A37F-F491C073EC26}">
      <dgm:prSet custT="1"/>
      <dgm:spPr/>
      <dgm:t>
        <a:bodyPr/>
        <a:lstStyle/>
        <a:p>
          <a:pPr rtl="0"/>
          <a:r>
            <a:rPr lang="el-GR" sz="2400" dirty="0">
              <a:solidFill>
                <a:srgbClr val="000000"/>
              </a:solidFill>
              <a:latin typeface="Verdana" panose="020B0604030504040204" pitchFamily="34" charset="0"/>
              <a:ea typeface="Verdana" panose="020B0604030504040204" pitchFamily="34" charset="0"/>
              <a:cs typeface="Verdana" panose="020B0604030504040204" pitchFamily="34" charset="0"/>
            </a:rPr>
            <a:t>Από ατλαντιστές (άρνηση στη αποξένωση των ευρωπαϊκών χωρών από το ΝΑΤΟ)</a:t>
          </a:r>
        </a:p>
      </dgm:t>
    </dgm:pt>
    <dgm:pt modelId="{7EE479F5-EDBB-ED4F-BFC7-EEEBFB7C7B11}" type="parTrans" cxnId="{F2AA5077-7A10-6E4C-BEB0-F976BE8A5111}">
      <dgm:prSet/>
      <dgm:spPr/>
      <dgm:t>
        <a:bodyPr/>
        <a:lstStyle/>
        <a:p>
          <a:endParaRPr lang="en-US"/>
        </a:p>
      </dgm:t>
    </dgm:pt>
    <dgm:pt modelId="{8415E869-1273-174A-99BF-68CBC74A14ED}" type="sibTrans" cxnId="{F2AA5077-7A10-6E4C-BEB0-F976BE8A5111}">
      <dgm:prSet/>
      <dgm:spPr/>
      <dgm:t>
        <a:bodyPr/>
        <a:lstStyle/>
        <a:p>
          <a:endParaRPr lang="en-US"/>
        </a:p>
      </dgm:t>
    </dgm:pt>
    <dgm:pt modelId="{0E8EB513-9B97-C94F-9943-64DD5F344680}" type="pres">
      <dgm:prSet presAssocID="{1A108F51-C0F7-3541-BA59-38C1D9452121}" presName="diagram" presStyleCnt="0">
        <dgm:presLayoutVars>
          <dgm:dir/>
          <dgm:resizeHandles val="exact"/>
        </dgm:presLayoutVars>
      </dgm:prSet>
      <dgm:spPr/>
    </dgm:pt>
    <dgm:pt modelId="{1E76F077-A85C-6D41-83DF-0F0A910A49CA}" type="pres">
      <dgm:prSet presAssocID="{21F6A7CA-AF39-0044-A77E-680E602AE0BB}" presName="node" presStyleLbl="node1" presStyleIdx="0" presStyleCnt="2">
        <dgm:presLayoutVars>
          <dgm:bulletEnabled val="1"/>
        </dgm:presLayoutVars>
      </dgm:prSet>
      <dgm:spPr/>
    </dgm:pt>
    <dgm:pt modelId="{CE6DD5CA-C265-4544-A459-8D4C2C7DDF6D}" type="pres">
      <dgm:prSet presAssocID="{C06FB590-440B-3144-A0DF-EA10E0954134}" presName="sibTrans" presStyleCnt="0"/>
      <dgm:spPr/>
    </dgm:pt>
    <dgm:pt modelId="{680B1D69-5815-1A47-8B08-340776B2277D}" type="pres">
      <dgm:prSet presAssocID="{2D6E1913-54B2-BA4A-A37F-F491C073EC26}" presName="node" presStyleLbl="node1" presStyleIdx="1" presStyleCnt="2">
        <dgm:presLayoutVars>
          <dgm:bulletEnabled val="1"/>
        </dgm:presLayoutVars>
      </dgm:prSet>
      <dgm:spPr/>
    </dgm:pt>
  </dgm:ptLst>
  <dgm:cxnLst>
    <dgm:cxn modelId="{C02A1F5C-58F1-48FF-888D-C62DCAF78321}" type="presOf" srcId="{1A108F51-C0F7-3541-BA59-38C1D9452121}" destId="{0E8EB513-9B97-C94F-9943-64DD5F344680}" srcOrd="0" destOrd="0" presId="urn:microsoft.com/office/officeart/2005/8/layout/default"/>
    <dgm:cxn modelId="{F2AA5077-7A10-6E4C-BEB0-F976BE8A5111}" srcId="{1A108F51-C0F7-3541-BA59-38C1D9452121}" destId="{2D6E1913-54B2-BA4A-A37F-F491C073EC26}" srcOrd="1" destOrd="0" parTransId="{7EE479F5-EDBB-ED4F-BFC7-EEEBFB7C7B11}" sibTransId="{8415E869-1273-174A-99BF-68CBC74A14ED}"/>
    <dgm:cxn modelId="{9EE5A586-9888-42D8-9B88-461C5063FAA2}" type="presOf" srcId="{2D6E1913-54B2-BA4A-A37F-F491C073EC26}" destId="{680B1D69-5815-1A47-8B08-340776B2277D}" srcOrd="0" destOrd="0" presId="urn:microsoft.com/office/officeart/2005/8/layout/default"/>
    <dgm:cxn modelId="{57AF19A3-DC20-DC47-8464-A1E6A9FAEFD8}" srcId="{1A108F51-C0F7-3541-BA59-38C1D9452121}" destId="{21F6A7CA-AF39-0044-A77E-680E602AE0BB}" srcOrd="0" destOrd="0" parTransId="{71D18EC0-60F9-024E-B9AF-B9B781F5E92E}" sibTransId="{C06FB590-440B-3144-A0DF-EA10E0954134}"/>
    <dgm:cxn modelId="{D8FBC5D9-2815-4260-8322-C85311F5084B}" type="presOf" srcId="{21F6A7CA-AF39-0044-A77E-680E602AE0BB}" destId="{1E76F077-A85C-6D41-83DF-0F0A910A49CA}" srcOrd="0" destOrd="0" presId="urn:microsoft.com/office/officeart/2005/8/layout/default"/>
    <dgm:cxn modelId="{092B35E4-AC3D-43B2-A356-D5FBB62F1F75}" type="presParOf" srcId="{0E8EB513-9B97-C94F-9943-64DD5F344680}" destId="{1E76F077-A85C-6D41-83DF-0F0A910A49CA}" srcOrd="0" destOrd="0" presId="urn:microsoft.com/office/officeart/2005/8/layout/default"/>
    <dgm:cxn modelId="{EA8F9434-5686-4A05-BB03-D200F66E30D3}" type="presParOf" srcId="{0E8EB513-9B97-C94F-9943-64DD5F344680}" destId="{CE6DD5CA-C265-4544-A459-8D4C2C7DDF6D}" srcOrd="1" destOrd="0" presId="urn:microsoft.com/office/officeart/2005/8/layout/default"/>
    <dgm:cxn modelId="{5662662B-506E-4082-85A4-FE701500FEC1}" type="presParOf" srcId="{0E8EB513-9B97-C94F-9943-64DD5F344680}" destId="{680B1D69-5815-1A47-8B08-340776B2277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812E5C2-F4C5-8B48-8931-B8A0A2E8D6F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071CCD1-732F-7149-8940-46C08D0912FA}">
      <dgm:prSet/>
      <dgm:spPr/>
      <dgm:t>
        <a:bodyPr/>
        <a:lstStyle/>
        <a:p>
          <a:pPr rtl="0"/>
          <a:r>
            <a:rPr lang="el-GR">
              <a:latin typeface="Verdana" panose="020B0604030504040204" pitchFamily="34" charset="0"/>
              <a:ea typeface="Verdana" panose="020B0604030504040204" pitchFamily="34" charset="0"/>
              <a:cs typeface="Verdana" panose="020B0604030504040204" pitchFamily="34" charset="0"/>
            </a:rPr>
            <a:t>Περιορισμένες αλλαγές </a:t>
          </a:r>
        </a:p>
      </dgm:t>
    </dgm:pt>
    <dgm:pt modelId="{ECCAD114-32DA-4446-9361-4333A8D4FD24}" type="parTrans" cxnId="{068A3B28-36D3-B749-848C-0DE15B132D52}">
      <dgm:prSet/>
      <dgm:spPr/>
      <dgm:t>
        <a:bodyPr/>
        <a:lstStyle/>
        <a:p>
          <a:endParaRPr lang="en-US"/>
        </a:p>
      </dgm:t>
    </dgm:pt>
    <dgm:pt modelId="{F7FB6169-C3D4-0143-B955-32E24C917FDE}" type="sibTrans" cxnId="{068A3B28-36D3-B749-848C-0DE15B132D52}">
      <dgm:prSet/>
      <dgm:spPr/>
      <dgm:t>
        <a:bodyPr/>
        <a:lstStyle/>
        <a:p>
          <a:endParaRPr lang="en-US"/>
        </a:p>
      </dgm:t>
    </dgm:pt>
    <dgm:pt modelId="{408F1093-1102-674D-B98C-5552A81A4B2F}">
      <dgm:prSet/>
      <dgm:spPr/>
      <dgm:t>
        <a:bodyPr/>
        <a:lstStyle/>
        <a:p>
          <a:pPr rtl="0"/>
          <a:r>
            <a:rPr lang="el-GR">
              <a:latin typeface="Verdana" panose="020B0604030504040204" pitchFamily="34" charset="0"/>
              <a:ea typeface="Verdana" panose="020B0604030504040204" pitchFamily="34" charset="0"/>
              <a:cs typeface="Verdana" panose="020B0604030504040204" pitchFamily="34" charset="0"/>
            </a:rPr>
            <a:t>Απόρριψη από Βέλγιο και Ολλανδία</a:t>
          </a:r>
        </a:p>
      </dgm:t>
    </dgm:pt>
    <dgm:pt modelId="{CF459C86-A835-3C47-BB99-78D9B8EEDC61}" type="parTrans" cxnId="{A52F2DFA-B753-3C43-B5C6-4C5F5DAB4510}">
      <dgm:prSet/>
      <dgm:spPr/>
      <dgm:t>
        <a:bodyPr/>
        <a:lstStyle/>
        <a:p>
          <a:endParaRPr lang="en-US"/>
        </a:p>
      </dgm:t>
    </dgm:pt>
    <dgm:pt modelId="{D57A2296-5520-5E4F-90D4-469A56A20BAB}" type="sibTrans" cxnId="{A52F2DFA-B753-3C43-B5C6-4C5F5DAB4510}">
      <dgm:prSet/>
      <dgm:spPr/>
      <dgm:t>
        <a:bodyPr/>
        <a:lstStyle/>
        <a:p>
          <a:endParaRPr lang="en-US"/>
        </a:p>
      </dgm:t>
    </dgm:pt>
    <dgm:pt modelId="{868BF258-4A95-E647-AD5F-A3C89A2738B7}">
      <dgm:prSet/>
      <dgm:spPr/>
      <dgm:t>
        <a:bodyPr/>
        <a:lstStyle/>
        <a:p>
          <a:pPr rtl="0"/>
          <a:r>
            <a:rPr lang="el-GR">
              <a:latin typeface="Verdana" panose="020B0604030504040204" pitchFamily="34" charset="0"/>
              <a:ea typeface="Verdana" panose="020B0604030504040204" pitchFamily="34" charset="0"/>
              <a:cs typeface="Verdana" panose="020B0604030504040204" pitchFamily="34" charset="0"/>
            </a:rPr>
            <a:t>Προϋπόθεση η ένταξη της Βρετανίας</a:t>
          </a:r>
        </a:p>
      </dgm:t>
    </dgm:pt>
    <dgm:pt modelId="{5CD3B902-01E3-964B-8F0A-06506ACA5175}" type="parTrans" cxnId="{A3714BE6-27DC-E14B-AD2C-24DC45CDDC99}">
      <dgm:prSet/>
      <dgm:spPr/>
      <dgm:t>
        <a:bodyPr/>
        <a:lstStyle/>
        <a:p>
          <a:endParaRPr lang="en-US"/>
        </a:p>
      </dgm:t>
    </dgm:pt>
    <dgm:pt modelId="{C66C48E6-F557-994A-AA2E-F9CCBBD60C17}" type="sibTrans" cxnId="{A3714BE6-27DC-E14B-AD2C-24DC45CDDC99}">
      <dgm:prSet/>
      <dgm:spPr/>
      <dgm:t>
        <a:bodyPr/>
        <a:lstStyle/>
        <a:p>
          <a:endParaRPr lang="en-US"/>
        </a:p>
      </dgm:t>
    </dgm:pt>
    <dgm:pt modelId="{D400E4D9-D4B7-8344-A119-109F50D86FD6}" type="pres">
      <dgm:prSet presAssocID="{3812E5C2-F4C5-8B48-8931-B8A0A2E8D6FC}" presName="diagram" presStyleCnt="0">
        <dgm:presLayoutVars>
          <dgm:dir/>
          <dgm:resizeHandles val="exact"/>
        </dgm:presLayoutVars>
      </dgm:prSet>
      <dgm:spPr/>
    </dgm:pt>
    <dgm:pt modelId="{B3183088-8DBD-834E-A5A7-C1D6E8857359}" type="pres">
      <dgm:prSet presAssocID="{F071CCD1-732F-7149-8940-46C08D0912FA}" presName="node" presStyleLbl="node1" presStyleIdx="0" presStyleCnt="3">
        <dgm:presLayoutVars>
          <dgm:bulletEnabled val="1"/>
        </dgm:presLayoutVars>
      </dgm:prSet>
      <dgm:spPr/>
    </dgm:pt>
    <dgm:pt modelId="{6CF499DD-5381-A841-8F27-B89659054278}" type="pres">
      <dgm:prSet presAssocID="{F7FB6169-C3D4-0143-B955-32E24C917FDE}" presName="sibTrans" presStyleCnt="0"/>
      <dgm:spPr/>
    </dgm:pt>
    <dgm:pt modelId="{7F3ACD2D-24BC-9248-8B63-2AC4E229CDB0}" type="pres">
      <dgm:prSet presAssocID="{408F1093-1102-674D-B98C-5552A81A4B2F}" presName="node" presStyleLbl="node1" presStyleIdx="1" presStyleCnt="3">
        <dgm:presLayoutVars>
          <dgm:bulletEnabled val="1"/>
        </dgm:presLayoutVars>
      </dgm:prSet>
      <dgm:spPr/>
    </dgm:pt>
    <dgm:pt modelId="{C124026C-1BFA-6742-A7C8-F0DB23C98D8E}" type="pres">
      <dgm:prSet presAssocID="{D57A2296-5520-5E4F-90D4-469A56A20BAB}" presName="sibTrans" presStyleCnt="0"/>
      <dgm:spPr/>
    </dgm:pt>
    <dgm:pt modelId="{19747B8F-E5C7-3E4A-8280-A42DE6229D12}" type="pres">
      <dgm:prSet presAssocID="{868BF258-4A95-E647-AD5F-A3C89A2738B7}" presName="node" presStyleLbl="node1" presStyleIdx="2" presStyleCnt="3">
        <dgm:presLayoutVars>
          <dgm:bulletEnabled val="1"/>
        </dgm:presLayoutVars>
      </dgm:prSet>
      <dgm:spPr/>
    </dgm:pt>
  </dgm:ptLst>
  <dgm:cxnLst>
    <dgm:cxn modelId="{068A3B28-36D3-B749-848C-0DE15B132D52}" srcId="{3812E5C2-F4C5-8B48-8931-B8A0A2E8D6FC}" destId="{F071CCD1-732F-7149-8940-46C08D0912FA}" srcOrd="0" destOrd="0" parTransId="{ECCAD114-32DA-4446-9361-4333A8D4FD24}" sibTransId="{F7FB6169-C3D4-0143-B955-32E24C917FDE}"/>
    <dgm:cxn modelId="{D7B85A37-8C0A-E547-BC26-81EC0EE35F26}" type="presOf" srcId="{408F1093-1102-674D-B98C-5552A81A4B2F}" destId="{7F3ACD2D-24BC-9248-8B63-2AC4E229CDB0}" srcOrd="0" destOrd="0" presId="urn:microsoft.com/office/officeart/2005/8/layout/default"/>
    <dgm:cxn modelId="{4D190588-E360-9E42-A7EC-9B80C18F2137}" type="presOf" srcId="{3812E5C2-F4C5-8B48-8931-B8A0A2E8D6FC}" destId="{D400E4D9-D4B7-8344-A119-109F50D86FD6}" srcOrd="0" destOrd="0" presId="urn:microsoft.com/office/officeart/2005/8/layout/default"/>
    <dgm:cxn modelId="{DCA51989-1E21-AA42-A499-C7F037609056}" type="presOf" srcId="{F071CCD1-732F-7149-8940-46C08D0912FA}" destId="{B3183088-8DBD-834E-A5A7-C1D6E8857359}" srcOrd="0" destOrd="0" presId="urn:microsoft.com/office/officeart/2005/8/layout/default"/>
    <dgm:cxn modelId="{17B9AAD0-F83A-464D-A3E6-7813E5370E78}" type="presOf" srcId="{868BF258-4A95-E647-AD5F-A3C89A2738B7}" destId="{19747B8F-E5C7-3E4A-8280-A42DE6229D12}" srcOrd="0" destOrd="0" presId="urn:microsoft.com/office/officeart/2005/8/layout/default"/>
    <dgm:cxn modelId="{A3714BE6-27DC-E14B-AD2C-24DC45CDDC99}" srcId="{3812E5C2-F4C5-8B48-8931-B8A0A2E8D6FC}" destId="{868BF258-4A95-E647-AD5F-A3C89A2738B7}" srcOrd="2" destOrd="0" parTransId="{5CD3B902-01E3-964B-8F0A-06506ACA5175}" sibTransId="{C66C48E6-F557-994A-AA2E-F9CCBBD60C17}"/>
    <dgm:cxn modelId="{A52F2DFA-B753-3C43-B5C6-4C5F5DAB4510}" srcId="{3812E5C2-F4C5-8B48-8931-B8A0A2E8D6FC}" destId="{408F1093-1102-674D-B98C-5552A81A4B2F}" srcOrd="1" destOrd="0" parTransId="{CF459C86-A835-3C47-BB99-78D9B8EEDC61}" sibTransId="{D57A2296-5520-5E4F-90D4-469A56A20BAB}"/>
    <dgm:cxn modelId="{D6C3F5BF-4211-0144-8CEE-A729B20E24B6}" type="presParOf" srcId="{D400E4D9-D4B7-8344-A119-109F50D86FD6}" destId="{B3183088-8DBD-834E-A5A7-C1D6E8857359}" srcOrd="0" destOrd="0" presId="urn:microsoft.com/office/officeart/2005/8/layout/default"/>
    <dgm:cxn modelId="{A37604D7-EF54-5B47-A57A-F9ED41507C10}" type="presParOf" srcId="{D400E4D9-D4B7-8344-A119-109F50D86FD6}" destId="{6CF499DD-5381-A841-8F27-B89659054278}" srcOrd="1" destOrd="0" presId="urn:microsoft.com/office/officeart/2005/8/layout/default"/>
    <dgm:cxn modelId="{215D933D-849E-5A4F-9152-5198A9DEFFC9}" type="presParOf" srcId="{D400E4D9-D4B7-8344-A119-109F50D86FD6}" destId="{7F3ACD2D-24BC-9248-8B63-2AC4E229CDB0}" srcOrd="2" destOrd="0" presId="urn:microsoft.com/office/officeart/2005/8/layout/default"/>
    <dgm:cxn modelId="{18BD999D-1186-C640-806D-FD19DFA5A0DE}" type="presParOf" srcId="{D400E4D9-D4B7-8344-A119-109F50D86FD6}" destId="{C124026C-1BFA-6742-A7C8-F0DB23C98D8E}" srcOrd="3" destOrd="0" presId="urn:microsoft.com/office/officeart/2005/8/layout/default"/>
    <dgm:cxn modelId="{3F6CF1A8-C2CF-4A46-8206-74F24CF3FC74}" type="presParOf" srcId="{D400E4D9-D4B7-8344-A119-109F50D86FD6}" destId="{19747B8F-E5C7-3E4A-8280-A42DE6229D1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C84FA7-FB8A-4FB8-A0D7-5BF0295F4D8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434EF6D-41B6-45DA-8C21-E2F62597A6DF}">
      <dgm:prSet/>
      <dgm:spPr/>
      <dgm:t>
        <a:bodyPr/>
        <a:lstStyle/>
        <a:p>
          <a:r>
            <a:rPr lang="el-GR"/>
            <a:t>Υποχώρηση των λοιπών κρατών</a:t>
          </a:r>
          <a:endParaRPr lang="en-US"/>
        </a:p>
      </dgm:t>
    </dgm:pt>
    <dgm:pt modelId="{D3CC3A3A-FF76-49BA-A661-F76C25EB0D83}" type="parTrans" cxnId="{9E3F32E5-ECA6-459F-AECA-B1E1C6C36563}">
      <dgm:prSet/>
      <dgm:spPr/>
      <dgm:t>
        <a:bodyPr/>
        <a:lstStyle/>
        <a:p>
          <a:endParaRPr lang="en-US"/>
        </a:p>
      </dgm:t>
    </dgm:pt>
    <dgm:pt modelId="{2CFDB2A9-33CE-4706-9B0F-A15FDDC41487}" type="sibTrans" cxnId="{9E3F32E5-ECA6-459F-AECA-B1E1C6C36563}">
      <dgm:prSet/>
      <dgm:spPr/>
      <dgm:t>
        <a:bodyPr/>
        <a:lstStyle/>
        <a:p>
          <a:endParaRPr lang="en-US"/>
        </a:p>
      </dgm:t>
    </dgm:pt>
    <dgm:pt modelId="{D4652126-E899-4DD5-BE9C-EB5C5A133F87}">
      <dgm:prSet/>
      <dgm:spPr/>
      <dgm:t>
        <a:bodyPr/>
        <a:lstStyle/>
        <a:p>
          <a:r>
            <a:rPr lang="el-GR"/>
            <a:t>Ανάσχεση της υπερεθνικής ενοποιητικής διαδικασίας</a:t>
          </a:r>
          <a:endParaRPr lang="en-US"/>
        </a:p>
      </dgm:t>
    </dgm:pt>
    <dgm:pt modelId="{D3C06BB0-18A5-4890-B6A9-514AAE0F9B2C}" type="parTrans" cxnId="{D93E04A5-FC74-4AA0-B713-DA4F7F8677D8}">
      <dgm:prSet/>
      <dgm:spPr/>
      <dgm:t>
        <a:bodyPr/>
        <a:lstStyle/>
        <a:p>
          <a:endParaRPr lang="en-US"/>
        </a:p>
      </dgm:t>
    </dgm:pt>
    <dgm:pt modelId="{65D2B85B-E4B8-4CF7-A5D8-70D56CA7E7B4}" type="sibTrans" cxnId="{D93E04A5-FC74-4AA0-B713-DA4F7F8677D8}">
      <dgm:prSet/>
      <dgm:spPr/>
      <dgm:t>
        <a:bodyPr/>
        <a:lstStyle/>
        <a:p>
          <a:endParaRPr lang="en-US"/>
        </a:p>
      </dgm:t>
    </dgm:pt>
    <dgm:pt modelId="{DDD52714-3493-4F22-B57E-5CE9494757CC}">
      <dgm:prSet/>
      <dgm:spPr/>
      <dgm:t>
        <a:bodyPr/>
        <a:lstStyle/>
        <a:p>
          <a:r>
            <a:rPr lang="el-GR"/>
            <a:t>Εισαγωγή άτυπου βέτο για ζωτικά θέματα</a:t>
          </a:r>
          <a:endParaRPr lang="en-US"/>
        </a:p>
      </dgm:t>
    </dgm:pt>
    <dgm:pt modelId="{CE0CBD41-C783-4112-9F48-BF1BBD957355}" type="parTrans" cxnId="{125A18A3-8A01-4424-9FFF-BF90FDE1C8BC}">
      <dgm:prSet/>
      <dgm:spPr/>
      <dgm:t>
        <a:bodyPr/>
        <a:lstStyle/>
        <a:p>
          <a:endParaRPr lang="en-US"/>
        </a:p>
      </dgm:t>
    </dgm:pt>
    <dgm:pt modelId="{1D9E8009-D4CA-45F8-9D19-3D46B8C50F30}" type="sibTrans" cxnId="{125A18A3-8A01-4424-9FFF-BF90FDE1C8BC}">
      <dgm:prSet/>
      <dgm:spPr/>
      <dgm:t>
        <a:bodyPr/>
        <a:lstStyle/>
        <a:p>
          <a:endParaRPr lang="en-US"/>
        </a:p>
      </dgm:t>
    </dgm:pt>
    <dgm:pt modelId="{44D8DDB9-FE5D-45E4-A890-C7811AD24727}">
      <dgm:prSet/>
      <dgm:spPr/>
      <dgm:t>
        <a:bodyPr/>
        <a:lstStyle/>
        <a:p>
          <a:r>
            <a:rPr lang="el-GR"/>
            <a:t>Αναβολή της εισαγωγής των ιδίων πόρων μέχρι το 1970</a:t>
          </a:r>
          <a:endParaRPr lang="en-US"/>
        </a:p>
      </dgm:t>
    </dgm:pt>
    <dgm:pt modelId="{2E47DB4F-D73D-4FDC-9263-1A9DA533B590}" type="parTrans" cxnId="{0E430A7C-9ECC-46F2-ADA9-973DA9D7E678}">
      <dgm:prSet/>
      <dgm:spPr/>
      <dgm:t>
        <a:bodyPr/>
        <a:lstStyle/>
        <a:p>
          <a:endParaRPr lang="en-US"/>
        </a:p>
      </dgm:t>
    </dgm:pt>
    <dgm:pt modelId="{CE04A65E-4763-4520-BC56-2D85C5C80D59}" type="sibTrans" cxnId="{0E430A7C-9ECC-46F2-ADA9-973DA9D7E678}">
      <dgm:prSet/>
      <dgm:spPr/>
      <dgm:t>
        <a:bodyPr/>
        <a:lstStyle/>
        <a:p>
          <a:endParaRPr lang="en-US"/>
        </a:p>
      </dgm:t>
    </dgm:pt>
    <dgm:pt modelId="{62D0E607-AFB1-1D4A-B1FF-574D56734E9F}" type="pres">
      <dgm:prSet presAssocID="{32C84FA7-FB8A-4FB8-A0D7-5BF0295F4D8A}" presName="linear" presStyleCnt="0">
        <dgm:presLayoutVars>
          <dgm:animLvl val="lvl"/>
          <dgm:resizeHandles val="exact"/>
        </dgm:presLayoutVars>
      </dgm:prSet>
      <dgm:spPr/>
    </dgm:pt>
    <dgm:pt modelId="{4F610D2E-A7D4-8A49-ADD7-7160CCC184DD}" type="pres">
      <dgm:prSet presAssocID="{7434EF6D-41B6-45DA-8C21-E2F62597A6DF}" presName="parentText" presStyleLbl="node1" presStyleIdx="0" presStyleCnt="4">
        <dgm:presLayoutVars>
          <dgm:chMax val="0"/>
          <dgm:bulletEnabled val="1"/>
        </dgm:presLayoutVars>
      </dgm:prSet>
      <dgm:spPr/>
    </dgm:pt>
    <dgm:pt modelId="{532229E1-6979-5A45-9307-527FAF289B8E}" type="pres">
      <dgm:prSet presAssocID="{2CFDB2A9-33CE-4706-9B0F-A15FDDC41487}" presName="spacer" presStyleCnt="0"/>
      <dgm:spPr/>
    </dgm:pt>
    <dgm:pt modelId="{F5BEB474-E3F8-DA48-A3C9-18B286913C52}" type="pres">
      <dgm:prSet presAssocID="{D4652126-E899-4DD5-BE9C-EB5C5A133F87}" presName="parentText" presStyleLbl="node1" presStyleIdx="1" presStyleCnt="4">
        <dgm:presLayoutVars>
          <dgm:chMax val="0"/>
          <dgm:bulletEnabled val="1"/>
        </dgm:presLayoutVars>
      </dgm:prSet>
      <dgm:spPr/>
    </dgm:pt>
    <dgm:pt modelId="{CFC7A667-04EC-E340-8AB4-89821D761526}" type="pres">
      <dgm:prSet presAssocID="{65D2B85B-E4B8-4CF7-A5D8-70D56CA7E7B4}" presName="spacer" presStyleCnt="0"/>
      <dgm:spPr/>
    </dgm:pt>
    <dgm:pt modelId="{9170769A-A838-E046-A86C-EAC17F90A0C4}" type="pres">
      <dgm:prSet presAssocID="{DDD52714-3493-4F22-B57E-5CE9494757CC}" presName="parentText" presStyleLbl="node1" presStyleIdx="2" presStyleCnt="4">
        <dgm:presLayoutVars>
          <dgm:chMax val="0"/>
          <dgm:bulletEnabled val="1"/>
        </dgm:presLayoutVars>
      </dgm:prSet>
      <dgm:spPr/>
    </dgm:pt>
    <dgm:pt modelId="{0F064FA1-3276-2342-8EE6-740A304CE9A3}" type="pres">
      <dgm:prSet presAssocID="{1D9E8009-D4CA-45F8-9D19-3D46B8C50F30}" presName="spacer" presStyleCnt="0"/>
      <dgm:spPr/>
    </dgm:pt>
    <dgm:pt modelId="{ADE2065B-F90F-1342-AFAF-DEC7B8FCBDCD}" type="pres">
      <dgm:prSet presAssocID="{44D8DDB9-FE5D-45E4-A890-C7811AD24727}" presName="parentText" presStyleLbl="node1" presStyleIdx="3" presStyleCnt="4">
        <dgm:presLayoutVars>
          <dgm:chMax val="0"/>
          <dgm:bulletEnabled val="1"/>
        </dgm:presLayoutVars>
      </dgm:prSet>
      <dgm:spPr/>
    </dgm:pt>
  </dgm:ptLst>
  <dgm:cxnLst>
    <dgm:cxn modelId="{90C9BE05-6DBF-414C-B4FA-7B01C9215CAE}" type="presOf" srcId="{7434EF6D-41B6-45DA-8C21-E2F62597A6DF}" destId="{4F610D2E-A7D4-8A49-ADD7-7160CCC184DD}" srcOrd="0" destOrd="0" presId="urn:microsoft.com/office/officeart/2005/8/layout/vList2"/>
    <dgm:cxn modelId="{EA5B7523-0037-6249-9818-3177D08BBE48}" type="presOf" srcId="{D4652126-E899-4DD5-BE9C-EB5C5A133F87}" destId="{F5BEB474-E3F8-DA48-A3C9-18B286913C52}" srcOrd="0" destOrd="0" presId="urn:microsoft.com/office/officeart/2005/8/layout/vList2"/>
    <dgm:cxn modelId="{0C8B8D26-0320-A346-9608-70D258C11FE7}" type="presOf" srcId="{DDD52714-3493-4F22-B57E-5CE9494757CC}" destId="{9170769A-A838-E046-A86C-EAC17F90A0C4}" srcOrd="0" destOrd="0" presId="urn:microsoft.com/office/officeart/2005/8/layout/vList2"/>
    <dgm:cxn modelId="{01800440-64CE-404E-B8A3-90A74F539839}" type="presOf" srcId="{32C84FA7-FB8A-4FB8-A0D7-5BF0295F4D8A}" destId="{62D0E607-AFB1-1D4A-B1FF-574D56734E9F}" srcOrd="0" destOrd="0" presId="urn:microsoft.com/office/officeart/2005/8/layout/vList2"/>
    <dgm:cxn modelId="{0E430A7C-9ECC-46F2-ADA9-973DA9D7E678}" srcId="{32C84FA7-FB8A-4FB8-A0D7-5BF0295F4D8A}" destId="{44D8DDB9-FE5D-45E4-A890-C7811AD24727}" srcOrd="3" destOrd="0" parTransId="{2E47DB4F-D73D-4FDC-9263-1A9DA533B590}" sibTransId="{CE04A65E-4763-4520-BC56-2D85C5C80D59}"/>
    <dgm:cxn modelId="{125A18A3-8A01-4424-9FFF-BF90FDE1C8BC}" srcId="{32C84FA7-FB8A-4FB8-A0D7-5BF0295F4D8A}" destId="{DDD52714-3493-4F22-B57E-5CE9494757CC}" srcOrd="2" destOrd="0" parTransId="{CE0CBD41-C783-4112-9F48-BF1BBD957355}" sibTransId="{1D9E8009-D4CA-45F8-9D19-3D46B8C50F30}"/>
    <dgm:cxn modelId="{D93E04A5-FC74-4AA0-B713-DA4F7F8677D8}" srcId="{32C84FA7-FB8A-4FB8-A0D7-5BF0295F4D8A}" destId="{D4652126-E899-4DD5-BE9C-EB5C5A133F87}" srcOrd="1" destOrd="0" parTransId="{D3C06BB0-18A5-4890-B6A9-514AAE0F9B2C}" sibTransId="{65D2B85B-E4B8-4CF7-A5D8-70D56CA7E7B4}"/>
    <dgm:cxn modelId="{48C903C7-5B88-494A-8524-141C6FD28038}" type="presOf" srcId="{44D8DDB9-FE5D-45E4-A890-C7811AD24727}" destId="{ADE2065B-F90F-1342-AFAF-DEC7B8FCBDCD}" srcOrd="0" destOrd="0" presId="urn:microsoft.com/office/officeart/2005/8/layout/vList2"/>
    <dgm:cxn modelId="{9E3F32E5-ECA6-459F-AECA-B1E1C6C36563}" srcId="{32C84FA7-FB8A-4FB8-A0D7-5BF0295F4D8A}" destId="{7434EF6D-41B6-45DA-8C21-E2F62597A6DF}" srcOrd="0" destOrd="0" parTransId="{D3CC3A3A-FF76-49BA-A661-F76C25EB0D83}" sibTransId="{2CFDB2A9-33CE-4706-9B0F-A15FDDC41487}"/>
    <dgm:cxn modelId="{FF471419-80F8-1840-928D-8D4BB1E8C899}" type="presParOf" srcId="{62D0E607-AFB1-1D4A-B1FF-574D56734E9F}" destId="{4F610D2E-A7D4-8A49-ADD7-7160CCC184DD}" srcOrd="0" destOrd="0" presId="urn:microsoft.com/office/officeart/2005/8/layout/vList2"/>
    <dgm:cxn modelId="{B9CEBFE8-B9FF-0E41-9C18-470B364E22AB}" type="presParOf" srcId="{62D0E607-AFB1-1D4A-B1FF-574D56734E9F}" destId="{532229E1-6979-5A45-9307-527FAF289B8E}" srcOrd="1" destOrd="0" presId="urn:microsoft.com/office/officeart/2005/8/layout/vList2"/>
    <dgm:cxn modelId="{BF632807-78F7-874E-890C-17D21906CA29}" type="presParOf" srcId="{62D0E607-AFB1-1D4A-B1FF-574D56734E9F}" destId="{F5BEB474-E3F8-DA48-A3C9-18B286913C52}" srcOrd="2" destOrd="0" presId="urn:microsoft.com/office/officeart/2005/8/layout/vList2"/>
    <dgm:cxn modelId="{2E21983E-95BC-574C-9656-CA01FE5FEF61}" type="presParOf" srcId="{62D0E607-AFB1-1D4A-B1FF-574D56734E9F}" destId="{CFC7A667-04EC-E340-8AB4-89821D761526}" srcOrd="3" destOrd="0" presId="urn:microsoft.com/office/officeart/2005/8/layout/vList2"/>
    <dgm:cxn modelId="{D0B7798F-7122-0A48-B360-C161ADD50DA0}" type="presParOf" srcId="{62D0E607-AFB1-1D4A-B1FF-574D56734E9F}" destId="{9170769A-A838-E046-A86C-EAC17F90A0C4}" srcOrd="4" destOrd="0" presId="urn:microsoft.com/office/officeart/2005/8/layout/vList2"/>
    <dgm:cxn modelId="{6E01C271-3DDA-7F48-AF16-83C6C0795F2C}" type="presParOf" srcId="{62D0E607-AFB1-1D4A-B1FF-574D56734E9F}" destId="{0F064FA1-3276-2342-8EE6-740A304CE9A3}" srcOrd="5" destOrd="0" presId="urn:microsoft.com/office/officeart/2005/8/layout/vList2"/>
    <dgm:cxn modelId="{82E2D603-A0E0-0B4F-8046-0E37963ABFC1}" type="presParOf" srcId="{62D0E607-AFB1-1D4A-B1FF-574D56734E9F}" destId="{ADE2065B-F90F-1342-AFAF-DEC7B8FCBDC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55D6A-E327-624F-9512-7A00E322AC14}">
      <dsp:nvSpPr>
        <dsp:cNvPr id="0" name=""/>
        <dsp:cNvSpPr/>
      </dsp:nvSpPr>
      <dsp:spPr>
        <a:xfrm>
          <a:off x="716439" y="1564"/>
          <a:ext cx="2909961" cy="174597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l-GR" sz="1900" kern="1200">
              <a:latin typeface="Verdana" panose="020B0604030504040204" pitchFamily="34" charset="0"/>
              <a:ea typeface="Verdana" panose="020B0604030504040204" pitchFamily="34" charset="0"/>
              <a:cs typeface="Verdana" panose="020B0604030504040204" pitchFamily="34" charset="0"/>
            </a:rPr>
            <a:t>10.2.1961 – Παρίσι – 1</a:t>
          </a:r>
          <a:r>
            <a:rPr lang="el-GR" sz="1900" kern="1200" baseline="30000">
              <a:latin typeface="Verdana" panose="020B0604030504040204" pitchFamily="34" charset="0"/>
              <a:ea typeface="Verdana" panose="020B0604030504040204" pitchFamily="34" charset="0"/>
              <a:cs typeface="Verdana" panose="020B0604030504040204" pitchFamily="34" charset="0"/>
            </a:rPr>
            <a:t>η</a:t>
          </a:r>
          <a:r>
            <a:rPr lang="el-GR" sz="1900" kern="1200">
              <a:latin typeface="Verdana" panose="020B0604030504040204" pitchFamily="34" charset="0"/>
              <a:ea typeface="Verdana" panose="020B0604030504040204" pitchFamily="34" charset="0"/>
              <a:cs typeface="Verdana" panose="020B0604030504040204" pitchFamily="34" charset="0"/>
            </a:rPr>
            <a:t> (άτυπη) συνάντηση αρχηγών κυβερνήσεων</a:t>
          </a:r>
        </a:p>
      </dsp:txBody>
      <dsp:txXfrm>
        <a:off x="716439" y="1564"/>
        <a:ext cx="2909961" cy="1745977"/>
      </dsp:txXfrm>
    </dsp:sp>
    <dsp:sp modelId="{91732148-F93A-5E48-A271-351727981B6C}">
      <dsp:nvSpPr>
        <dsp:cNvPr id="0" name=""/>
        <dsp:cNvSpPr/>
      </dsp:nvSpPr>
      <dsp:spPr>
        <a:xfrm>
          <a:off x="3917398" y="1564"/>
          <a:ext cx="2909961" cy="1745977"/>
        </a:xfrm>
        <a:prstGeom prst="rect">
          <a:avLst/>
        </a:prstGeom>
        <a:solidFill>
          <a:schemeClr val="accent5">
            <a:hueOff val="822290"/>
            <a:satOff val="17171"/>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l-GR" sz="1900" kern="1200">
              <a:latin typeface="Verdana" panose="020B0604030504040204" pitchFamily="34" charset="0"/>
              <a:ea typeface="Verdana" panose="020B0604030504040204" pitchFamily="34" charset="0"/>
              <a:cs typeface="Verdana" panose="020B0604030504040204" pitchFamily="34" charset="0"/>
            </a:rPr>
            <a:t>Πρόταση Ντε Γκωλ –&gt; επιτροπή για τη διαμόρφωση προτάσεων για την πολιτική οικοδόμηση της Ευρώπης</a:t>
          </a:r>
        </a:p>
      </dsp:txBody>
      <dsp:txXfrm>
        <a:off x="3917398" y="1564"/>
        <a:ext cx="2909961" cy="1745977"/>
      </dsp:txXfrm>
    </dsp:sp>
    <dsp:sp modelId="{457C41B1-6829-AA4A-B0D3-3DFAE71DE3AF}">
      <dsp:nvSpPr>
        <dsp:cNvPr id="0" name=""/>
        <dsp:cNvSpPr/>
      </dsp:nvSpPr>
      <dsp:spPr>
        <a:xfrm>
          <a:off x="2316919" y="2038538"/>
          <a:ext cx="2909961" cy="1745977"/>
        </a:xfrm>
        <a:prstGeom prst="rect">
          <a:avLst/>
        </a:prstGeom>
        <a:solidFill>
          <a:schemeClr val="accent5">
            <a:hueOff val="1644580"/>
            <a:satOff val="34343"/>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Verdana" panose="020B0604030504040204" pitchFamily="34" charset="0"/>
              <a:ea typeface="Verdana" panose="020B0604030504040204" pitchFamily="34" charset="0"/>
              <a:cs typeface="Verdana" panose="020B0604030504040204" pitchFamily="34" charset="0"/>
            </a:rPr>
            <a:t>Πρόεδρος Christian Fouchet </a:t>
          </a:r>
        </a:p>
      </dsp:txBody>
      <dsp:txXfrm>
        <a:off x="2316919" y="2038538"/>
        <a:ext cx="2909961" cy="1745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96950-D9FE-F949-9244-5CA1A7A0DEF8}">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49C4F-4D44-F540-80E7-5E1AC0F34519}">
      <dsp:nvSpPr>
        <dsp:cNvPr id="0" name=""/>
        <dsp:cNvSpPr/>
      </dsp:nvSpPr>
      <dsp:spPr>
        <a:xfrm>
          <a:off x="0" y="0"/>
          <a:ext cx="5098256"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l-GR" sz="1900" kern="1200">
              <a:latin typeface="Verdana" panose="020B0604030504040204" pitchFamily="34" charset="0"/>
              <a:ea typeface="Verdana" panose="020B0604030504040204" pitchFamily="34" charset="0"/>
              <a:cs typeface="Verdana" panose="020B0604030504040204" pitchFamily="34" charset="0"/>
            </a:rPr>
            <a:t>Ένωση κρατών χωρίς νομική προσωπικότητα που θα συνυπήρχε με τις υφιστάμενες Κοινότητες με αρμοδιότητες για κοινή εξωτερική πολιτική, άμυνα και πολιτισμό. </a:t>
          </a:r>
        </a:p>
      </dsp:txBody>
      <dsp:txXfrm>
        <a:off x="0" y="0"/>
        <a:ext cx="5098256" cy="2824955"/>
      </dsp:txXfrm>
    </dsp:sp>
    <dsp:sp modelId="{BF6940E0-649D-7C41-AE9E-6585E61470D0}">
      <dsp:nvSpPr>
        <dsp:cNvPr id="0" name=""/>
        <dsp:cNvSpPr/>
      </dsp:nvSpPr>
      <dsp:spPr>
        <a:xfrm>
          <a:off x="0" y="2824955"/>
          <a:ext cx="5098256" cy="0"/>
        </a:xfrm>
        <a:prstGeom prst="line">
          <a:avLst/>
        </a:prstGeom>
        <a:solidFill>
          <a:schemeClr val="accent2">
            <a:hueOff val="1195599"/>
            <a:satOff val="735"/>
            <a:lumOff val="9608"/>
            <a:alphaOff val="0"/>
          </a:schemeClr>
        </a:solidFill>
        <a:ln w="15875" cap="flat" cmpd="sng" algn="ctr">
          <a:solidFill>
            <a:schemeClr val="accent2">
              <a:hueOff val="1195599"/>
              <a:satOff val="735"/>
              <a:lumOff val="9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20754-18AC-704A-803D-2DC8E7C88C18}">
      <dsp:nvSpPr>
        <dsp:cNvPr id="0" name=""/>
        <dsp:cNvSpPr/>
      </dsp:nvSpPr>
      <dsp:spPr>
        <a:xfrm>
          <a:off x="0" y="2824955"/>
          <a:ext cx="5098256"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endParaRPr lang="el-GR" sz="1900" kern="1200"/>
        </a:p>
        <a:p>
          <a:pPr marL="0" lvl="0" indent="0" algn="l" defTabSz="844550" rtl="0">
            <a:lnSpc>
              <a:spcPct val="90000"/>
            </a:lnSpc>
            <a:spcBef>
              <a:spcPct val="0"/>
            </a:spcBef>
            <a:spcAft>
              <a:spcPct val="35000"/>
            </a:spcAft>
            <a:buNone/>
          </a:pPr>
          <a:r>
            <a:rPr lang="el-GR" sz="1900" kern="1200">
              <a:latin typeface="Verdana" panose="020B0604030504040204" pitchFamily="34" charset="0"/>
              <a:ea typeface="Verdana" panose="020B0604030504040204" pitchFamily="34" charset="0"/>
              <a:cs typeface="Verdana" panose="020B0604030504040204" pitchFamily="34" charset="0"/>
            </a:rPr>
            <a:t>Θεσμοί: </a:t>
          </a:r>
        </a:p>
        <a:p>
          <a:pPr marL="0" lvl="0" indent="0" algn="l" defTabSz="844550" rtl="0">
            <a:lnSpc>
              <a:spcPct val="90000"/>
            </a:lnSpc>
            <a:spcBef>
              <a:spcPct val="0"/>
            </a:spcBef>
            <a:spcAft>
              <a:spcPct val="35000"/>
            </a:spcAft>
            <a:buNone/>
          </a:pPr>
          <a:r>
            <a:rPr lang="el-GR" sz="1900" kern="1200">
              <a:latin typeface="Verdana" panose="020B0604030504040204" pitchFamily="34" charset="0"/>
              <a:ea typeface="Verdana" panose="020B0604030504040204" pitchFamily="34" charset="0"/>
              <a:cs typeface="Verdana" panose="020B0604030504040204" pitchFamily="34" charset="0"/>
            </a:rPr>
            <a:t>Πολιτικό Συμβούλιο (αρχηγοί κρατών-κυβερνήσεων) </a:t>
          </a:r>
          <a:r>
            <a:rPr lang="el-GR" sz="1900" kern="1200">
              <a:latin typeface="Verdana" panose="020B0604030504040204" pitchFamily="34" charset="0"/>
              <a:ea typeface="Verdana" panose="020B0604030504040204" pitchFamily="34" charset="0"/>
              <a:cs typeface="Verdana" panose="020B0604030504040204" pitchFamily="34" charset="0"/>
              <a:sym typeface="Wingdings"/>
            </a:rPr>
            <a:t></a:t>
          </a:r>
          <a:r>
            <a:rPr lang="el-GR" sz="1900" kern="1200">
              <a:latin typeface="Verdana" panose="020B0604030504040204" pitchFamily="34" charset="0"/>
              <a:ea typeface="Verdana" panose="020B0604030504040204" pitchFamily="34" charset="0"/>
              <a:cs typeface="Verdana" panose="020B0604030504040204" pitchFamily="34" charset="0"/>
            </a:rPr>
            <a:t> ομοφωνία</a:t>
          </a:r>
        </a:p>
        <a:p>
          <a:pPr marL="0" lvl="0" indent="0" algn="l" defTabSz="844550" rtl="0">
            <a:lnSpc>
              <a:spcPct val="90000"/>
            </a:lnSpc>
            <a:spcBef>
              <a:spcPct val="0"/>
            </a:spcBef>
            <a:spcAft>
              <a:spcPct val="35000"/>
            </a:spcAft>
            <a:buNone/>
          </a:pPr>
          <a:r>
            <a:rPr lang="el-GR" sz="1900" kern="1200">
              <a:latin typeface="Verdana" panose="020B0604030504040204" pitchFamily="34" charset="0"/>
              <a:ea typeface="Verdana" panose="020B0604030504040204" pitchFamily="34" charset="0"/>
              <a:cs typeface="Verdana" panose="020B0604030504040204" pitchFamily="34" charset="0"/>
            </a:rPr>
            <a:t>Πολιτική Επιτροπή (υπάλληλοι Υπουργείων Εξωτερικών) </a:t>
          </a:r>
          <a:r>
            <a:rPr lang="el-GR" sz="1900" kern="1200">
              <a:latin typeface="Verdana" panose="020B0604030504040204" pitchFamily="34" charset="0"/>
              <a:ea typeface="Verdana" panose="020B0604030504040204" pitchFamily="34" charset="0"/>
              <a:cs typeface="Verdana" panose="020B0604030504040204" pitchFamily="34" charset="0"/>
              <a:sym typeface="Wingdings"/>
            </a:rPr>
            <a:t></a:t>
          </a:r>
          <a:r>
            <a:rPr lang="el-GR" sz="1900" kern="1200">
              <a:latin typeface="Verdana" panose="020B0604030504040204" pitchFamily="34" charset="0"/>
              <a:ea typeface="Verdana" panose="020B0604030504040204" pitchFamily="34" charset="0"/>
              <a:cs typeface="Verdana" panose="020B0604030504040204" pitchFamily="34" charset="0"/>
            </a:rPr>
            <a:t> προετοιμάζει τις αποφάσεις του Πολιτικού Συμβουλίου</a:t>
          </a:r>
        </a:p>
        <a:p>
          <a:pPr marL="0" lvl="0" indent="0" algn="l" defTabSz="844550" rtl="0">
            <a:lnSpc>
              <a:spcPct val="90000"/>
            </a:lnSpc>
            <a:spcBef>
              <a:spcPct val="0"/>
            </a:spcBef>
            <a:spcAft>
              <a:spcPct val="35000"/>
            </a:spcAft>
            <a:buNone/>
          </a:pPr>
          <a:r>
            <a:rPr lang="el-GR" sz="1900" kern="1200">
              <a:latin typeface="Verdana" panose="020B0604030504040204" pitchFamily="34" charset="0"/>
              <a:ea typeface="Verdana" panose="020B0604030504040204" pitchFamily="34" charset="0"/>
              <a:cs typeface="Verdana" panose="020B0604030504040204" pitchFamily="34" charset="0"/>
            </a:rPr>
            <a:t>Συνέλευση (συμβουλευτικό όργανο)</a:t>
          </a:r>
        </a:p>
      </dsp:txBody>
      <dsp:txXfrm>
        <a:off x="0" y="2824955"/>
        <a:ext cx="5098256" cy="2824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6F077-A85C-6D41-83DF-0F0A910A49CA}">
      <dsp:nvSpPr>
        <dsp:cNvPr id="0" name=""/>
        <dsp:cNvSpPr/>
      </dsp:nvSpPr>
      <dsp:spPr>
        <a:xfrm>
          <a:off x="1004" y="1089992"/>
          <a:ext cx="3917900" cy="235074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l-GR" sz="2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Από μικρές χώρες (φόβοι απορρόφησης της Επιτροπής από την Πολιτική Επιτροπή και Γαλλογερμανικού Διευθυντηρίου)</a:t>
          </a:r>
        </a:p>
      </dsp:txBody>
      <dsp:txXfrm>
        <a:off x="1004" y="1089992"/>
        <a:ext cx="3917900" cy="2350740"/>
      </dsp:txXfrm>
    </dsp:sp>
    <dsp:sp modelId="{680B1D69-5815-1A47-8B08-340776B2277D}">
      <dsp:nvSpPr>
        <dsp:cNvPr id="0" name=""/>
        <dsp:cNvSpPr/>
      </dsp:nvSpPr>
      <dsp:spPr>
        <a:xfrm>
          <a:off x="4310695" y="1089992"/>
          <a:ext cx="3917900" cy="2350740"/>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l-GR" sz="2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Από ατλαντιστές (άρνηση στη αποξένωση των ευρωπαϊκών χωρών από το ΝΑΤΟ)</a:t>
          </a:r>
        </a:p>
      </dsp:txBody>
      <dsp:txXfrm>
        <a:off x="4310695" y="1089992"/>
        <a:ext cx="3917900" cy="2350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83088-8DBD-834E-A5A7-C1D6E8857359}">
      <dsp:nvSpPr>
        <dsp:cNvPr id="0" name=""/>
        <dsp:cNvSpPr/>
      </dsp:nvSpPr>
      <dsp:spPr>
        <a:xfrm>
          <a:off x="716439" y="1564"/>
          <a:ext cx="2909961" cy="174597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l-GR" sz="2900" kern="1200">
              <a:latin typeface="Verdana" panose="020B0604030504040204" pitchFamily="34" charset="0"/>
              <a:ea typeface="Verdana" panose="020B0604030504040204" pitchFamily="34" charset="0"/>
              <a:cs typeface="Verdana" panose="020B0604030504040204" pitchFamily="34" charset="0"/>
            </a:rPr>
            <a:t>Περιορισμένες αλλαγές </a:t>
          </a:r>
        </a:p>
      </dsp:txBody>
      <dsp:txXfrm>
        <a:off x="716439" y="1564"/>
        <a:ext cx="2909961" cy="1745977"/>
      </dsp:txXfrm>
    </dsp:sp>
    <dsp:sp modelId="{7F3ACD2D-24BC-9248-8B63-2AC4E229CDB0}">
      <dsp:nvSpPr>
        <dsp:cNvPr id="0" name=""/>
        <dsp:cNvSpPr/>
      </dsp:nvSpPr>
      <dsp:spPr>
        <a:xfrm>
          <a:off x="3917398" y="1564"/>
          <a:ext cx="2909961" cy="1745977"/>
        </a:xfrm>
        <a:prstGeom prst="rect">
          <a:avLst/>
        </a:prstGeom>
        <a:solidFill>
          <a:schemeClr val="accent5">
            <a:hueOff val="822290"/>
            <a:satOff val="17171"/>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l-GR" sz="2900" kern="1200">
              <a:latin typeface="Verdana" panose="020B0604030504040204" pitchFamily="34" charset="0"/>
              <a:ea typeface="Verdana" panose="020B0604030504040204" pitchFamily="34" charset="0"/>
              <a:cs typeface="Verdana" panose="020B0604030504040204" pitchFamily="34" charset="0"/>
            </a:rPr>
            <a:t>Απόρριψη από Βέλγιο και Ολλανδία</a:t>
          </a:r>
        </a:p>
      </dsp:txBody>
      <dsp:txXfrm>
        <a:off x="3917398" y="1564"/>
        <a:ext cx="2909961" cy="1745977"/>
      </dsp:txXfrm>
    </dsp:sp>
    <dsp:sp modelId="{19747B8F-E5C7-3E4A-8280-A42DE6229D12}">
      <dsp:nvSpPr>
        <dsp:cNvPr id="0" name=""/>
        <dsp:cNvSpPr/>
      </dsp:nvSpPr>
      <dsp:spPr>
        <a:xfrm>
          <a:off x="2316919" y="2038538"/>
          <a:ext cx="2909961" cy="1745977"/>
        </a:xfrm>
        <a:prstGeom prst="rect">
          <a:avLst/>
        </a:prstGeom>
        <a:solidFill>
          <a:schemeClr val="accent5">
            <a:hueOff val="1644580"/>
            <a:satOff val="34343"/>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l-GR" sz="2900" kern="1200">
              <a:latin typeface="Verdana" panose="020B0604030504040204" pitchFamily="34" charset="0"/>
              <a:ea typeface="Verdana" panose="020B0604030504040204" pitchFamily="34" charset="0"/>
              <a:cs typeface="Verdana" panose="020B0604030504040204" pitchFamily="34" charset="0"/>
            </a:rPr>
            <a:t>Προϋπόθεση η ένταξη της Βρετανίας</a:t>
          </a:r>
        </a:p>
      </dsp:txBody>
      <dsp:txXfrm>
        <a:off x="2316919" y="2038538"/>
        <a:ext cx="2909961" cy="17459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0D2E-A7D4-8A49-ADD7-7160CCC184DD}">
      <dsp:nvSpPr>
        <dsp:cNvPr id="0" name=""/>
        <dsp:cNvSpPr/>
      </dsp:nvSpPr>
      <dsp:spPr>
        <a:xfrm>
          <a:off x="0" y="140796"/>
          <a:ext cx="5098256" cy="12729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Υποχώρηση των λοιπών κρατών</a:t>
          </a:r>
          <a:endParaRPr lang="en-US" sz="3200" kern="1200"/>
        </a:p>
      </dsp:txBody>
      <dsp:txXfrm>
        <a:off x="62141" y="202937"/>
        <a:ext cx="4973974" cy="1148678"/>
      </dsp:txXfrm>
    </dsp:sp>
    <dsp:sp modelId="{F5BEB474-E3F8-DA48-A3C9-18B286913C52}">
      <dsp:nvSpPr>
        <dsp:cNvPr id="0" name=""/>
        <dsp:cNvSpPr/>
      </dsp:nvSpPr>
      <dsp:spPr>
        <a:xfrm>
          <a:off x="0" y="1505916"/>
          <a:ext cx="5098256" cy="1272960"/>
        </a:xfrm>
        <a:prstGeom prst="roundRect">
          <a:avLst/>
        </a:prstGeom>
        <a:solidFill>
          <a:schemeClr val="accent2">
            <a:hueOff val="398533"/>
            <a:satOff val="245"/>
            <a:lumOff val="32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Ανάσχεση της υπερεθνικής ενοποιητικής διαδικασίας</a:t>
          </a:r>
          <a:endParaRPr lang="en-US" sz="3200" kern="1200"/>
        </a:p>
      </dsp:txBody>
      <dsp:txXfrm>
        <a:off x="62141" y="1568057"/>
        <a:ext cx="4973974" cy="1148678"/>
      </dsp:txXfrm>
    </dsp:sp>
    <dsp:sp modelId="{9170769A-A838-E046-A86C-EAC17F90A0C4}">
      <dsp:nvSpPr>
        <dsp:cNvPr id="0" name=""/>
        <dsp:cNvSpPr/>
      </dsp:nvSpPr>
      <dsp:spPr>
        <a:xfrm>
          <a:off x="0" y="2871036"/>
          <a:ext cx="5098256" cy="1272960"/>
        </a:xfrm>
        <a:prstGeom prst="roundRect">
          <a:avLst/>
        </a:prstGeom>
        <a:solidFill>
          <a:schemeClr val="accent2">
            <a:hueOff val="797066"/>
            <a:satOff val="490"/>
            <a:lumOff val="64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Εισαγωγή άτυπου βέτο για ζωτικά θέματα</a:t>
          </a:r>
          <a:endParaRPr lang="en-US" sz="3200" kern="1200"/>
        </a:p>
      </dsp:txBody>
      <dsp:txXfrm>
        <a:off x="62141" y="2933177"/>
        <a:ext cx="4973974" cy="1148678"/>
      </dsp:txXfrm>
    </dsp:sp>
    <dsp:sp modelId="{ADE2065B-F90F-1342-AFAF-DEC7B8FCBDCD}">
      <dsp:nvSpPr>
        <dsp:cNvPr id="0" name=""/>
        <dsp:cNvSpPr/>
      </dsp:nvSpPr>
      <dsp:spPr>
        <a:xfrm>
          <a:off x="0" y="4236156"/>
          <a:ext cx="5098256" cy="1272960"/>
        </a:xfrm>
        <a:prstGeom prst="roundRect">
          <a:avLst/>
        </a:prstGeom>
        <a:solidFill>
          <a:schemeClr val="accent2">
            <a:hueOff val="1195599"/>
            <a:satOff val="735"/>
            <a:lumOff val="9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Αναβολή της εισαγωγής των ιδίων πόρων μέχρι το 1970</a:t>
          </a:r>
          <a:endParaRPr lang="en-US" sz="3200" kern="1200"/>
        </a:p>
      </dsp:txBody>
      <dsp:txXfrm>
        <a:off x="62141" y="4298297"/>
        <a:ext cx="4973974" cy="11486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134E34-23C8-794C-823D-094AFDF7BD53}"/>
              </a:ext>
            </a:extLst>
          </p:cNvPr>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E97460C1-DB38-0C4D-84A8-2FEAA49AF76E}"/>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1C4437B-7C69-0144-BE2B-E8C3FF0D91CF}"/>
              </a:ext>
            </a:extLst>
          </p:cNvPr>
          <p:cNvSpPr/>
          <p:nvPr/>
        </p:nvSpPr>
        <p:spPr>
          <a:xfrm>
            <a:off x="0" y="6334125"/>
            <a:ext cx="9144000" cy="66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4C3A74A2-44E7-EA44-A31E-C36A1B9464FA}"/>
              </a:ext>
            </a:extLst>
          </p:cNvPr>
          <p:cNvSpPr>
            <a:spLocks noGrp="1"/>
          </p:cNvSpPr>
          <p:nvPr>
            <p:ph type="dt" sz="half" idx="10"/>
          </p:nvPr>
        </p:nvSpPr>
        <p:spPr/>
        <p:txBody>
          <a:bodyPr/>
          <a:lstStyle>
            <a:lvl1pPr>
              <a:defRPr/>
            </a:lvl1pPr>
          </a:lstStyle>
          <a:p>
            <a:pPr>
              <a:defRPr/>
            </a:pPr>
            <a:endParaRPr lang="el-GR"/>
          </a:p>
        </p:txBody>
      </p:sp>
      <p:sp>
        <p:nvSpPr>
          <p:cNvPr id="8" name="Footer Placeholder 4">
            <a:extLst>
              <a:ext uri="{FF2B5EF4-FFF2-40B4-BE49-F238E27FC236}">
                <a16:creationId xmlns:a16="http://schemas.microsoft.com/office/drawing/2014/main" id="{CF53A07E-733D-A04E-8EDB-D894B23EE5F3}"/>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id="{4BB58928-80FD-4D45-AFF5-88E3F43B7CDB}"/>
              </a:ext>
            </a:extLst>
          </p:cNvPr>
          <p:cNvSpPr>
            <a:spLocks noGrp="1"/>
          </p:cNvSpPr>
          <p:nvPr>
            <p:ph type="sldNum" sz="quarter" idx="12"/>
          </p:nvPr>
        </p:nvSpPr>
        <p:spPr/>
        <p:txBody>
          <a:bodyPr/>
          <a:lstStyle>
            <a:lvl1pPr>
              <a:defRPr/>
            </a:lvl1pPr>
          </a:lstStyle>
          <a:p>
            <a:fld id="{5570CE78-C4AA-324F-907B-4BB637288F0F}" type="slidenum">
              <a:rPr lang="el-GR" altLang="en-US"/>
              <a:pPr/>
              <a:t>‹#›</a:t>
            </a:fld>
            <a:endParaRPr lang="el-GR" altLang="en-US"/>
          </a:p>
        </p:txBody>
      </p:sp>
    </p:spTree>
    <p:extLst>
      <p:ext uri="{BB962C8B-B14F-4D97-AF65-F5344CB8AC3E}">
        <p14:creationId xmlns:p14="http://schemas.microsoft.com/office/powerpoint/2010/main" val="211823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5798195-64D0-294F-929C-BB3AB79D2E44}"/>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47CB4A78-2282-2A40-BD54-6F59A823EE9D}"/>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7318262F-657A-4747-88C0-973FB1B7C33C}"/>
              </a:ext>
            </a:extLst>
          </p:cNvPr>
          <p:cNvSpPr>
            <a:spLocks noGrp="1"/>
          </p:cNvSpPr>
          <p:nvPr>
            <p:ph type="sldNum" sz="quarter" idx="12"/>
          </p:nvPr>
        </p:nvSpPr>
        <p:spPr/>
        <p:txBody>
          <a:bodyPr/>
          <a:lstStyle>
            <a:lvl1pPr>
              <a:defRPr/>
            </a:lvl1pPr>
          </a:lstStyle>
          <a:p>
            <a:fld id="{9DBA4C45-A3CA-F54A-A2A2-C39760F0CD89}" type="slidenum">
              <a:rPr lang="el-GR" altLang="en-US"/>
              <a:pPr/>
              <a:t>‹#›</a:t>
            </a:fld>
            <a:endParaRPr lang="el-GR" altLang="en-US"/>
          </a:p>
        </p:txBody>
      </p:sp>
    </p:spTree>
    <p:extLst>
      <p:ext uri="{BB962C8B-B14F-4D97-AF65-F5344CB8AC3E}">
        <p14:creationId xmlns:p14="http://schemas.microsoft.com/office/powerpoint/2010/main" val="915043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187560-E01B-9C4D-BE0F-3BD7ABF18629}"/>
              </a:ext>
            </a:extLst>
          </p:cNvPr>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DD37E47-32DA-DF44-AE6C-92A609C8D94E}"/>
              </a:ext>
            </a:extLst>
          </p:cNvPr>
          <p:cNvSpPr/>
          <p:nvPr/>
        </p:nvSpPr>
        <p:spPr>
          <a:xfrm>
            <a:off x="0" y="6334125"/>
            <a:ext cx="9144000"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452F56E9-E9F4-9B47-BA46-E21CE0E0BFF1}"/>
              </a:ext>
            </a:extLst>
          </p:cNvPr>
          <p:cNvSpPr>
            <a:spLocks noGrp="1"/>
          </p:cNvSpPr>
          <p:nvPr>
            <p:ph type="dt" sz="half" idx="10"/>
          </p:nvPr>
        </p:nvSpPr>
        <p:spPr/>
        <p:txBody>
          <a:bodyPr/>
          <a:lstStyle>
            <a:lvl1pPr>
              <a:defRPr/>
            </a:lvl1pPr>
          </a:lstStyle>
          <a:p>
            <a:pPr>
              <a:defRPr/>
            </a:pPr>
            <a:endParaRPr lang="el-GR"/>
          </a:p>
        </p:txBody>
      </p:sp>
      <p:sp>
        <p:nvSpPr>
          <p:cNvPr id="7" name="Footer Placeholder 4">
            <a:extLst>
              <a:ext uri="{FF2B5EF4-FFF2-40B4-BE49-F238E27FC236}">
                <a16:creationId xmlns:a16="http://schemas.microsoft.com/office/drawing/2014/main" id="{F5C2796B-C0A9-1E43-AC8C-1F9C314A35F2}"/>
              </a:ext>
            </a:extLst>
          </p:cNvPr>
          <p:cNvSpPr>
            <a:spLocks noGrp="1"/>
          </p:cNvSpPr>
          <p:nvPr>
            <p:ph type="ftr" sz="quarter" idx="11"/>
          </p:nvPr>
        </p:nvSpPr>
        <p:spPr/>
        <p:txBody>
          <a:bodyPr/>
          <a:lstStyle>
            <a:lvl1pPr>
              <a:defRPr/>
            </a:lvl1pPr>
          </a:lstStyle>
          <a:p>
            <a:pPr>
              <a:defRPr/>
            </a:pPr>
            <a:endParaRPr lang="el-GR"/>
          </a:p>
        </p:txBody>
      </p:sp>
      <p:sp>
        <p:nvSpPr>
          <p:cNvPr id="8" name="Slide Number Placeholder 5">
            <a:extLst>
              <a:ext uri="{FF2B5EF4-FFF2-40B4-BE49-F238E27FC236}">
                <a16:creationId xmlns:a16="http://schemas.microsoft.com/office/drawing/2014/main" id="{6F558CBA-77FA-F248-BD04-8B1582F77A3D}"/>
              </a:ext>
            </a:extLst>
          </p:cNvPr>
          <p:cNvSpPr>
            <a:spLocks noGrp="1"/>
          </p:cNvSpPr>
          <p:nvPr>
            <p:ph type="sldNum" sz="quarter" idx="12"/>
          </p:nvPr>
        </p:nvSpPr>
        <p:spPr/>
        <p:txBody>
          <a:bodyPr/>
          <a:lstStyle>
            <a:lvl1pPr>
              <a:defRPr/>
            </a:lvl1pPr>
          </a:lstStyle>
          <a:p>
            <a:fld id="{C62E8792-C085-6645-8CE7-47A569FC5EBF}" type="slidenum">
              <a:rPr lang="el-GR" altLang="en-US"/>
              <a:pPr/>
              <a:t>‹#›</a:t>
            </a:fld>
            <a:endParaRPr lang="el-GR" altLang="en-US"/>
          </a:p>
        </p:txBody>
      </p:sp>
    </p:spTree>
    <p:extLst>
      <p:ext uri="{BB962C8B-B14F-4D97-AF65-F5344CB8AC3E}">
        <p14:creationId xmlns:p14="http://schemas.microsoft.com/office/powerpoint/2010/main" val="395890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D968487-C209-C042-AD31-31535DB94023}"/>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3CEA032E-E959-804A-BE20-B9F436367918}"/>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E390E878-13BF-E240-BAE4-DDC0CB66F99E}"/>
              </a:ext>
            </a:extLst>
          </p:cNvPr>
          <p:cNvSpPr>
            <a:spLocks noGrp="1"/>
          </p:cNvSpPr>
          <p:nvPr>
            <p:ph type="sldNum" sz="quarter" idx="12"/>
          </p:nvPr>
        </p:nvSpPr>
        <p:spPr/>
        <p:txBody>
          <a:bodyPr/>
          <a:lstStyle>
            <a:lvl1pPr>
              <a:defRPr/>
            </a:lvl1pPr>
          </a:lstStyle>
          <a:p>
            <a:fld id="{17F16C1E-8589-044C-9026-F2336E2353ED}" type="slidenum">
              <a:rPr lang="el-GR" altLang="en-US"/>
              <a:pPr/>
              <a:t>‹#›</a:t>
            </a:fld>
            <a:endParaRPr lang="el-GR" altLang="en-US"/>
          </a:p>
        </p:txBody>
      </p:sp>
    </p:spTree>
    <p:extLst>
      <p:ext uri="{BB962C8B-B14F-4D97-AF65-F5344CB8AC3E}">
        <p14:creationId xmlns:p14="http://schemas.microsoft.com/office/powerpoint/2010/main" val="32161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C902DA-6FA6-C449-8EE7-7ADBC910E9CA}"/>
              </a:ext>
            </a:extLst>
          </p:cNvPr>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7F3AD679-ECC2-BD49-9A5A-C33D89F3E466}"/>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62D5A5B-6B47-8D43-9C9A-A51A65E248BB}"/>
              </a:ext>
            </a:extLst>
          </p:cNvPr>
          <p:cNvSpPr/>
          <p:nvPr/>
        </p:nvSpPr>
        <p:spPr>
          <a:xfrm>
            <a:off x="0" y="6334125"/>
            <a:ext cx="9144000" cy="66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0F326F4C-0512-BB44-9522-3F9D2A6009B5}"/>
              </a:ext>
            </a:extLst>
          </p:cNvPr>
          <p:cNvSpPr>
            <a:spLocks noGrp="1"/>
          </p:cNvSpPr>
          <p:nvPr>
            <p:ph type="dt" sz="half" idx="10"/>
          </p:nvPr>
        </p:nvSpPr>
        <p:spPr/>
        <p:txBody>
          <a:bodyPr/>
          <a:lstStyle>
            <a:lvl1pPr>
              <a:defRPr/>
            </a:lvl1pPr>
          </a:lstStyle>
          <a:p>
            <a:pPr>
              <a:defRPr/>
            </a:pPr>
            <a:endParaRPr lang="el-GR"/>
          </a:p>
        </p:txBody>
      </p:sp>
      <p:sp>
        <p:nvSpPr>
          <p:cNvPr id="8" name="Footer Placeholder 4">
            <a:extLst>
              <a:ext uri="{FF2B5EF4-FFF2-40B4-BE49-F238E27FC236}">
                <a16:creationId xmlns:a16="http://schemas.microsoft.com/office/drawing/2014/main" id="{F8735318-13E3-E24C-B5DA-A8AEE93A0E30}"/>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id="{87CF4D93-60DC-824E-9B5C-4C34944F4EEB}"/>
              </a:ext>
            </a:extLst>
          </p:cNvPr>
          <p:cNvSpPr>
            <a:spLocks noGrp="1"/>
          </p:cNvSpPr>
          <p:nvPr>
            <p:ph type="sldNum" sz="quarter" idx="12"/>
          </p:nvPr>
        </p:nvSpPr>
        <p:spPr/>
        <p:txBody>
          <a:bodyPr/>
          <a:lstStyle>
            <a:lvl1pPr>
              <a:defRPr/>
            </a:lvl1pPr>
          </a:lstStyle>
          <a:p>
            <a:fld id="{7C21FC7D-CEF5-3D4C-BB33-330C343DE9C2}" type="slidenum">
              <a:rPr lang="el-GR" altLang="en-US"/>
              <a:pPr/>
              <a:t>‹#›</a:t>
            </a:fld>
            <a:endParaRPr lang="el-GR" altLang="en-US"/>
          </a:p>
        </p:txBody>
      </p:sp>
    </p:spTree>
    <p:extLst>
      <p:ext uri="{BB962C8B-B14F-4D97-AF65-F5344CB8AC3E}">
        <p14:creationId xmlns:p14="http://schemas.microsoft.com/office/powerpoint/2010/main" val="198457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9DD5572-F975-8D43-B210-76810BF114B6}"/>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1562BF8D-C0F9-9F43-81A4-8758249D9D0C}"/>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7C4DE2C2-81CC-D948-B814-2D8EA9BFD194}"/>
              </a:ext>
            </a:extLst>
          </p:cNvPr>
          <p:cNvSpPr>
            <a:spLocks noGrp="1"/>
          </p:cNvSpPr>
          <p:nvPr>
            <p:ph type="sldNum" sz="quarter" idx="12"/>
          </p:nvPr>
        </p:nvSpPr>
        <p:spPr/>
        <p:txBody>
          <a:bodyPr/>
          <a:lstStyle>
            <a:lvl1pPr>
              <a:defRPr/>
            </a:lvl1pPr>
          </a:lstStyle>
          <a:p>
            <a:fld id="{950BCF51-5136-C740-A4E8-61C2997C787F}" type="slidenum">
              <a:rPr lang="el-GR" altLang="en-US"/>
              <a:pPr/>
              <a:t>‹#›</a:t>
            </a:fld>
            <a:endParaRPr lang="el-GR" altLang="en-US"/>
          </a:p>
        </p:txBody>
      </p:sp>
    </p:spTree>
    <p:extLst>
      <p:ext uri="{BB962C8B-B14F-4D97-AF65-F5344CB8AC3E}">
        <p14:creationId xmlns:p14="http://schemas.microsoft.com/office/powerpoint/2010/main" val="4228206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4C6A416-5DA8-A24A-979C-31F1A1C0CC6B}"/>
              </a:ext>
            </a:extLst>
          </p:cNvPr>
          <p:cNvSpPr>
            <a:spLocks noGrp="1"/>
          </p:cNvSpPr>
          <p:nvPr>
            <p:ph type="dt" sz="half" idx="10"/>
          </p:nvPr>
        </p:nvSpPr>
        <p:spPr/>
        <p:txBody>
          <a:bodyPr/>
          <a:lstStyle>
            <a:lvl1pPr>
              <a:defRPr/>
            </a:lvl1pPr>
          </a:lstStyle>
          <a:p>
            <a:pPr>
              <a:defRPr/>
            </a:pPr>
            <a:endParaRPr lang="el-GR"/>
          </a:p>
        </p:txBody>
      </p:sp>
      <p:sp>
        <p:nvSpPr>
          <p:cNvPr id="8" name="Footer Placeholder 4">
            <a:extLst>
              <a:ext uri="{FF2B5EF4-FFF2-40B4-BE49-F238E27FC236}">
                <a16:creationId xmlns:a16="http://schemas.microsoft.com/office/drawing/2014/main" id="{EE104B47-D52B-EE4D-BDDF-9744BFC5CC1E}"/>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id="{698DA24E-33A3-504C-9649-ED2CA1B10754}"/>
              </a:ext>
            </a:extLst>
          </p:cNvPr>
          <p:cNvSpPr>
            <a:spLocks noGrp="1"/>
          </p:cNvSpPr>
          <p:nvPr>
            <p:ph type="sldNum" sz="quarter" idx="12"/>
          </p:nvPr>
        </p:nvSpPr>
        <p:spPr/>
        <p:txBody>
          <a:bodyPr/>
          <a:lstStyle>
            <a:lvl1pPr>
              <a:defRPr/>
            </a:lvl1pPr>
          </a:lstStyle>
          <a:p>
            <a:fld id="{AA9105C2-70B5-704D-A4DB-FC36E1013958}" type="slidenum">
              <a:rPr lang="el-GR" altLang="en-US"/>
              <a:pPr/>
              <a:t>‹#›</a:t>
            </a:fld>
            <a:endParaRPr lang="el-GR" altLang="en-US"/>
          </a:p>
        </p:txBody>
      </p:sp>
    </p:spTree>
    <p:extLst>
      <p:ext uri="{BB962C8B-B14F-4D97-AF65-F5344CB8AC3E}">
        <p14:creationId xmlns:p14="http://schemas.microsoft.com/office/powerpoint/2010/main" val="37689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0A11C49-CA37-9448-B17C-3D7B8C76F032}"/>
              </a:ext>
            </a:extLst>
          </p:cNvPr>
          <p:cNvSpPr>
            <a:spLocks noGrp="1"/>
          </p:cNvSpPr>
          <p:nvPr>
            <p:ph type="dt" sz="half" idx="10"/>
          </p:nvPr>
        </p:nvSpPr>
        <p:spPr/>
        <p:txBody>
          <a:bodyPr/>
          <a:lstStyle>
            <a:lvl1pPr>
              <a:defRPr/>
            </a:lvl1pPr>
          </a:lstStyle>
          <a:p>
            <a:pPr>
              <a:defRPr/>
            </a:pPr>
            <a:endParaRPr lang="el-GR"/>
          </a:p>
        </p:txBody>
      </p:sp>
      <p:sp>
        <p:nvSpPr>
          <p:cNvPr id="4" name="Footer Placeholder 4">
            <a:extLst>
              <a:ext uri="{FF2B5EF4-FFF2-40B4-BE49-F238E27FC236}">
                <a16:creationId xmlns:a16="http://schemas.microsoft.com/office/drawing/2014/main" id="{4110B65A-46F0-9745-9A84-C34167B3A842}"/>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5">
            <a:extLst>
              <a:ext uri="{FF2B5EF4-FFF2-40B4-BE49-F238E27FC236}">
                <a16:creationId xmlns:a16="http://schemas.microsoft.com/office/drawing/2014/main" id="{3DF69E7E-57FC-DA44-B72B-2957F46DFC73}"/>
              </a:ext>
            </a:extLst>
          </p:cNvPr>
          <p:cNvSpPr>
            <a:spLocks noGrp="1"/>
          </p:cNvSpPr>
          <p:nvPr>
            <p:ph type="sldNum" sz="quarter" idx="12"/>
          </p:nvPr>
        </p:nvSpPr>
        <p:spPr/>
        <p:txBody>
          <a:bodyPr/>
          <a:lstStyle>
            <a:lvl1pPr>
              <a:defRPr/>
            </a:lvl1pPr>
          </a:lstStyle>
          <a:p>
            <a:fld id="{ADFE5ACA-FBA6-8349-8D43-7FF006D7E594}" type="slidenum">
              <a:rPr lang="el-GR" altLang="en-US"/>
              <a:pPr/>
              <a:t>‹#›</a:t>
            </a:fld>
            <a:endParaRPr lang="el-GR" altLang="en-US"/>
          </a:p>
        </p:txBody>
      </p:sp>
    </p:spTree>
    <p:extLst>
      <p:ext uri="{BB962C8B-B14F-4D97-AF65-F5344CB8AC3E}">
        <p14:creationId xmlns:p14="http://schemas.microsoft.com/office/powerpoint/2010/main" val="155479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1F5DE8-7A76-8D4D-98DF-92016540D8A8}"/>
              </a:ext>
            </a:extLst>
          </p:cNvPr>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825A5DEF-9463-DB41-990F-96CE2B749E6F}"/>
              </a:ext>
            </a:extLst>
          </p:cNvPr>
          <p:cNvSpPr/>
          <p:nvPr/>
        </p:nvSpPr>
        <p:spPr>
          <a:xfrm>
            <a:off x="0" y="6334125"/>
            <a:ext cx="9142413"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C23C5A3D-A4DA-0749-BC44-71FAC6F06E0B}"/>
              </a:ext>
            </a:extLst>
          </p:cNvPr>
          <p:cNvSpPr>
            <a:spLocks noGrp="1"/>
          </p:cNvSpPr>
          <p:nvPr>
            <p:ph type="dt" sz="half" idx="10"/>
          </p:nvPr>
        </p:nvSpPr>
        <p:spPr/>
        <p:txBody>
          <a:bodyPr/>
          <a:lstStyle>
            <a:lvl1pPr>
              <a:defRPr/>
            </a:lvl1pPr>
          </a:lstStyle>
          <a:p>
            <a:pPr>
              <a:defRPr/>
            </a:pPr>
            <a:endParaRPr lang="el-GR"/>
          </a:p>
        </p:txBody>
      </p:sp>
      <p:sp>
        <p:nvSpPr>
          <p:cNvPr id="5" name="Footer Placeholder 7">
            <a:extLst>
              <a:ext uri="{FF2B5EF4-FFF2-40B4-BE49-F238E27FC236}">
                <a16:creationId xmlns:a16="http://schemas.microsoft.com/office/drawing/2014/main" id="{FBDB3A92-7BA9-9F4F-8676-4722F58B3CAC}"/>
              </a:ext>
            </a:extLst>
          </p:cNvPr>
          <p:cNvSpPr>
            <a:spLocks noGrp="1"/>
          </p:cNvSpPr>
          <p:nvPr>
            <p:ph type="ftr" sz="quarter" idx="11"/>
          </p:nvPr>
        </p:nvSpPr>
        <p:spPr/>
        <p:txBody>
          <a:bodyPr/>
          <a:lstStyle>
            <a:lvl1pPr>
              <a:defRPr>
                <a:solidFill>
                  <a:srgbClr val="FFFFFF"/>
                </a:solidFill>
              </a:defRPr>
            </a:lvl1pPr>
          </a:lstStyle>
          <a:p>
            <a:pPr>
              <a:defRPr/>
            </a:pPr>
            <a:endParaRPr lang="el-GR"/>
          </a:p>
        </p:txBody>
      </p:sp>
      <p:sp>
        <p:nvSpPr>
          <p:cNvPr id="6" name="Slide Number Placeholder 8">
            <a:extLst>
              <a:ext uri="{FF2B5EF4-FFF2-40B4-BE49-F238E27FC236}">
                <a16:creationId xmlns:a16="http://schemas.microsoft.com/office/drawing/2014/main" id="{9CBFAD20-15E3-3044-9FA1-930456537FC2}"/>
              </a:ext>
            </a:extLst>
          </p:cNvPr>
          <p:cNvSpPr>
            <a:spLocks noGrp="1"/>
          </p:cNvSpPr>
          <p:nvPr>
            <p:ph type="sldNum" sz="quarter" idx="12"/>
          </p:nvPr>
        </p:nvSpPr>
        <p:spPr/>
        <p:txBody>
          <a:bodyPr/>
          <a:lstStyle>
            <a:lvl1pPr>
              <a:defRPr/>
            </a:lvl1pPr>
          </a:lstStyle>
          <a:p>
            <a:fld id="{0E291AC9-9A97-7F4C-BDC4-1102A6C88C59}" type="slidenum">
              <a:rPr lang="el-GR" altLang="en-US"/>
              <a:pPr/>
              <a:t>‹#›</a:t>
            </a:fld>
            <a:endParaRPr lang="el-GR" altLang="en-US"/>
          </a:p>
        </p:txBody>
      </p:sp>
    </p:spTree>
    <p:extLst>
      <p:ext uri="{BB962C8B-B14F-4D97-AF65-F5344CB8AC3E}">
        <p14:creationId xmlns:p14="http://schemas.microsoft.com/office/powerpoint/2010/main" val="53350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279DAF-C40B-6742-BA16-2547A315D24B}"/>
              </a:ext>
            </a:extLst>
          </p:cNvPr>
          <p:cNvSpPr/>
          <p:nvPr/>
        </p:nvSpPr>
        <p:spPr>
          <a:xfrm>
            <a:off x="0" y="0"/>
            <a:ext cx="3038475"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1ED8A5DD-C1FE-6A4F-915C-385ED498480B}"/>
              </a:ext>
            </a:extLst>
          </p:cNvPr>
          <p:cNvSpPr/>
          <p:nvPr/>
        </p:nvSpPr>
        <p:spPr>
          <a:xfrm>
            <a:off x="3030538" y="0"/>
            <a:ext cx="476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8AB8C26A-B3B9-6E44-9064-6195AEB3C63A}"/>
              </a:ext>
            </a:extLst>
          </p:cNvPr>
          <p:cNvSpPr>
            <a:spLocks noGrp="1"/>
          </p:cNvSpPr>
          <p:nvPr>
            <p:ph type="dt" sz="half" idx="10"/>
          </p:nvPr>
        </p:nvSpPr>
        <p:spPr>
          <a:xfrm>
            <a:off x="349250" y="6459538"/>
            <a:ext cx="1963738" cy="365125"/>
          </a:xfrm>
        </p:spPr>
        <p:txBody>
          <a:bodyPr/>
          <a:lstStyle>
            <a:lvl1pPr algn="l">
              <a:defRPr/>
            </a:lvl1pPr>
          </a:lstStyle>
          <a:p>
            <a:pPr>
              <a:defRPr/>
            </a:pPr>
            <a:endParaRPr lang="el-GR"/>
          </a:p>
        </p:txBody>
      </p:sp>
      <p:sp>
        <p:nvSpPr>
          <p:cNvPr id="8" name="Footer Placeholder 5">
            <a:extLst>
              <a:ext uri="{FF2B5EF4-FFF2-40B4-BE49-F238E27FC236}">
                <a16:creationId xmlns:a16="http://schemas.microsoft.com/office/drawing/2014/main" id="{B39E5364-DC1C-BA4A-AFDB-85B059BA8B32}"/>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l-GR"/>
          </a:p>
        </p:txBody>
      </p:sp>
      <p:sp>
        <p:nvSpPr>
          <p:cNvPr id="9" name="Slide Number Placeholder 6">
            <a:extLst>
              <a:ext uri="{FF2B5EF4-FFF2-40B4-BE49-F238E27FC236}">
                <a16:creationId xmlns:a16="http://schemas.microsoft.com/office/drawing/2014/main" id="{861AE7F8-B05E-1944-98D7-EF9443F460D8}"/>
              </a:ext>
            </a:extLst>
          </p:cNvPr>
          <p:cNvSpPr>
            <a:spLocks noGrp="1"/>
          </p:cNvSpPr>
          <p:nvPr>
            <p:ph type="sldNum" sz="quarter" idx="12"/>
          </p:nvPr>
        </p:nvSpPr>
        <p:spPr/>
        <p:txBody>
          <a:bodyPr/>
          <a:lstStyle>
            <a:lvl1pPr>
              <a:defRPr>
                <a:solidFill>
                  <a:schemeClr val="tx2"/>
                </a:solidFill>
              </a:defRPr>
            </a:lvl1pPr>
          </a:lstStyle>
          <a:p>
            <a:fld id="{C6FAE6D5-2092-2141-BC35-790DF54408DE}" type="slidenum">
              <a:rPr lang="el-GR" altLang="en-US"/>
              <a:pPr/>
              <a:t>‹#›</a:t>
            </a:fld>
            <a:endParaRPr lang="el-GR" altLang="en-US"/>
          </a:p>
        </p:txBody>
      </p:sp>
    </p:spTree>
    <p:extLst>
      <p:ext uri="{BB962C8B-B14F-4D97-AF65-F5344CB8AC3E}">
        <p14:creationId xmlns:p14="http://schemas.microsoft.com/office/powerpoint/2010/main" val="144899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BFAF53-8CCA-D34D-BD03-BFE5851ED208}"/>
              </a:ext>
            </a:extLst>
          </p:cNvPr>
          <p:cNvSpPr/>
          <p:nvPr/>
        </p:nvSpPr>
        <p:spPr>
          <a:xfrm>
            <a:off x="0" y="4953000"/>
            <a:ext cx="9142413"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CFD8C5C3-0A77-7F49-B411-114319D76C58}"/>
              </a:ext>
            </a:extLst>
          </p:cNvPr>
          <p:cNvSpPr/>
          <p:nvPr/>
        </p:nvSpPr>
        <p:spPr>
          <a:xfrm>
            <a:off x="0" y="4914900"/>
            <a:ext cx="9142413"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4975DFD2-6E64-5C47-AAC6-BF717B242784}"/>
              </a:ext>
            </a:extLst>
          </p:cNvPr>
          <p:cNvSpPr>
            <a:spLocks noGrp="1"/>
          </p:cNvSpPr>
          <p:nvPr>
            <p:ph type="dt" sz="half" idx="10"/>
          </p:nvPr>
        </p:nvSpPr>
        <p:spPr/>
        <p:txBody>
          <a:bodyPr/>
          <a:lstStyle>
            <a:lvl1pPr>
              <a:defRPr/>
            </a:lvl1pPr>
          </a:lstStyle>
          <a:p>
            <a:pPr>
              <a:defRPr/>
            </a:pPr>
            <a:endParaRPr lang="el-GR"/>
          </a:p>
        </p:txBody>
      </p:sp>
      <p:sp>
        <p:nvSpPr>
          <p:cNvPr id="8" name="Footer Placeholder 5">
            <a:extLst>
              <a:ext uri="{FF2B5EF4-FFF2-40B4-BE49-F238E27FC236}">
                <a16:creationId xmlns:a16="http://schemas.microsoft.com/office/drawing/2014/main" id="{7D63BF9C-4A26-934F-AE2E-479845320B05}"/>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6">
            <a:extLst>
              <a:ext uri="{FF2B5EF4-FFF2-40B4-BE49-F238E27FC236}">
                <a16:creationId xmlns:a16="http://schemas.microsoft.com/office/drawing/2014/main" id="{10E48F85-2331-1A43-9A79-62DE02FD706B}"/>
              </a:ext>
            </a:extLst>
          </p:cNvPr>
          <p:cNvSpPr>
            <a:spLocks noGrp="1"/>
          </p:cNvSpPr>
          <p:nvPr>
            <p:ph type="sldNum" sz="quarter" idx="12"/>
          </p:nvPr>
        </p:nvSpPr>
        <p:spPr/>
        <p:txBody>
          <a:bodyPr/>
          <a:lstStyle>
            <a:lvl1pPr>
              <a:defRPr/>
            </a:lvl1pPr>
          </a:lstStyle>
          <a:p>
            <a:fld id="{A7A1E97E-E42E-3745-B910-CCAD60B04069}" type="slidenum">
              <a:rPr lang="el-GR" altLang="en-US"/>
              <a:pPr/>
              <a:t>‹#›</a:t>
            </a:fld>
            <a:endParaRPr lang="el-GR" altLang="en-US"/>
          </a:p>
        </p:txBody>
      </p:sp>
    </p:spTree>
    <p:extLst>
      <p:ext uri="{BB962C8B-B14F-4D97-AF65-F5344CB8AC3E}">
        <p14:creationId xmlns:p14="http://schemas.microsoft.com/office/powerpoint/2010/main" val="17944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2E307E-AE80-864E-BF24-897B14C4C6F3}"/>
              </a:ext>
            </a:extLst>
          </p:cNvPr>
          <p:cNvSpPr/>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22DA2F9-D9F0-864A-8638-CBEA00108376}"/>
              </a:ext>
            </a:extLst>
          </p:cNvPr>
          <p:cNvSpPr/>
          <p:nvPr/>
        </p:nvSpPr>
        <p:spPr>
          <a:xfrm>
            <a:off x="0" y="6334125"/>
            <a:ext cx="9144000" cy="66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25C72DCE-5208-3041-94DB-70B24FE1C2DB}"/>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77C571B6-82BB-1A49-B37A-058A5515285B}"/>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10A8DE7-5DBC-6747-96D1-6E395E2E7F88}"/>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hangingPunct="1">
              <a:defRPr sz="900">
                <a:solidFill>
                  <a:srgbClr val="FFFFFF"/>
                </a:solidFill>
                <a:latin typeface="Verdana" panose="020B0604030504040204" pitchFamily="34" charset="0"/>
                <a:ea typeface="MS PGothic" panose="020B0600070205080204" pitchFamily="34" charset="-128"/>
                <a:cs typeface="+mn-cs"/>
              </a:defRPr>
            </a:lvl1pPr>
          </a:lstStyle>
          <a:p>
            <a:pPr>
              <a:defRPr/>
            </a:pPr>
            <a:endParaRPr lang="el-GR"/>
          </a:p>
        </p:txBody>
      </p:sp>
      <p:sp>
        <p:nvSpPr>
          <p:cNvPr id="5" name="Footer Placeholder 4">
            <a:extLst>
              <a:ext uri="{FF2B5EF4-FFF2-40B4-BE49-F238E27FC236}">
                <a16:creationId xmlns:a16="http://schemas.microsoft.com/office/drawing/2014/main" id="{88A31E2A-01FB-604B-BC6D-7427DA17A8B2}"/>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hangingPunct="1">
              <a:defRPr sz="900" cap="all" baseline="0">
                <a:solidFill>
                  <a:srgbClr val="FFFFFF"/>
                </a:solidFill>
                <a:latin typeface="Verdana" panose="020B0604030504040204" pitchFamily="34" charset="0"/>
                <a:ea typeface="MS PGothic" panose="020B0600070205080204" pitchFamily="34" charset="-128"/>
                <a:cs typeface="+mn-cs"/>
              </a:defRPr>
            </a:lvl1pPr>
          </a:lstStyle>
          <a:p>
            <a:pPr>
              <a:defRPr/>
            </a:pPr>
            <a:endParaRPr lang="el-GR"/>
          </a:p>
        </p:txBody>
      </p:sp>
      <p:sp>
        <p:nvSpPr>
          <p:cNvPr id="6" name="Slide Number Placeholder 5">
            <a:extLst>
              <a:ext uri="{FF2B5EF4-FFF2-40B4-BE49-F238E27FC236}">
                <a16:creationId xmlns:a16="http://schemas.microsoft.com/office/drawing/2014/main" id="{A5D80C62-5506-2643-BE65-23D6AA45B70D}"/>
              </a:ext>
            </a:extLst>
          </p:cNvPr>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AF2EDAA8-98F4-B840-8673-E6ED2DC2A09A}" type="slidenum">
              <a:rPr lang="el-GR" altLang="en-US"/>
              <a:pPr/>
              <a:t>‹#›</a:t>
            </a:fld>
            <a:endParaRPr lang="el-GR" altLang="en-US"/>
          </a:p>
        </p:txBody>
      </p:sp>
      <p:cxnSp>
        <p:nvCxnSpPr>
          <p:cNvPr id="10" name="Straight Connector 9">
            <a:extLst>
              <a:ext uri="{FF2B5EF4-FFF2-40B4-BE49-F238E27FC236}">
                <a16:creationId xmlns:a16="http://schemas.microsoft.com/office/drawing/2014/main" id="{DC676490-C8B0-F64A-A6BD-2821E3020CD0}"/>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20" r:id="rId1"/>
    <p:sldLayoutId id="2147483815" r:id="rId2"/>
    <p:sldLayoutId id="2147483821" r:id="rId3"/>
    <p:sldLayoutId id="2147483816" r:id="rId4"/>
    <p:sldLayoutId id="2147483817" r:id="rId5"/>
    <p:sldLayoutId id="2147483818" r:id="rId6"/>
    <p:sldLayoutId id="2147483822" r:id="rId7"/>
    <p:sldLayoutId id="2147483823" r:id="rId8"/>
    <p:sldLayoutId id="2147483824" r:id="rId9"/>
    <p:sldLayoutId id="2147483819" r:id="rId10"/>
    <p:sldLayoutId id="2147483825"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S PGothic" panose="020B0600070205080204" pitchFamily="34" charset="-128"/>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S PGothic" panose="020B0600070205080204" pitchFamily="34" charset="-128"/>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S PGothic" panose="020B0600070205080204" pitchFamily="34" charset="-128"/>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4030725F-96B1-4047-B74B-7CC19DB1C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E5690B88-A01D-0C4C-9FB5-218332FED60C}"/>
              </a:ext>
            </a:extLst>
          </p:cNvPr>
          <p:cNvSpPr>
            <a:spLocks noGrp="1" noChangeArrowheads="1"/>
          </p:cNvSpPr>
          <p:nvPr>
            <p:ph type="ctrTitle"/>
          </p:nvPr>
        </p:nvSpPr>
        <p:spPr>
          <a:xfrm>
            <a:off x="3967315" y="639097"/>
            <a:ext cx="4689988" cy="3686015"/>
          </a:xfrm>
        </p:spPr>
        <p:txBody>
          <a:bodyPr numCol="1" anchorCtr="0" compatLnSpc="1">
            <a:prstTxWarp prst="textNoShape">
              <a:avLst/>
            </a:prstTxWarp>
            <a:normAutofit/>
          </a:bodyPr>
          <a:lstStyle/>
          <a:p>
            <a:pPr eaLnBrk="1" hangingPunct="1">
              <a:defRPr/>
            </a:pPr>
            <a:r>
              <a:rPr lang="en-GB" altLang="en-US" sz="5000">
                <a:latin typeface="Verdana" panose="020B0604030504040204" pitchFamily="34" charset="0"/>
              </a:rPr>
              <a:t>III.</a:t>
            </a:r>
            <a:r>
              <a:rPr lang="el-GR" altLang="en-US" sz="5000">
                <a:latin typeface="Verdana" panose="020B0604030504040204" pitchFamily="34" charset="0"/>
              </a:rPr>
              <a:t>Η ευρωπαϊκή ενοποίηση στη δεκαετία του 1960</a:t>
            </a:r>
          </a:p>
        </p:txBody>
      </p:sp>
      <p:sp>
        <p:nvSpPr>
          <p:cNvPr id="2051" name="Rectangle 3">
            <a:extLst>
              <a:ext uri="{FF2B5EF4-FFF2-40B4-BE49-F238E27FC236}">
                <a16:creationId xmlns:a16="http://schemas.microsoft.com/office/drawing/2014/main" id="{2C62C111-2CD9-DB40-A4C6-D3938B88CB7C}"/>
              </a:ext>
            </a:extLst>
          </p:cNvPr>
          <p:cNvSpPr>
            <a:spLocks noGrp="1" noChangeArrowheads="1"/>
          </p:cNvSpPr>
          <p:nvPr>
            <p:ph type="subTitle" idx="1"/>
          </p:nvPr>
        </p:nvSpPr>
        <p:spPr>
          <a:xfrm>
            <a:off x="3967314" y="4455621"/>
            <a:ext cx="4702011" cy="1238616"/>
          </a:xfrm>
        </p:spPr>
        <p:txBody>
          <a:bodyPr>
            <a:normAutofit/>
          </a:bodyPr>
          <a:lstStyle/>
          <a:p>
            <a:pPr eaLnBrk="1" hangingPunct="1">
              <a:buFont typeface="Wingdings" panose="05000000000000000000" pitchFamily="2" charset="2"/>
              <a:buNone/>
              <a:defRPr/>
            </a:pPr>
            <a:r>
              <a:rPr lang="el-GR" altLang="en-US" cap="none">
                <a:solidFill>
                  <a:schemeClr val="tx1">
                    <a:lumMod val="85000"/>
                    <a:lumOff val="15000"/>
                  </a:schemeClr>
                </a:solidFill>
                <a:latin typeface="Verdana" panose="020B0604030504040204" pitchFamily="34" charset="0"/>
              </a:rPr>
              <a:t>Η ΠΕΡΙΟΔΟΣ ΤΟΥ ΔΙΑΚΥΒΕΡΝΗΤΙΣΜΟΥ</a:t>
            </a:r>
          </a:p>
        </p:txBody>
      </p:sp>
      <p:pic>
        <p:nvPicPr>
          <p:cNvPr id="71" name="Graphic 70" descr="Atom">
            <a:extLst>
              <a:ext uri="{FF2B5EF4-FFF2-40B4-BE49-F238E27FC236}">
                <a16:creationId xmlns:a16="http://schemas.microsoft.com/office/drawing/2014/main" id="{BD2C9EDB-6EEA-4E56-8566-6E293D4287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499" y="1663693"/>
            <a:ext cx="3000986" cy="3000986"/>
          </a:xfrm>
          <a:prstGeom prst="rect">
            <a:avLst/>
          </a:prstGeom>
        </p:spPr>
      </p:pic>
      <p:cxnSp>
        <p:nvCxnSpPr>
          <p:cNvPr id="76" name="Straight Connector 75">
            <a:extLst>
              <a:ext uri="{FF2B5EF4-FFF2-40B4-BE49-F238E27FC236}">
                <a16:creationId xmlns:a16="http://schemas.microsoft.com/office/drawing/2014/main" id="{C14B5A7D-B352-42F9-83F6-4AF14C1BAE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434340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D03ABE8C-6A7E-4C35-B74C-CE45DA0B5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431B6D19-39C5-45BF-8B25-29192C5D1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4D0B370-900A-854E-8033-374B14FE15E0}"/>
              </a:ext>
            </a:extLst>
          </p:cNvPr>
          <p:cNvSpPr>
            <a:spLocks noGrp="1" noChangeArrowheads="1"/>
          </p:cNvSpPr>
          <p:nvPr>
            <p:ph type="title"/>
          </p:nvPr>
        </p:nvSpPr>
        <p:spPr/>
        <p:txBody>
          <a:bodyPr wrap="square" numCol="1" anchorCtr="0" compatLnSpc="1">
            <a:prstTxWarp prst="textNoShape">
              <a:avLst/>
            </a:prstTxWarp>
          </a:bodyPr>
          <a:lstStyle/>
          <a:p>
            <a:pPr algn="ctr" eaLnBrk="1" hangingPunct="1">
              <a:lnSpc>
                <a:spcPct val="90000"/>
              </a:lnSpc>
              <a:defRPr/>
            </a:pPr>
            <a:r>
              <a:rPr lang="el-GR" altLang="en-US" sz="3600" b="1">
                <a:latin typeface="Verdana" panose="020B0604030504040204" pitchFamily="34" charset="0"/>
              </a:rPr>
              <a:t>Οι αντιδράσεις στο σχέδιο </a:t>
            </a:r>
            <a:r>
              <a:rPr lang="en-US" altLang="en-US" sz="3600" b="1">
                <a:latin typeface="Verdana" panose="020B0604030504040204" pitchFamily="34" charset="0"/>
              </a:rPr>
              <a:t>Fouchet 1</a:t>
            </a:r>
            <a:endParaRPr lang="el-GR" altLang="en-US" sz="3600" b="1">
              <a:latin typeface="Verdana" panose="020B0604030504040204" pitchFamily="34" charset="0"/>
            </a:endParaRPr>
          </a:p>
        </p:txBody>
      </p:sp>
      <p:graphicFrame>
        <p:nvGraphicFramePr>
          <p:cNvPr id="2" name="Diagram 1">
            <a:extLst>
              <a:ext uri="{FF2B5EF4-FFF2-40B4-BE49-F238E27FC236}">
                <a16:creationId xmlns:a16="http://schemas.microsoft.com/office/drawing/2014/main" id="{350F31BC-688E-0B4C-831F-066499CD047E}"/>
              </a:ext>
            </a:extLst>
          </p:cNvPr>
          <p:cNvGraphicFramePr/>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9E8A18C-D960-3C4D-BFE9-B3DDBAAA4274}"/>
              </a:ext>
            </a:extLst>
          </p:cNvPr>
          <p:cNvSpPr>
            <a:spLocks noGrp="1" noChangeArrowheads="1"/>
          </p:cNvSpPr>
          <p:nvPr>
            <p:ph type="title"/>
          </p:nvPr>
        </p:nvSpPr>
        <p:spPr>
          <a:xfrm>
            <a:off x="822960" y="286603"/>
            <a:ext cx="7543800" cy="1450757"/>
          </a:xfrm>
        </p:spPr>
        <p:txBody>
          <a:bodyPr numCol="1" anchorCtr="0" compatLnSpc="1">
            <a:prstTxWarp prst="textNoShape">
              <a:avLst/>
            </a:prstTxWarp>
            <a:normAutofit/>
          </a:bodyPr>
          <a:lstStyle/>
          <a:p>
            <a:pPr eaLnBrk="1" hangingPunct="1">
              <a:defRPr/>
            </a:pPr>
            <a:r>
              <a:rPr lang="el-GR" altLang="en-US" b="1">
                <a:latin typeface="Verdana" panose="020B0604030504040204" pitchFamily="34" charset="0"/>
              </a:rPr>
              <a:t>Το Σχέδιο </a:t>
            </a:r>
            <a:r>
              <a:rPr lang="en-US" altLang="en-US" b="1">
                <a:latin typeface="Verdana" panose="020B0604030504040204" pitchFamily="34" charset="0"/>
              </a:rPr>
              <a:t>Fouchet </a:t>
            </a:r>
            <a:r>
              <a:rPr lang="el-GR" altLang="en-US" b="1">
                <a:latin typeface="Verdana" panose="020B0604030504040204" pitchFamily="34" charset="0"/>
              </a:rPr>
              <a:t>2 (Απρίλιος 1962)</a:t>
            </a:r>
          </a:p>
        </p:txBody>
      </p:sp>
      <p:graphicFrame>
        <p:nvGraphicFramePr>
          <p:cNvPr id="3" name="Diagram 2">
            <a:extLst>
              <a:ext uri="{FF2B5EF4-FFF2-40B4-BE49-F238E27FC236}">
                <a16:creationId xmlns:a16="http://schemas.microsoft.com/office/drawing/2014/main" id="{AF5AD402-EB8F-EE40-9938-DD2B3DD76DE7}"/>
              </a:ext>
            </a:extLst>
          </p:cNvPr>
          <p:cNvGraphicFramePr/>
          <p:nvPr>
            <p:extLst>
              <p:ext uri="{D42A27DB-BD31-4B8C-83A1-F6EECF244321}">
                <p14:modId xmlns:p14="http://schemas.microsoft.com/office/powerpoint/2010/main" val="2801362315"/>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722" name="Rectangle 2">
            <a:extLst>
              <a:ext uri="{FF2B5EF4-FFF2-40B4-BE49-F238E27FC236}">
                <a16:creationId xmlns:a16="http://schemas.microsoft.com/office/drawing/2014/main" id="{6C22A78D-4ED1-AB49-9041-7E0A15DEE6E9}"/>
              </a:ext>
            </a:extLst>
          </p:cNvPr>
          <p:cNvSpPr>
            <a:spLocks noGrp="1" noChangeArrowheads="1"/>
          </p:cNvSpPr>
          <p:nvPr>
            <p:ph type="title"/>
          </p:nvPr>
        </p:nvSpPr>
        <p:spPr>
          <a:xfrm>
            <a:off x="369277" y="605896"/>
            <a:ext cx="2313633" cy="5646208"/>
          </a:xfrm>
        </p:spPr>
        <p:txBody>
          <a:bodyPr numCol="1" anchor="ctr" anchorCtr="0" compatLnSpc="1">
            <a:prstTxWarp prst="textNoShape">
              <a:avLst/>
            </a:prstTxWarp>
            <a:normAutofit/>
          </a:bodyPr>
          <a:lstStyle/>
          <a:p>
            <a:pPr eaLnBrk="1" hangingPunct="1">
              <a:defRPr/>
            </a:pPr>
            <a:r>
              <a:rPr lang="el-GR" altLang="en-US" sz="2900">
                <a:solidFill>
                  <a:srgbClr val="FFFFFF"/>
                </a:solidFill>
                <a:latin typeface="Verdana" panose="020B0604030504040204" pitchFamily="34" charset="0"/>
              </a:rPr>
              <a:t>Συνέντευξη τύπου Ντε Γκωλ 15.5.1962</a:t>
            </a:r>
          </a:p>
        </p:txBody>
      </p:sp>
      <p:sp>
        <p:nvSpPr>
          <p:cNvPr id="139" name="Rectangle 13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9" name="Rectangle 3">
            <a:extLst>
              <a:ext uri="{FF2B5EF4-FFF2-40B4-BE49-F238E27FC236}">
                <a16:creationId xmlns:a16="http://schemas.microsoft.com/office/drawing/2014/main" id="{05C6BC61-6E14-CB47-8743-7B0462F8F83C}"/>
              </a:ext>
            </a:extLst>
          </p:cNvPr>
          <p:cNvSpPr>
            <a:spLocks noGrp="1" noChangeArrowheads="1"/>
          </p:cNvSpPr>
          <p:nvPr>
            <p:ph idx="1"/>
          </p:nvPr>
        </p:nvSpPr>
        <p:spPr>
          <a:xfrm>
            <a:off x="3556512" y="605896"/>
            <a:ext cx="4810247" cy="5646208"/>
          </a:xfrm>
        </p:spPr>
        <p:txBody>
          <a:bodyPr anchor="ctr">
            <a:normAutofit/>
          </a:bodyPr>
          <a:lstStyle/>
          <a:p>
            <a:pPr eaLnBrk="1" hangingPunct="1"/>
            <a:r>
              <a:rPr lang="en-US" altLang="en-US" sz="1400" dirty="0">
                <a:latin typeface="Verdana" panose="020B0604030504040204" pitchFamily="34" charset="0"/>
              </a:rPr>
              <a:t>J</a:t>
            </a:r>
            <a:r>
              <a:rPr lang="fr-FR" altLang="en-US" sz="1400" dirty="0">
                <a:latin typeface="Verdana" panose="020B0604030504040204" pitchFamily="34" charset="0"/>
              </a:rPr>
              <a:t>e ne crois pas que l’Europe puisse avoir aucune réalité vivante si elle ne comporte pas la France avec ses Français, l’Allemagne avec ses Allemands, l’Italie avec ses Italiens, etc. Dante, Goethe, Chateaubriand appartiennent à toute l’Europe dans la mesure même où ils étaient, respectivement et éminemment, Italien, Allemand et Français. Ils n’auraient pas beaucoup servi l’Europe s’ils avaient été des apatrides et qu’ils avaient pensé, écrit en quelque «esperanto» ou «volapük» intégrés…</a:t>
            </a:r>
          </a:p>
          <a:p>
            <a:pPr eaLnBrk="1" hangingPunct="1"/>
            <a:endParaRPr lang="en-US" altLang="en-US" sz="1400" dirty="0">
              <a:latin typeface="Verdana" panose="020B0604030504040204" pitchFamily="34" charset="0"/>
            </a:endParaRPr>
          </a:p>
          <a:p>
            <a:pPr eaLnBrk="1" hangingPunct="1"/>
            <a:r>
              <a:rPr lang="en-US" altLang="en-US" sz="1400" dirty="0">
                <a:latin typeface="Verdana" panose="020B0604030504040204" pitchFamily="34" charset="0"/>
              </a:rPr>
              <a:t>I</a:t>
            </a:r>
            <a:r>
              <a:rPr lang="fr-FR" altLang="en-US" sz="1400" dirty="0">
                <a:latin typeface="Verdana" panose="020B0604030504040204" pitchFamily="34" charset="0"/>
              </a:rPr>
              <a:t>l n’y a que les États qui soient à cet égard valables, légitimes et capables de réaliser... il ne peut pas y avoir d’autre Europe que celle des États, en dehors naturellement des mythes, des fictions, des parades. Ce qui se passe pour la Communauté économique le prouve tous les jours, car ce sont les États, et les États seulement, qui ont créé cette Communauté économique, qui l’ont pourvue de crédits, qui l’ont dotée de fonctionnaires. Et ce sont les États qui lui donnent une réalité et une efficacité, d’autant plus qu’on ne peut prendre aucune mesure économique importante sans commettre un acte politique.</a:t>
            </a:r>
          </a:p>
          <a:p>
            <a:pPr eaLnBrk="1" hangingPunct="1"/>
            <a:endParaRPr lang="el-GR" altLang="en-US" sz="1400" dirty="0">
              <a:latin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602" name="Rectangle 2">
            <a:extLst>
              <a:ext uri="{FF2B5EF4-FFF2-40B4-BE49-F238E27FC236}">
                <a16:creationId xmlns:a16="http://schemas.microsoft.com/office/drawing/2014/main" id="{AF228576-4C98-7047-AF70-4B31BAFF13CE}"/>
              </a:ext>
            </a:extLst>
          </p:cNvPr>
          <p:cNvSpPr>
            <a:spLocks noGrp="1" noChangeArrowheads="1"/>
          </p:cNvSpPr>
          <p:nvPr>
            <p:ph type="title"/>
          </p:nvPr>
        </p:nvSpPr>
        <p:spPr>
          <a:xfrm>
            <a:off x="743199" y="286603"/>
            <a:ext cx="5063240" cy="1450757"/>
          </a:xfrm>
        </p:spPr>
        <p:txBody>
          <a:bodyPr numCol="1" anchorCtr="0" compatLnSpc="1">
            <a:prstTxWarp prst="textNoShape">
              <a:avLst/>
            </a:prstTxWarp>
            <a:normAutofit/>
          </a:bodyPr>
          <a:lstStyle/>
          <a:p>
            <a:pPr eaLnBrk="1" hangingPunct="1">
              <a:defRPr/>
            </a:pPr>
            <a:r>
              <a:rPr lang="el-GR" altLang="en-US" sz="3400" b="1">
                <a:solidFill>
                  <a:schemeClr val="accent4">
                    <a:lumMod val="75000"/>
                  </a:schemeClr>
                </a:solidFill>
                <a:latin typeface="Verdana" panose="020B0604030504040204" pitchFamily="34" charset="0"/>
              </a:rPr>
              <a:t>Η βρετανική καθυστερημένη προσπάθεια ένταξης</a:t>
            </a:r>
          </a:p>
        </p:txBody>
      </p:sp>
      <p:sp>
        <p:nvSpPr>
          <p:cNvPr id="20483" name="Rectangle 3">
            <a:extLst>
              <a:ext uri="{FF2B5EF4-FFF2-40B4-BE49-F238E27FC236}">
                <a16:creationId xmlns:a16="http://schemas.microsoft.com/office/drawing/2014/main" id="{49428C43-6953-D14A-9C49-372B860E48AB}"/>
              </a:ext>
            </a:extLst>
          </p:cNvPr>
          <p:cNvSpPr>
            <a:spLocks noGrp="1" noChangeArrowheads="1"/>
          </p:cNvSpPr>
          <p:nvPr>
            <p:ph idx="1"/>
          </p:nvPr>
        </p:nvSpPr>
        <p:spPr>
          <a:xfrm>
            <a:off x="783153" y="2023962"/>
            <a:ext cx="5023286" cy="3845131"/>
          </a:xfrm>
        </p:spPr>
        <p:txBody>
          <a:bodyPr>
            <a:normAutofit/>
          </a:bodyPr>
          <a:lstStyle/>
          <a:p>
            <a:pPr eaLnBrk="1" hangingPunct="1"/>
            <a:r>
              <a:rPr lang="el-GR" altLang="en-US" sz="1300">
                <a:latin typeface="Verdana" panose="020B0604030504040204" pitchFamily="34" charset="0"/>
              </a:rPr>
              <a:t>Η Βρετανία είχε τεθεί εκτός ευρωπαϊκών σχεδίων</a:t>
            </a:r>
          </a:p>
          <a:p>
            <a:pPr lvl="1" eaLnBrk="1" hangingPunct="1"/>
            <a:r>
              <a:rPr lang="el-GR" altLang="en-US" sz="1300">
                <a:latin typeface="Verdana" panose="020B0604030504040204" pitchFamily="34" charset="0"/>
              </a:rPr>
              <a:t>Άρνηση παραχώρησης κυριαρχίας</a:t>
            </a:r>
          </a:p>
          <a:p>
            <a:pPr lvl="1" eaLnBrk="1" hangingPunct="1"/>
            <a:r>
              <a:rPr lang="el-GR" altLang="en-US" sz="1300">
                <a:latin typeface="Verdana" panose="020B0604030504040204" pitchFamily="34" charset="0"/>
              </a:rPr>
              <a:t>Διαφορετικές οικονομικές προτεραιότητες</a:t>
            </a:r>
          </a:p>
          <a:p>
            <a:pPr lvl="1" eaLnBrk="1" hangingPunct="1"/>
            <a:r>
              <a:rPr lang="el-GR" altLang="en-US" sz="1300">
                <a:latin typeface="Verdana" panose="020B0604030504040204" pitchFamily="34" charset="0"/>
              </a:rPr>
              <a:t>ΕΖΕΣ</a:t>
            </a:r>
          </a:p>
          <a:p>
            <a:pPr lvl="1" eaLnBrk="1" hangingPunct="1">
              <a:buFontTx/>
              <a:buNone/>
            </a:pPr>
            <a:r>
              <a:rPr lang="el-GR" altLang="en-US" sz="1300">
                <a:latin typeface="Verdana" panose="020B0604030504040204" pitchFamily="34" charset="0"/>
              </a:rPr>
              <a:t>ΩΣΤΟΣΟ</a:t>
            </a:r>
          </a:p>
          <a:p>
            <a:pPr eaLnBrk="1" hangingPunct="1"/>
            <a:r>
              <a:rPr lang="el-GR" altLang="en-US" sz="1300">
                <a:latin typeface="Verdana" panose="020B0604030504040204" pitchFamily="34" charset="0"/>
              </a:rPr>
              <a:t>Αναθεωρεί τη θέση αυτή σχεδόν αμέσως μόλις η ΕΟΚ αποδεικνύει την οικονομική της βιωσιμότητα</a:t>
            </a:r>
          </a:p>
          <a:p>
            <a:pPr eaLnBrk="1" hangingPunct="1"/>
            <a:r>
              <a:rPr lang="el-GR" altLang="en-US" sz="1300">
                <a:latin typeface="Verdana" panose="020B0604030504040204" pitchFamily="34" charset="0"/>
              </a:rPr>
              <a:t>Έναρξη ενταξιακών διαπραγματεύσεων (μαζί με Ιρλανδία, Δανία, Νορβηγία)</a:t>
            </a:r>
          </a:p>
          <a:p>
            <a:pPr eaLnBrk="1" hangingPunct="1"/>
            <a:r>
              <a:rPr lang="el-GR" altLang="en-US" sz="1300">
                <a:latin typeface="Verdana" panose="020B0604030504040204" pitchFamily="34" charset="0"/>
              </a:rPr>
              <a:t>Που διακόπτονται από τη μονομερή απόρριψη της βρετανικής ένταξης από τον πρόεδρο Ντε Γκώλ (Ιανουάριος 1963)</a:t>
            </a:r>
          </a:p>
          <a:p>
            <a:pPr lvl="1" eaLnBrk="1" hangingPunct="1">
              <a:buFontTx/>
              <a:buNone/>
            </a:pPr>
            <a:endParaRPr lang="el-GR" altLang="en-US" sz="1300">
              <a:latin typeface="Verdana" panose="020B0604030504040204" pitchFamily="34" charset="0"/>
            </a:endParaRPr>
          </a:p>
          <a:p>
            <a:pPr lvl="1" eaLnBrk="1" hangingPunct="1">
              <a:buFontTx/>
              <a:buNone/>
            </a:pPr>
            <a:endParaRPr lang="el-GR" altLang="en-US" sz="1300">
              <a:latin typeface="Verdana" panose="020B0604030504040204" pitchFamily="34" charset="0"/>
            </a:endParaRPr>
          </a:p>
        </p:txBody>
      </p:sp>
      <p:sp>
        <p:nvSpPr>
          <p:cNvPr id="74" name="Rectangle 73">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9">
            <a:extLst>
              <a:ext uri="{FF2B5EF4-FFF2-40B4-BE49-F238E27FC236}">
                <a16:creationId xmlns:a16="http://schemas.microsoft.com/office/drawing/2014/main" id="{CB58E4DF-B170-2948-9886-D33927AFAE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3115" y="801793"/>
            <a:ext cx="6473578" cy="524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a:extLst>
              <a:ext uri="{FF2B5EF4-FFF2-40B4-BE49-F238E27FC236}">
                <a16:creationId xmlns:a16="http://schemas.microsoft.com/office/drawing/2014/main" id="{AC3262D1-BDD2-D94B-A4B7-E2CA38FF6B95}"/>
              </a:ext>
            </a:extLst>
          </p:cNvPr>
          <p:cNvSpPr>
            <a:spLocks noGrp="1" noChangeArrowheads="1"/>
          </p:cNvSpPr>
          <p:nvPr>
            <p:ph type="title"/>
          </p:nvPr>
        </p:nvSpPr>
        <p:spPr>
          <a:xfrm>
            <a:off x="1425872" y="1111753"/>
            <a:ext cx="2790265" cy="4634494"/>
          </a:xfrm>
          <a:ln w="25400" cap="sq">
            <a:noFill/>
            <a:miter lim="800000"/>
          </a:ln>
        </p:spPr>
        <p:txBody>
          <a:bodyPr numCol="1" anchor="ctr" anchorCtr="0" compatLnSpc="1">
            <a:prstTxWarp prst="textNoShape">
              <a:avLst/>
            </a:prstTxWarp>
            <a:normAutofit/>
          </a:bodyPr>
          <a:lstStyle/>
          <a:p>
            <a:pPr algn="ctr" eaLnBrk="1" hangingPunct="1">
              <a:defRPr/>
            </a:pPr>
            <a:r>
              <a:rPr lang="el-GR" altLang="en-US" sz="2800" b="1">
                <a:solidFill>
                  <a:srgbClr val="FFFFFF"/>
                </a:solidFill>
                <a:latin typeface="Verdana" panose="020B0604030504040204" pitchFamily="34" charset="0"/>
              </a:rPr>
              <a:t>Η αντίληψη Ντε Γκωλ για τον ρόλο της Βρετανίας στην Ευρώπη</a:t>
            </a:r>
          </a:p>
        </p:txBody>
      </p:sp>
      <p:sp>
        <p:nvSpPr>
          <p:cNvPr id="139" name="Rectangle 138">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Rectangle 3">
            <a:extLst>
              <a:ext uri="{FF2B5EF4-FFF2-40B4-BE49-F238E27FC236}">
                <a16:creationId xmlns:a16="http://schemas.microsoft.com/office/drawing/2014/main" id="{DB77AE0E-B019-E74A-8182-3934CE8C09A4}"/>
              </a:ext>
            </a:extLst>
          </p:cNvPr>
          <p:cNvSpPr>
            <a:spLocks noGrp="1" noChangeArrowheads="1"/>
          </p:cNvSpPr>
          <p:nvPr>
            <p:ph idx="1"/>
          </p:nvPr>
        </p:nvSpPr>
        <p:spPr>
          <a:xfrm>
            <a:off x="4927654" y="1111753"/>
            <a:ext cx="3793047" cy="4628275"/>
          </a:xfrm>
        </p:spPr>
        <p:txBody>
          <a:bodyPr anchor="ctr">
            <a:normAutofit/>
          </a:bodyPr>
          <a:lstStyle/>
          <a:p>
            <a:pPr eaLnBrk="1" hangingPunct="1"/>
            <a:r>
              <a:rPr lang="el-GR" altLang="en-US" sz="1700">
                <a:solidFill>
                  <a:schemeClr val="tx1">
                    <a:lumMod val="85000"/>
                    <a:lumOff val="15000"/>
                  </a:schemeClr>
                </a:solidFill>
                <a:latin typeface="Verdana" panose="020B0604030504040204" pitchFamily="34" charset="0"/>
              </a:rPr>
              <a:t>Ισχυρή δύναμη που θέτει σε κίνδυνο τη γαλλική πρωτοκαθεδρία στην ΕΟΚ</a:t>
            </a:r>
          </a:p>
          <a:p>
            <a:pPr eaLnBrk="1" hangingPunct="1"/>
            <a:r>
              <a:rPr lang="el-GR" altLang="en-US" sz="1700">
                <a:solidFill>
                  <a:schemeClr val="tx1">
                    <a:lumMod val="85000"/>
                    <a:lumOff val="15000"/>
                  </a:schemeClr>
                </a:solidFill>
                <a:latin typeface="Verdana" panose="020B0604030504040204" pitchFamily="34" charset="0"/>
              </a:rPr>
              <a:t>Εξω-ευρωπαική χώρα με συμφέροντα αντίθετα από την Ευρώπη</a:t>
            </a:r>
          </a:p>
          <a:p>
            <a:pPr lvl="1" eaLnBrk="1" hangingPunct="1"/>
            <a:r>
              <a:rPr lang="el-GR" altLang="en-US" sz="1700">
                <a:solidFill>
                  <a:schemeClr val="tx1">
                    <a:lumMod val="85000"/>
                    <a:lumOff val="15000"/>
                  </a:schemeClr>
                </a:solidFill>
                <a:latin typeface="Verdana" panose="020B0604030504040204" pitchFamily="34" charset="0"/>
              </a:rPr>
              <a:t>Δεν έχει αγροτική παραγωγή</a:t>
            </a:r>
          </a:p>
          <a:p>
            <a:pPr lvl="1" eaLnBrk="1" hangingPunct="1"/>
            <a:r>
              <a:rPr lang="el-GR" altLang="en-US" sz="1700">
                <a:solidFill>
                  <a:schemeClr val="tx1">
                    <a:lumMod val="85000"/>
                    <a:lumOff val="15000"/>
                  </a:schemeClr>
                </a:solidFill>
                <a:latin typeface="Verdana" panose="020B0604030504040204" pitchFamily="34" charset="0"/>
              </a:rPr>
              <a:t>Προνομιακές σχέσεις με Κοινοπολιτεία</a:t>
            </a:r>
          </a:p>
          <a:p>
            <a:pPr eaLnBrk="1" hangingPunct="1"/>
            <a:r>
              <a:rPr lang="el-GR" altLang="en-US" sz="1700">
                <a:solidFill>
                  <a:schemeClr val="tx1">
                    <a:lumMod val="85000"/>
                    <a:lumOff val="15000"/>
                  </a:schemeClr>
                </a:solidFill>
                <a:latin typeface="Verdana" panose="020B0604030504040204" pitchFamily="34" charset="0"/>
              </a:rPr>
              <a:t>Η αγγλοσαξωνική συμμαχία (ΗΠΑ – Μ.Β.) θα εμποδίσει την ανάδειξη της Ευρώπης ως «ενδιάμεσης δύναμης»</a:t>
            </a:r>
          </a:p>
          <a:p>
            <a:pPr lvl="1" eaLnBrk="1" hangingPunct="1"/>
            <a:r>
              <a:rPr lang="el-GR" altLang="en-US" sz="1700">
                <a:solidFill>
                  <a:schemeClr val="tx1">
                    <a:lumMod val="85000"/>
                    <a:lumOff val="15000"/>
                  </a:schemeClr>
                </a:solidFill>
                <a:latin typeface="Verdana" panose="020B0604030504040204" pitchFamily="34" charset="0"/>
              </a:rPr>
              <a:t>Η προνομιούχα σχέση ΗΠΑ - Βρετανίας</a:t>
            </a:r>
          </a:p>
          <a:p>
            <a:pPr eaLnBrk="1" hangingPunct="1"/>
            <a:endParaRPr lang="el-GR" altLang="en-US" sz="1700">
              <a:solidFill>
                <a:schemeClr val="tx1">
                  <a:lumMod val="85000"/>
                  <a:lumOff val="15000"/>
                </a:schemeClr>
              </a:solidFill>
              <a:latin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962" name="Rectangle 2">
            <a:extLst>
              <a:ext uri="{FF2B5EF4-FFF2-40B4-BE49-F238E27FC236}">
                <a16:creationId xmlns:a16="http://schemas.microsoft.com/office/drawing/2014/main" id="{654660D8-3A66-FF45-AF91-3CDDCD784111}"/>
              </a:ext>
            </a:extLst>
          </p:cNvPr>
          <p:cNvSpPr>
            <a:spLocks noGrp="1" noChangeArrowheads="1"/>
          </p:cNvSpPr>
          <p:nvPr>
            <p:ph type="title"/>
          </p:nvPr>
        </p:nvSpPr>
        <p:spPr>
          <a:xfrm>
            <a:off x="369277" y="605896"/>
            <a:ext cx="2313633" cy="5646208"/>
          </a:xfrm>
        </p:spPr>
        <p:txBody>
          <a:bodyPr numCol="1" anchor="ctr" anchorCtr="0" compatLnSpc="1">
            <a:prstTxWarp prst="textNoShape">
              <a:avLst/>
            </a:prstTxWarp>
            <a:normAutofit/>
          </a:bodyPr>
          <a:lstStyle/>
          <a:p>
            <a:pPr eaLnBrk="1" hangingPunct="1">
              <a:defRPr/>
            </a:pPr>
            <a:r>
              <a:rPr lang="el-GR" altLang="en-US" sz="3100" b="1">
                <a:solidFill>
                  <a:srgbClr val="FFFFFF"/>
                </a:solidFill>
                <a:latin typeface="Verdana" panose="020B0604030504040204" pitchFamily="34" charset="0"/>
              </a:rPr>
              <a:t>Το διεθνές πλαίσιο της πρώτης άρνησης Ντε Γκώλ</a:t>
            </a: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55" name="Rectangle 3">
            <a:extLst>
              <a:ext uri="{FF2B5EF4-FFF2-40B4-BE49-F238E27FC236}">
                <a16:creationId xmlns:a16="http://schemas.microsoft.com/office/drawing/2014/main" id="{6E85029A-09B7-AB42-8C90-2A9F79D9E08C}"/>
              </a:ext>
            </a:extLst>
          </p:cNvPr>
          <p:cNvSpPr>
            <a:spLocks noGrp="1" noChangeArrowheads="1"/>
          </p:cNvSpPr>
          <p:nvPr>
            <p:ph idx="1"/>
          </p:nvPr>
        </p:nvSpPr>
        <p:spPr>
          <a:xfrm>
            <a:off x="3556512" y="605896"/>
            <a:ext cx="4810247" cy="5646208"/>
          </a:xfrm>
        </p:spPr>
        <p:txBody>
          <a:bodyPr anchor="ctr">
            <a:normAutofit lnSpcReduction="10000"/>
          </a:bodyPr>
          <a:lstStyle/>
          <a:p>
            <a:pPr eaLnBrk="1" hangingPunct="1"/>
            <a:r>
              <a:rPr lang="el-GR" altLang="en-US" sz="1500">
                <a:latin typeface="Verdana" panose="020B0604030504040204" pitchFamily="34" charset="0"/>
              </a:rPr>
              <a:t>Οι γαλλικές προσπάθειες αναδιάρθρωσης του ΝΑΤΟ</a:t>
            </a:r>
          </a:p>
          <a:p>
            <a:pPr lvl="1" eaLnBrk="1" hangingPunct="1"/>
            <a:r>
              <a:rPr lang="el-GR" altLang="en-US" sz="1500">
                <a:latin typeface="Verdana" panose="020B0604030504040204" pitchFamily="34" charset="0"/>
              </a:rPr>
              <a:t>Επέκταση δράσεων εκτός Ευρώπης</a:t>
            </a:r>
          </a:p>
          <a:p>
            <a:pPr lvl="1" eaLnBrk="1" hangingPunct="1"/>
            <a:r>
              <a:rPr lang="el-GR" altLang="en-US" sz="1500">
                <a:latin typeface="Verdana" panose="020B0604030504040204" pitchFamily="34" charset="0"/>
              </a:rPr>
              <a:t>Τριμερές διευθυντήριο</a:t>
            </a:r>
          </a:p>
          <a:p>
            <a:pPr lvl="1" eaLnBrk="1" hangingPunct="1"/>
            <a:r>
              <a:rPr lang="el-GR" altLang="en-US" sz="1500">
                <a:latin typeface="Verdana" panose="020B0604030504040204" pitchFamily="34" charset="0"/>
              </a:rPr>
              <a:t>η σταδιακή απαγκίστρωση από τη συλλογική άμυνα</a:t>
            </a:r>
          </a:p>
          <a:p>
            <a:pPr lvl="2" eaLnBrk="1" hangingPunct="1"/>
            <a:r>
              <a:rPr lang="el-GR" altLang="en-US" sz="1500">
                <a:latin typeface="Verdana" panose="020B0604030504040204" pitchFamily="34" charset="0"/>
              </a:rPr>
              <a:t>1966 – αποχώρηση από στρατιωτικό σκέλος ΝΑΤΟ</a:t>
            </a:r>
          </a:p>
          <a:p>
            <a:pPr eaLnBrk="1" hangingPunct="1"/>
            <a:r>
              <a:rPr lang="el-GR" altLang="en-US" sz="1500">
                <a:latin typeface="Verdana" panose="020B0604030504040204" pitchFamily="34" charset="0"/>
              </a:rPr>
              <a:t>Η νέα δι-ατλαντική σχέση του Κέννεντι </a:t>
            </a:r>
            <a:r>
              <a:rPr lang="el-GR" altLang="en-US" sz="1500">
                <a:latin typeface="Verdana" panose="020B0604030504040204" pitchFamily="34" charset="0"/>
                <a:sym typeface="Wingdings" pitchFamily="2" charset="2"/>
              </a:rPr>
              <a:t>(Φιλαδέλφεια. 4.7.1962)</a:t>
            </a:r>
          </a:p>
          <a:p>
            <a:pPr lvl="1" eaLnBrk="1" hangingPunct="1"/>
            <a:r>
              <a:rPr lang="el-GR" altLang="en-US" sz="1500">
                <a:latin typeface="Verdana" panose="020B0604030504040204" pitchFamily="34" charset="0"/>
                <a:sym typeface="Wingdings" pitchFamily="2" charset="2"/>
              </a:rPr>
              <a:t>Η διακήρυξη της Αλληλεξάρτησης </a:t>
            </a:r>
          </a:p>
          <a:p>
            <a:pPr lvl="2" eaLnBrk="1" hangingPunct="1"/>
            <a:r>
              <a:rPr lang="en-GB" altLang="en-US" sz="1500">
                <a:latin typeface="Verdana" panose="020B0604030504040204" pitchFamily="34" charset="0"/>
              </a:rPr>
              <a:t>The United States will be ready for a Declaration of Interdependence, that we will be prepared to</a:t>
            </a:r>
            <a:r>
              <a:rPr lang="el-GR" altLang="en-US" sz="1500">
                <a:latin typeface="Verdana" panose="020B0604030504040204" pitchFamily="34" charset="0"/>
              </a:rPr>
              <a:t> </a:t>
            </a:r>
            <a:r>
              <a:rPr lang="en-GB" altLang="en-US" sz="1500">
                <a:latin typeface="Verdana" panose="020B0604030504040204" pitchFamily="34" charset="0"/>
              </a:rPr>
              <a:t>discuss with a united Europe the ways and means of forming a concrete Atlantic partnership, a</a:t>
            </a:r>
            <a:r>
              <a:rPr lang="el-GR" altLang="en-US" sz="1500">
                <a:latin typeface="Verdana" panose="020B0604030504040204" pitchFamily="34" charset="0"/>
              </a:rPr>
              <a:t> </a:t>
            </a:r>
            <a:r>
              <a:rPr lang="en-GB" altLang="en-US" sz="1500">
                <a:latin typeface="Verdana" panose="020B0604030504040204" pitchFamily="34" charset="0"/>
              </a:rPr>
              <a:t>mutually beneficial partnership between the new union now emerging</a:t>
            </a:r>
            <a:endParaRPr lang="el-GR" altLang="en-US" sz="1500">
              <a:latin typeface="Verdana" panose="020B0604030504040204" pitchFamily="34" charset="0"/>
            </a:endParaRPr>
          </a:p>
          <a:p>
            <a:pPr eaLnBrk="1" hangingPunct="1"/>
            <a:r>
              <a:rPr lang="el-GR" altLang="en-US" sz="1500">
                <a:latin typeface="Verdana" panose="020B0604030504040204" pitchFamily="34" charset="0"/>
              </a:rPr>
              <a:t>Η Συνθήκη των Ηλισίων (22.1.1963) </a:t>
            </a:r>
          </a:p>
          <a:p>
            <a:pPr lvl="1" eaLnBrk="1" hangingPunct="1"/>
            <a:r>
              <a:rPr lang="el-GR" altLang="en-US" sz="1500">
                <a:latin typeface="Verdana" panose="020B0604030504040204" pitchFamily="34" charset="0"/>
              </a:rPr>
              <a:t>Η διαμόρφωση του γαλλογερμανικού άξονα	</a:t>
            </a:r>
          </a:p>
          <a:p>
            <a:pPr eaLnBrk="1" hangingPunct="1"/>
            <a:r>
              <a:rPr lang="el-GR" altLang="en-US" sz="1500">
                <a:latin typeface="Verdana" panose="020B0604030504040204" pitchFamily="34" charset="0"/>
                <a:sym typeface="Wingdings" pitchFamily="2" charset="2"/>
              </a:rPr>
              <a:t>Η υπαγωγή των βρετανικών πυρηνικών πυραύλων Πολάρις στο ΝΑΤΟ</a:t>
            </a:r>
            <a:endParaRPr lang="el-GR" altLang="en-US" sz="1500">
              <a:latin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7652" name="Rectangle 71">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3422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a:extLst>
              <a:ext uri="{FF2B5EF4-FFF2-40B4-BE49-F238E27FC236}">
                <a16:creationId xmlns:a16="http://schemas.microsoft.com/office/drawing/2014/main" id="{A911F995-4103-E040-9306-4B1230AFCCB8}"/>
              </a:ext>
            </a:extLst>
          </p:cNvPr>
          <p:cNvSpPr>
            <a:spLocks noGrp="1" noChangeArrowheads="1"/>
          </p:cNvSpPr>
          <p:nvPr>
            <p:ph type="title"/>
          </p:nvPr>
        </p:nvSpPr>
        <p:spPr>
          <a:xfrm>
            <a:off x="586407" y="643467"/>
            <a:ext cx="2600677" cy="5571066"/>
          </a:xfrm>
        </p:spPr>
        <p:txBody>
          <a:bodyPr numCol="1" anchor="ctr" anchorCtr="0" compatLnSpc="1">
            <a:prstTxWarp prst="textNoShape">
              <a:avLst/>
            </a:prstTxWarp>
            <a:normAutofit/>
          </a:bodyPr>
          <a:lstStyle/>
          <a:p>
            <a:pPr eaLnBrk="1" hangingPunct="1">
              <a:defRPr/>
            </a:pPr>
            <a:r>
              <a:rPr lang="el-GR" altLang="en-US" sz="3500" b="1">
                <a:solidFill>
                  <a:srgbClr val="FFFFFF"/>
                </a:solidFill>
                <a:latin typeface="Verdana" panose="020B0604030504040204" pitchFamily="34" charset="0"/>
              </a:rPr>
              <a:t>Η κρίση της «κενής έδρας»</a:t>
            </a:r>
          </a:p>
        </p:txBody>
      </p:sp>
      <p:sp>
        <p:nvSpPr>
          <p:cNvPr id="27653" name="Rectangle 73">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34229" y="0"/>
            <a:ext cx="570977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79" name="Rectangle 3">
            <a:extLst>
              <a:ext uri="{FF2B5EF4-FFF2-40B4-BE49-F238E27FC236}">
                <a16:creationId xmlns:a16="http://schemas.microsoft.com/office/drawing/2014/main" id="{A581B8AE-F391-C442-8CC8-5B47D6D7AE02}"/>
              </a:ext>
            </a:extLst>
          </p:cNvPr>
          <p:cNvSpPr>
            <a:spLocks noGrp="1" noChangeArrowheads="1"/>
          </p:cNvSpPr>
          <p:nvPr>
            <p:ph idx="1"/>
          </p:nvPr>
        </p:nvSpPr>
        <p:spPr>
          <a:xfrm>
            <a:off x="3843154" y="643467"/>
            <a:ext cx="4578216" cy="5571065"/>
          </a:xfrm>
        </p:spPr>
        <p:txBody>
          <a:bodyPr anchor="ctr">
            <a:normAutofit/>
          </a:bodyPr>
          <a:lstStyle/>
          <a:p>
            <a:pPr eaLnBrk="1" hangingPunct="1"/>
            <a:r>
              <a:rPr lang="el-GR" altLang="en-US" sz="1600" b="1">
                <a:solidFill>
                  <a:srgbClr val="FFFFFF"/>
                </a:solidFill>
                <a:latin typeface="Verdana" panose="020B0604030504040204" pitchFamily="34" charset="0"/>
              </a:rPr>
              <a:t>Τα αίτια: </a:t>
            </a:r>
            <a:r>
              <a:rPr lang="el-GR" altLang="en-US" sz="1600">
                <a:solidFill>
                  <a:srgbClr val="FFFFFF"/>
                </a:solidFill>
                <a:latin typeface="Verdana" panose="020B0604030504040204" pitchFamily="34" charset="0"/>
              </a:rPr>
              <a:t>η αποτυχία των σχεδίων </a:t>
            </a:r>
            <a:r>
              <a:rPr lang="en-US" altLang="en-US" sz="1600">
                <a:solidFill>
                  <a:srgbClr val="FFFFFF"/>
                </a:solidFill>
                <a:latin typeface="Verdana" panose="020B0604030504040204" pitchFamily="34" charset="0"/>
              </a:rPr>
              <a:t>Fouchet</a:t>
            </a:r>
            <a:r>
              <a:rPr lang="el-GR" altLang="en-US" sz="1600">
                <a:solidFill>
                  <a:srgbClr val="FFFFFF"/>
                </a:solidFill>
                <a:latin typeface="Verdana" panose="020B0604030504040204" pitchFamily="34" charset="0"/>
              </a:rPr>
              <a:t> οφείλεται στο «υπερ-κράτος» των Βρυξελών </a:t>
            </a:r>
            <a:r>
              <a:rPr lang="el-GR" altLang="en-US" sz="1600">
                <a:solidFill>
                  <a:srgbClr val="FFFFFF"/>
                </a:solidFill>
                <a:latin typeface="Verdana" panose="020B0604030504040204" pitchFamily="34" charset="0"/>
                <a:sym typeface="Wingdings" pitchFamily="2" charset="2"/>
              </a:rPr>
              <a:t> να δοθεί ένα μάθημα στους τεχνοκράτες</a:t>
            </a:r>
          </a:p>
          <a:p>
            <a:pPr eaLnBrk="1" hangingPunct="1"/>
            <a:r>
              <a:rPr lang="el-GR" altLang="en-US" sz="1600" b="1">
                <a:solidFill>
                  <a:srgbClr val="FFFFFF"/>
                </a:solidFill>
                <a:latin typeface="Verdana" panose="020B0604030504040204" pitchFamily="34" charset="0"/>
                <a:sym typeface="Wingdings" pitchFamily="2" charset="2"/>
              </a:rPr>
              <a:t>Ο αποδιοπομπαίος τράγος</a:t>
            </a:r>
            <a:r>
              <a:rPr lang="el-GR" altLang="en-US" sz="1600">
                <a:solidFill>
                  <a:srgbClr val="FFFFFF"/>
                </a:solidFill>
                <a:latin typeface="Verdana" panose="020B0604030504040204" pitchFamily="34" charset="0"/>
                <a:sym typeface="Wingdings" pitchFamily="2" charset="2"/>
              </a:rPr>
              <a:t>: </a:t>
            </a:r>
            <a:r>
              <a:rPr lang="en-US" altLang="en-US" sz="1600">
                <a:solidFill>
                  <a:srgbClr val="FFFFFF"/>
                </a:solidFill>
                <a:latin typeface="Verdana" panose="020B0604030504040204" pitchFamily="34" charset="0"/>
                <a:sym typeface="Wingdings" pitchFamily="2" charset="2"/>
              </a:rPr>
              <a:t>Walter Hallstein</a:t>
            </a:r>
            <a:r>
              <a:rPr lang="el-GR" altLang="en-US" sz="1600">
                <a:solidFill>
                  <a:srgbClr val="FFFFFF"/>
                </a:solidFill>
                <a:latin typeface="Verdana" panose="020B0604030504040204" pitchFamily="34" charset="0"/>
                <a:sym typeface="Wingdings" pitchFamily="2" charset="2"/>
              </a:rPr>
              <a:t>, πρόεδρος της Επιτροπής</a:t>
            </a:r>
          </a:p>
          <a:p>
            <a:pPr eaLnBrk="1" hangingPunct="1"/>
            <a:r>
              <a:rPr lang="el-GR" altLang="en-US" sz="1600" b="1">
                <a:solidFill>
                  <a:srgbClr val="FFFFFF"/>
                </a:solidFill>
                <a:latin typeface="Verdana" panose="020B0604030504040204" pitchFamily="34" charset="0"/>
                <a:sym typeface="Wingdings" pitchFamily="2" charset="2"/>
              </a:rPr>
              <a:t>Η αφορμή</a:t>
            </a:r>
            <a:r>
              <a:rPr lang="el-GR" altLang="en-US" sz="1600">
                <a:solidFill>
                  <a:srgbClr val="FFFFFF"/>
                </a:solidFill>
                <a:latin typeface="Verdana" panose="020B0604030504040204" pitchFamily="34" charset="0"/>
                <a:sym typeface="Wingdings" pitchFamily="2" charset="2"/>
              </a:rPr>
              <a:t>: τον Ιούνιο 1965, η Επιτροπή προτείνει:</a:t>
            </a:r>
          </a:p>
          <a:p>
            <a:pPr lvl="1" eaLnBrk="1" hangingPunct="1"/>
            <a:r>
              <a:rPr lang="el-GR" altLang="en-US" sz="1600">
                <a:solidFill>
                  <a:srgbClr val="FFFFFF"/>
                </a:solidFill>
                <a:latin typeface="Verdana" panose="020B0604030504040204" pitchFamily="34" charset="0"/>
              </a:rPr>
              <a:t>Αναθεώρηση της κοινοτικής χρηματοδότησης</a:t>
            </a:r>
          </a:p>
          <a:p>
            <a:pPr lvl="1" eaLnBrk="1" hangingPunct="1"/>
            <a:r>
              <a:rPr lang="el-GR" altLang="en-US" sz="1600">
                <a:solidFill>
                  <a:srgbClr val="FFFFFF"/>
                </a:solidFill>
                <a:latin typeface="Verdana" panose="020B0604030504040204" pitchFamily="34" charset="0"/>
              </a:rPr>
              <a:t>Ανάθεση αρμοδιοτήτων για τον προϋπολογισμό στη Συνέλευση</a:t>
            </a:r>
          </a:p>
          <a:p>
            <a:pPr lvl="1" eaLnBrk="1" hangingPunct="1"/>
            <a:r>
              <a:rPr lang="el-GR" altLang="en-US" sz="1600">
                <a:solidFill>
                  <a:srgbClr val="FFFFFF"/>
                </a:solidFill>
                <a:latin typeface="Verdana" panose="020B0604030504040204" pitchFamily="34" charset="0"/>
              </a:rPr>
              <a:t>Λήψη αποφάσεων στο Συμβούλιο Υπουργών με πλειοψηφία</a:t>
            </a:r>
          </a:p>
          <a:p>
            <a:pPr lvl="1" eaLnBrk="1" hangingPunct="1"/>
            <a:endParaRPr lang="el-GR" altLang="en-US" sz="1600">
              <a:solidFill>
                <a:srgbClr val="FFFFFF"/>
              </a:solidFill>
              <a:latin typeface="Verdana" panose="020B060403050404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74" name="Rectangle 2">
            <a:extLst>
              <a:ext uri="{FF2B5EF4-FFF2-40B4-BE49-F238E27FC236}">
                <a16:creationId xmlns:a16="http://schemas.microsoft.com/office/drawing/2014/main" id="{26C42EA2-211F-6A41-9866-4D8B7E096697}"/>
              </a:ext>
            </a:extLst>
          </p:cNvPr>
          <p:cNvSpPr>
            <a:spLocks noGrp="1" noChangeArrowheads="1"/>
          </p:cNvSpPr>
          <p:nvPr>
            <p:ph type="title"/>
          </p:nvPr>
        </p:nvSpPr>
        <p:spPr>
          <a:xfrm>
            <a:off x="369277" y="605896"/>
            <a:ext cx="2313633" cy="5646208"/>
          </a:xfrm>
        </p:spPr>
        <p:txBody>
          <a:bodyPr numCol="1" anchor="ctr" anchorCtr="0" compatLnSpc="1">
            <a:prstTxWarp prst="textNoShape">
              <a:avLst/>
            </a:prstTxWarp>
            <a:normAutofit/>
          </a:bodyPr>
          <a:lstStyle/>
          <a:p>
            <a:pPr eaLnBrk="1" hangingPunct="1">
              <a:defRPr/>
            </a:pPr>
            <a:r>
              <a:rPr lang="el-GR" altLang="en-US" sz="2900" b="1">
                <a:solidFill>
                  <a:srgbClr val="FFFFFF"/>
                </a:solidFill>
                <a:latin typeface="Verdana" panose="020B0604030504040204" pitchFamily="34" charset="0"/>
              </a:rPr>
              <a:t>Η αντίδραση της Γαλλίας</a:t>
            </a: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03" name="Rectangle 3">
            <a:extLst>
              <a:ext uri="{FF2B5EF4-FFF2-40B4-BE49-F238E27FC236}">
                <a16:creationId xmlns:a16="http://schemas.microsoft.com/office/drawing/2014/main" id="{9C58BEB5-6D2F-4E4E-9634-4BB6CF553E19}"/>
              </a:ext>
            </a:extLst>
          </p:cNvPr>
          <p:cNvSpPr>
            <a:spLocks noGrp="1" noChangeArrowheads="1"/>
          </p:cNvSpPr>
          <p:nvPr>
            <p:ph idx="1"/>
          </p:nvPr>
        </p:nvSpPr>
        <p:spPr>
          <a:xfrm>
            <a:off x="3556512" y="605896"/>
            <a:ext cx="4810247" cy="5646208"/>
          </a:xfrm>
        </p:spPr>
        <p:txBody>
          <a:bodyPr anchor="ctr">
            <a:normAutofit/>
          </a:bodyPr>
          <a:lstStyle/>
          <a:p>
            <a:pPr marL="0" indent="0" eaLnBrk="1" hangingPunct="1">
              <a:buFont typeface="Calibri" panose="020F0502020204030204" pitchFamily="34" charset="0"/>
              <a:buNone/>
            </a:pPr>
            <a:endParaRPr lang="el-GR" altLang="en-US" sz="2800" dirty="0">
              <a:latin typeface="Verdana" panose="020B0604030504040204" pitchFamily="34" charset="0"/>
            </a:endParaRPr>
          </a:p>
          <a:p>
            <a:pPr lvl="1" eaLnBrk="1" hangingPunct="1"/>
            <a:r>
              <a:rPr lang="el-GR" altLang="en-US" sz="2800" dirty="0">
                <a:latin typeface="Verdana" panose="020B0604030504040204" pitchFamily="34" charset="0"/>
              </a:rPr>
              <a:t>Αποχή Γάλλων υπουργών από τα Συμβούλια Υπουργών</a:t>
            </a:r>
          </a:p>
          <a:p>
            <a:pPr lvl="1" eaLnBrk="1" hangingPunct="1"/>
            <a:r>
              <a:rPr lang="el-GR" altLang="en-US" sz="2800" dirty="0">
                <a:latin typeface="Verdana" panose="020B0604030504040204" pitchFamily="34" charset="0"/>
              </a:rPr>
              <a:t>Μη καταβολή της εθνικής συνεισφοράς</a:t>
            </a:r>
          </a:p>
          <a:p>
            <a:pPr lvl="1" eaLnBrk="1" hangingPunct="1"/>
            <a:r>
              <a:rPr lang="el-GR" altLang="en-US" sz="2800" dirty="0">
                <a:latin typeface="Verdana" panose="020B0604030504040204" pitchFamily="34" charset="0"/>
              </a:rPr>
              <a:t>Μη συμμετοχή </a:t>
            </a:r>
            <a:r>
              <a:rPr lang="el-GR" altLang="en-US" sz="2800" dirty="0" err="1">
                <a:latin typeface="Verdana" panose="020B0604030504040204" pitchFamily="34" charset="0"/>
              </a:rPr>
              <a:t>γκωλλικών</a:t>
            </a:r>
            <a:r>
              <a:rPr lang="el-GR" altLang="en-US" sz="2800" dirty="0">
                <a:latin typeface="Verdana" panose="020B0604030504040204" pitchFamily="34" charset="0"/>
              </a:rPr>
              <a:t> βουλευτών στις συνεδριάσεις του Ευρωπαϊκού Κοινοβουλίου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866" name="Rectangle 2">
            <a:extLst>
              <a:ext uri="{FF2B5EF4-FFF2-40B4-BE49-F238E27FC236}">
                <a16:creationId xmlns:a16="http://schemas.microsoft.com/office/drawing/2014/main" id="{A862BBE5-86EA-CF44-9BCB-95FC230D59F8}"/>
              </a:ext>
            </a:extLst>
          </p:cNvPr>
          <p:cNvSpPr>
            <a:spLocks noGrp="1" noChangeArrowheads="1"/>
          </p:cNvSpPr>
          <p:nvPr>
            <p:ph type="title"/>
          </p:nvPr>
        </p:nvSpPr>
        <p:spPr>
          <a:xfrm>
            <a:off x="800100" y="5252936"/>
            <a:ext cx="7543800" cy="1028715"/>
          </a:xfrm>
        </p:spPr>
        <p:txBody>
          <a:bodyPr numCol="1" anchor="ctr" anchorCtr="0" compatLnSpc="1">
            <a:prstTxWarp prst="textNoShape">
              <a:avLst/>
            </a:prstTxWarp>
            <a:normAutofit/>
          </a:bodyPr>
          <a:lstStyle/>
          <a:p>
            <a:pPr algn="ctr" eaLnBrk="1" hangingPunct="1">
              <a:defRPr/>
            </a:pPr>
            <a:r>
              <a:rPr lang="el-GR" altLang="en-US" sz="3400" b="1">
                <a:solidFill>
                  <a:srgbClr val="FFFFFF"/>
                </a:solidFill>
                <a:latin typeface="Verdana" panose="020B0604030504040204" pitchFamily="34" charset="0"/>
              </a:rPr>
              <a:t>Ο Συμβιβασμός του Λουξεμβούργου (30.1.1966)</a:t>
            </a:r>
          </a:p>
        </p:txBody>
      </p:sp>
      <p:sp>
        <p:nvSpPr>
          <p:cNvPr id="26627" name="Rectangle 3">
            <a:extLst>
              <a:ext uri="{FF2B5EF4-FFF2-40B4-BE49-F238E27FC236}">
                <a16:creationId xmlns:a16="http://schemas.microsoft.com/office/drawing/2014/main" id="{D536D5A6-837B-824D-8C39-517DF1A624CA}"/>
              </a:ext>
            </a:extLst>
          </p:cNvPr>
          <p:cNvSpPr>
            <a:spLocks noGrp="1" noChangeArrowheads="1"/>
          </p:cNvSpPr>
          <p:nvPr>
            <p:ph idx="1"/>
          </p:nvPr>
        </p:nvSpPr>
        <p:spPr>
          <a:xfrm>
            <a:off x="822960" y="1086678"/>
            <a:ext cx="7520940" cy="3471467"/>
          </a:xfrm>
        </p:spPr>
        <p:txBody>
          <a:bodyPr>
            <a:normAutofit/>
          </a:bodyPr>
          <a:lstStyle/>
          <a:p>
            <a:pPr algn="just" eaLnBrk="1" hangingPunct="1"/>
            <a:r>
              <a:rPr lang="el-GR" altLang="en-US" sz="2400" dirty="0"/>
              <a:t>«Όταν, σε περίπτωση αποφάσεων που μπορούσαν να ληφθούν με πλειοψηφία κατόπιν πρότασης της Επιτροπής, διακυβεύονταν πολύ σημαντικά συμφέροντα ενός ή περισσοτέρων εταίρων, τα μέλη του Συμβουλίου θα προσπαθούσαν, εντός εύλογης προθεσμίας, να καταλήξουν σε λύσεις οι οποίες να μπορούν να γίνουν δεκτές από όλα τα μέλη του Συμβουλίου, μέσα στο πνεύμα του σεβασμού των αμοιβαίων συμφερόντων τους και εκείνων της Κοινότητας» </a:t>
            </a:r>
          </a:p>
        </p:txBody>
      </p:sp>
      <p:sp>
        <p:nvSpPr>
          <p:cNvPr id="76" name="Rectangle 75">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4">
            <a:extLst>
              <a:ext uri="{FF2B5EF4-FFF2-40B4-BE49-F238E27FC236}">
                <a16:creationId xmlns:a16="http://schemas.microsoft.com/office/drawing/2014/main" id="{8C4DB550-9F19-B646-9C1A-6BC1E68DFD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2064137" y="952352"/>
            <a:ext cx="5039728" cy="49468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986" name="Rectangle 2">
            <a:extLst>
              <a:ext uri="{FF2B5EF4-FFF2-40B4-BE49-F238E27FC236}">
                <a16:creationId xmlns:a16="http://schemas.microsoft.com/office/drawing/2014/main" id="{A6BAB55A-887E-5A44-8BAF-C2840E8504A9}"/>
              </a:ext>
            </a:extLst>
          </p:cNvPr>
          <p:cNvSpPr>
            <a:spLocks noGrp="1" noChangeArrowheads="1"/>
          </p:cNvSpPr>
          <p:nvPr>
            <p:ph type="title"/>
          </p:nvPr>
        </p:nvSpPr>
        <p:spPr>
          <a:xfrm>
            <a:off x="369277" y="516835"/>
            <a:ext cx="2313633" cy="5772840"/>
          </a:xfrm>
        </p:spPr>
        <p:txBody>
          <a:bodyPr numCol="1" anchor="ctr" anchorCtr="0" compatLnSpc="1">
            <a:prstTxWarp prst="textNoShape">
              <a:avLst/>
            </a:prstTxWarp>
            <a:normAutofit/>
          </a:bodyPr>
          <a:lstStyle/>
          <a:p>
            <a:pPr eaLnBrk="1" hangingPunct="1">
              <a:defRPr/>
            </a:pPr>
            <a:r>
              <a:rPr lang="el-GR" altLang="en-US" sz="1900" b="1">
                <a:solidFill>
                  <a:srgbClr val="FFFFFF"/>
                </a:solidFill>
                <a:latin typeface="Verdana" panose="020B0604030504040204" pitchFamily="34" charset="0"/>
              </a:rPr>
              <a:t>Οι συνέπειες του Συμβιβασμού του Λουξεμβούργου</a:t>
            </a:r>
          </a:p>
        </p:txBody>
      </p:sp>
      <p:sp>
        <p:nvSpPr>
          <p:cNvPr id="77" name="Rectangle 76">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1988" name="Rectangle 3">
            <a:extLst>
              <a:ext uri="{FF2B5EF4-FFF2-40B4-BE49-F238E27FC236}">
                <a16:creationId xmlns:a16="http://schemas.microsoft.com/office/drawing/2014/main" id="{8335DC14-A0B6-4F55-9E61-3F3B0965C0F9}"/>
              </a:ext>
            </a:extLst>
          </p:cNvPr>
          <p:cNvGraphicFramePr>
            <a:graphicFrameLocks noGrp="1"/>
          </p:cNvGraphicFramePr>
          <p:nvPr>
            <p:ph idx="1"/>
            <p:extLst>
              <p:ext uri="{D42A27DB-BD31-4B8C-83A1-F6EECF244321}">
                <p14:modId xmlns:p14="http://schemas.microsoft.com/office/powerpoint/2010/main" val="161621444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794" name="Rectangle 2">
            <a:extLst>
              <a:ext uri="{FF2B5EF4-FFF2-40B4-BE49-F238E27FC236}">
                <a16:creationId xmlns:a16="http://schemas.microsoft.com/office/drawing/2014/main" id="{D43D5CE6-AFEE-5C48-9AC6-7019C5716EA0}"/>
              </a:ext>
            </a:extLst>
          </p:cNvPr>
          <p:cNvSpPr>
            <a:spLocks noGrp="1" noChangeArrowheads="1"/>
          </p:cNvSpPr>
          <p:nvPr>
            <p:ph type="title"/>
          </p:nvPr>
        </p:nvSpPr>
        <p:spPr>
          <a:xfrm>
            <a:off x="369277" y="605896"/>
            <a:ext cx="2313633" cy="5646208"/>
          </a:xfrm>
        </p:spPr>
        <p:txBody>
          <a:bodyPr numCol="1" anchor="ctr" anchorCtr="0" compatLnSpc="1">
            <a:prstTxWarp prst="textNoShape">
              <a:avLst/>
            </a:prstTxWarp>
            <a:normAutofit/>
          </a:bodyPr>
          <a:lstStyle/>
          <a:p>
            <a:pPr eaLnBrk="1" hangingPunct="1">
              <a:defRPr/>
            </a:pPr>
            <a:r>
              <a:rPr lang="el-GR" altLang="en-US" sz="2900" b="1">
                <a:solidFill>
                  <a:srgbClr val="FFFFFF"/>
                </a:solidFill>
                <a:latin typeface="Verdana" panose="020B0604030504040204" pitchFamily="34" charset="0"/>
              </a:rPr>
              <a:t>Η λειτουργία της Ευρατόμ</a:t>
            </a:r>
          </a:p>
        </p:txBody>
      </p:sp>
      <p:sp>
        <p:nvSpPr>
          <p:cNvPr id="139" name="Rectangle 13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75" name="Rectangle 3">
            <a:extLst>
              <a:ext uri="{FF2B5EF4-FFF2-40B4-BE49-F238E27FC236}">
                <a16:creationId xmlns:a16="http://schemas.microsoft.com/office/drawing/2014/main" id="{97D1172D-5DB1-134C-9C41-CA8CF2927503}"/>
              </a:ext>
            </a:extLst>
          </p:cNvPr>
          <p:cNvSpPr>
            <a:spLocks noGrp="1" noChangeArrowheads="1"/>
          </p:cNvSpPr>
          <p:nvPr>
            <p:ph idx="1"/>
          </p:nvPr>
        </p:nvSpPr>
        <p:spPr>
          <a:xfrm>
            <a:off x="3556512" y="605896"/>
            <a:ext cx="4810247" cy="5646208"/>
          </a:xfrm>
        </p:spPr>
        <p:txBody>
          <a:bodyPr anchor="ctr">
            <a:normAutofit/>
          </a:bodyPr>
          <a:lstStyle/>
          <a:p>
            <a:pPr eaLnBrk="1" hangingPunct="1"/>
            <a:r>
              <a:rPr lang="el-GR" altLang="en-US">
                <a:latin typeface="Verdana" panose="020B0604030504040204" pitchFamily="34" charset="0"/>
              </a:rPr>
              <a:t>Ευρατόμ </a:t>
            </a:r>
            <a:r>
              <a:rPr lang="el-GR" altLang="en-US">
                <a:latin typeface="Verdana" panose="020B0604030504040204" pitchFamily="34" charset="0"/>
                <a:sym typeface="Wingdings" pitchFamily="2" charset="2"/>
              </a:rPr>
              <a:t> πρωτοβουλία γαλλική (η Γαλλία είχε κάνει παραχωρήσεις στην ΕΟΚ για να προχωρήσει γρήγορα η Ευρατόμ)  μια ευρωπαϊκή χρηματοδότηση του γαλλικού πυρηνικού προγράμματος</a:t>
            </a:r>
          </a:p>
          <a:p>
            <a:pPr eaLnBrk="1" hangingPunct="1"/>
            <a:r>
              <a:rPr lang="el-GR" altLang="en-US">
                <a:latin typeface="Verdana" panose="020B0604030504040204" pitchFamily="34" charset="0"/>
                <a:sym typeface="Wingdings" pitchFamily="2" charset="2"/>
              </a:rPr>
              <a:t>Μετά το 1958 ο Ντε Γκωλ θέλει να αναπτύξει γαλλική ατομική δύναμη και να διατηρήσει την ανεξαρτησία της Γαλλίας ως προς την τροφοδοσία σε υλικό και την τεχνολογία που θα χρησιμοποιούσε. </a:t>
            </a:r>
          </a:p>
          <a:p>
            <a:pPr eaLnBrk="1" hangingPunct="1"/>
            <a:r>
              <a:rPr lang="el-GR" altLang="en-US">
                <a:latin typeface="Verdana" panose="020B0604030504040204" pitchFamily="34" charset="0"/>
                <a:sym typeface="Wingdings" pitchFamily="2" charset="2"/>
              </a:rPr>
              <a:t>Οι έλεγχοι που έθετε η Ευρατόμ δεν την ικανοποιούσαν.  </a:t>
            </a:r>
          </a:p>
          <a:p>
            <a:pPr eaLnBrk="1" hangingPunct="1"/>
            <a:endParaRPr lang="el-GR" altLang="en-US">
              <a:latin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820" name="Rectangle 13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4821" name="Rectangle 13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818" name="Rectangle 2">
            <a:extLst>
              <a:ext uri="{FF2B5EF4-FFF2-40B4-BE49-F238E27FC236}">
                <a16:creationId xmlns:a16="http://schemas.microsoft.com/office/drawing/2014/main" id="{70E7D929-A6D2-3C42-9C6D-EA05F596D88A}"/>
              </a:ext>
            </a:extLst>
          </p:cNvPr>
          <p:cNvSpPr>
            <a:spLocks noGrp="1" noChangeArrowheads="1"/>
          </p:cNvSpPr>
          <p:nvPr>
            <p:ph type="title"/>
          </p:nvPr>
        </p:nvSpPr>
        <p:spPr>
          <a:xfrm>
            <a:off x="369277" y="605896"/>
            <a:ext cx="2313633" cy="5646208"/>
          </a:xfrm>
        </p:spPr>
        <p:txBody>
          <a:bodyPr numCol="1" anchor="ctr" anchorCtr="0" compatLnSpc="1">
            <a:prstTxWarp prst="textNoShape">
              <a:avLst/>
            </a:prstTxWarp>
            <a:normAutofit/>
          </a:bodyPr>
          <a:lstStyle/>
          <a:p>
            <a:pPr eaLnBrk="1" hangingPunct="1">
              <a:defRPr/>
            </a:pPr>
            <a:r>
              <a:rPr lang="el-GR" altLang="en-US" sz="1900" b="1">
                <a:solidFill>
                  <a:srgbClr val="FFFFFF"/>
                </a:solidFill>
                <a:latin typeface="Verdana" panose="020B0604030504040204" pitchFamily="34" charset="0"/>
              </a:rPr>
              <a:t>Η αποδυνάμωση της Ευρατόμ (ΙΙ)</a:t>
            </a:r>
          </a:p>
        </p:txBody>
      </p:sp>
      <p:sp>
        <p:nvSpPr>
          <p:cNvPr id="34822" name="Rectangle 13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99" name="Rectangle 3">
            <a:extLst>
              <a:ext uri="{FF2B5EF4-FFF2-40B4-BE49-F238E27FC236}">
                <a16:creationId xmlns:a16="http://schemas.microsoft.com/office/drawing/2014/main" id="{31739693-AD80-0E4B-97F7-C9948EDCA03D}"/>
              </a:ext>
            </a:extLst>
          </p:cNvPr>
          <p:cNvSpPr>
            <a:spLocks noGrp="1" noChangeArrowheads="1"/>
          </p:cNvSpPr>
          <p:nvPr>
            <p:ph idx="1"/>
          </p:nvPr>
        </p:nvSpPr>
        <p:spPr>
          <a:xfrm>
            <a:off x="3556512" y="605896"/>
            <a:ext cx="4810247" cy="5646208"/>
          </a:xfrm>
        </p:spPr>
        <p:txBody>
          <a:bodyPr anchor="ctr">
            <a:normAutofit/>
          </a:bodyPr>
          <a:lstStyle/>
          <a:p>
            <a:pPr algn="just" eaLnBrk="1" hangingPunct="1">
              <a:defRPr/>
            </a:pPr>
            <a:r>
              <a:rPr lang="el-GR" altLang="en-US" dirty="0">
                <a:latin typeface="Calibri" panose="020F0502020204030204" pitchFamily="34" charset="0"/>
                <a:cs typeface="Calibri" panose="020F0502020204030204" pitchFamily="34" charset="0"/>
              </a:rPr>
              <a:t>Διαφορές ως προς την πυρηνική πολιτική</a:t>
            </a:r>
          </a:p>
          <a:p>
            <a:pPr marL="200025" lvl="1" indent="0" algn="just" eaLnBrk="1" hangingPunct="1">
              <a:buFont typeface="Calibri" panose="020F0502020204030204" pitchFamily="34" charset="0"/>
              <a:buNone/>
              <a:defRPr/>
            </a:pPr>
            <a:r>
              <a:rPr lang="el-GR" altLang="en-US" sz="2000" dirty="0">
                <a:latin typeface="Calibri" panose="020F0502020204030204" pitchFamily="34" charset="0"/>
                <a:cs typeface="Calibri" panose="020F0502020204030204" pitchFamily="34" charset="0"/>
              </a:rPr>
              <a:t>Γαλλία: ως μέλος του Συμβουλίου Ασφαλείας έδινε έμφαση στην στρατιωτική χρήση της πυρηνικής ενέργειας</a:t>
            </a:r>
          </a:p>
          <a:p>
            <a:pPr lvl="1" algn="just" eaLnBrk="1" hangingPunct="1">
              <a:defRPr/>
            </a:pPr>
            <a:r>
              <a:rPr lang="el-GR" altLang="en-US" sz="2000" dirty="0">
                <a:latin typeface="Calibri" panose="020F0502020204030204" pitchFamily="34" charset="0"/>
                <a:cs typeface="Calibri" panose="020F0502020204030204" pitchFamily="34" charset="0"/>
              </a:rPr>
              <a:t>Είχε αποθέματα ουρανίου</a:t>
            </a:r>
          </a:p>
          <a:p>
            <a:pPr lvl="1" algn="just" eaLnBrk="1" hangingPunct="1">
              <a:defRPr/>
            </a:pPr>
            <a:r>
              <a:rPr lang="el-GR" altLang="en-US" sz="2000" dirty="0">
                <a:latin typeface="Calibri" panose="020F0502020204030204" pitchFamily="34" charset="0"/>
                <a:cs typeface="Calibri" panose="020F0502020204030204" pitchFamily="34" charset="0"/>
              </a:rPr>
              <a:t>Πρώτη γαλλική πυρηνική δοκιμή – 1960</a:t>
            </a:r>
          </a:p>
          <a:p>
            <a:pPr marL="200025" lvl="1" indent="0" algn="just" eaLnBrk="1" hangingPunct="1">
              <a:buFont typeface="Calibri" panose="020F0502020204030204" pitchFamily="34" charset="0"/>
              <a:buNone/>
              <a:defRPr/>
            </a:pPr>
            <a:r>
              <a:rPr lang="el-GR" altLang="en-US" sz="2000" dirty="0">
                <a:latin typeface="Calibri" panose="020F0502020204030204" pitchFamily="34" charset="0"/>
                <a:cs typeface="Calibri" panose="020F0502020204030204" pitchFamily="34" charset="0"/>
              </a:rPr>
              <a:t>Υπόλοιπα μέλη </a:t>
            </a:r>
            <a:r>
              <a:rPr lang="el-GR" altLang="en-US" sz="2000" dirty="0">
                <a:latin typeface="Calibri" panose="020F0502020204030204" pitchFamily="34" charset="0"/>
                <a:cs typeface="Calibri" panose="020F0502020204030204" pitchFamily="34" charset="0"/>
                <a:sym typeface="Wingdings" panose="05000000000000000000" pitchFamily="2" charset="2"/>
              </a:rPr>
              <a:t> έμφαση στην ειρηνική χρήση της </a:t>
            </a:r>
            <a:r>
              <a:rPr lang="el-GR" altLang="en-US" sz="2000" dirty="0">
                <a:latin typeface="Calibri" panose="020F0502020204030204" pitchFamily="34" charset="0"/>
                <a:cs typeface="Calibri" panose="020F0502020204030204" pitchFamily="34" charset="0"/>
              </a:rPr>
              <a:t>πυρηνικής ενέργειας</a:t>
            </a:r>
            <a:r>
              <a:rPr lang="el-GR" altLang="en-US" sz="2000" dirty="0">
                <a:latin typeface="Calibri" panose="020F0502020204030204" pitchFamily="34" charset="0"/>
                <a:cs typeface="Calibri" panose="020F0502020204030204" pitchFamily="34" charset="0"/>
                <a:sym typeface="Wingdings" panose="05000000000000000000" pitchFamily="2" charset="2"/>
              </a:rPr>
              <a:t> και στην κοινή διαχείριση αποθεμάτων</a:t>
            </a:r>
          </a:p>
          <a:p>
            <a:pPr marL="200025" lvl="1" indent="0" algn="just" eaLnBrk="1" hangingPunct="1">
              <a:buFont typeface="Calibri" panose="020F0502020204030204" pitchFamily="34" charset="0"/>
              <a:buNone/>
              <a:defRPr/>
            </a:pPr>
            <a:r>
              <a:rPr lang="el-GR" altLang="en-US" sz="2000" dirty="0">
                <a:latin typeface="Calibri" panose="020F0502020204030204" pitchFamily="34" charset="0"/>
                <a:cs typeface="Calibri" panose="020F0502020204030204" pitchFamily="34" charset="0"/>
                <a:sym typeface="Wingdings" panose="05000000000000000000" pitchFamily="2" charset="2"/>
              </a:rPr>
              <a:t>1958: Συμφωνία ΗΠΑ-</a:t>
            </a:r>
            <a:r>
              <a:rPr lang="el-GR" altLang="en-US" sz="2000" dirty="0" err="1">
                <a:latin typeface="Calibri" panose="020F0502020204030204" pitchFamily="34" charset="0"/>
                <a:cs typeface="Calibri" panose="020F0502020204030204" pitchFamily="34" charset="0"/>
                <a:sym typeface="Wingdings" panose="05000000000000000000" pitchFamily="2" charset="2"/>
              </a:rPr>
              <a:t>Ευρατόμ</a:t>
            </a:r>
            <a:r>
              <a:rPr lang="el-GR" altLang="en-US" sz="2000" dirty="0">
                <a:latin typeface="Calibri" panose="020F0502020204030204" pitchFamily="34" charset="0"/>
                <a:cs typeface="Calibri" panose="020F0502020204030204" pitchFamily="34" charset="0"/>
                <a:sym typeface="Wingdings" panose="05000000000000000000" pitchFamily="2" charset="2"/>
              </a:rPr>
              <a:t> για χρήση αμερικανικής επεξεργασίας εμπλουτισμένου ουράνιου (και όχι του φυσικού ουράνιου που χρησιμοποιούσε η Γαλλία)</a:t>
            </a:r>
            <a:endParaRPr lang="el-GR" altLang="en-US" sz="2000"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842" name="Rectangle 2">
            <a:extLst>
              <a:ext uri="{FF2B5EF4-FFF2-40B4-BE49-F238E27FC236}">
                <a16:creationId xmlns:a16="http://schemas.microsoft.com/office/drawing/2014/main" id="{3529CCAC-EBAA-8B40-9122-A27486AD9455}"/>
              </a:ext>
            </a:extLst>
          </p:cNvPr>
          <p:cNvSpPr>
            <a:spLocks noGrp="1" noChangeArrowheads="1"/>
          </p:cNvSpPr>
          <p:nvPr>
            <p:ph type="title"/>
          </p:nvPr>
        </p:nvSpPr>
        <p:spPr>
          <a:xfrm>
            <a:off x="369277" y="605896"/>
            <a:ext cx="2313633" cy="5646208"/>
          </a:xfrm>
        </p:spPr>
        <p:txBody>
          <a:bodyPr numCol="1" anchor="ctr" anchorCtr="0" compatLnSpc="1">
            <a:prstTxWarp prst="textNoShape">
              <a:avLst/>
            </a:prstTxWarp>
            <a:normAutofit/>
          </a:bodyPr>
          <a:lstStyle/>
          <a:p>
            <a:pPr eaLnBrk="1" hangingPunct="1">
              <a:defRPr/>
            </a:pPr>
            <a:r>
              <a:rPr lang="el-GR" altLang="en-US" sz="1900" b="1">
                <a:solidFill>
                  <a:srgbClr val="FFFFFF"/>
                </a:solidFill>
                <a:latin typeface="Verdana" panose="020B0604030504040204" pitchFamily="34" charset="0"/>
              </a:rPr>
              <a:t>Η αποδυνάμωση της Ευρατόμ (ΙΙΙ)</a:t>
            </a: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723" name="Rectangle 3">
            <a:extLst>
              <a:ext uri="{FF2B5EF4-FFF2-40B4-BE49-F238E27FC236}">
                <a16:creationId xmlns:a16="http://schemas.microsoft.com/office/drawing/2014/main" id="{40C4D859-95C6-CC4B-93B9-3E473E6B8D8F}"/>
              </a:ext>
            </a:extLst>
          </p:cNvPr>
          <p:cNvSpPr>
            <a:spLocks noGrp="1" noChangeArrowheads="1"/>
          </p:cNvSpPr>
          <p:nvPr>
            <p:ph idx="1"/>
          </p:nvPr>
        </p:nvSpPr>
        <p:spPr>
          <a:xfrm>
            <a:off x="3556512" y="605896"/>
            <a:ext cx="4810247" cy="5646208"/>
          </a:xfrm>
        </p:spPr>
        <p:txBody>
          <a:bodyPr anchor="ctr">
            <a:normAutofit/>
          </a:bodyPr>
          <a:lstStyle/>
          <a:p>
            <a:pPr eaLnBrk="1" hangingPunct="1"/>
            <a:r>
              <a:rPr lang="el-GR" altLang="en-US"/>
              <a:t>Αποτέλεσμα:</a:t>
            </a:r>
          </a:p>
          <a:p>
            <a:pPr lvl="1" eaLnBrk="1" hangingPunct="1"/>
            <a:r>
              <a:rPr lang="el-GR" altLang="en-US">
                <a:cs typeface="Arial" panose="020B0604020202020204" pitchFamily="34" charset="0"/>
              </a:rPr>
              <a:t>Η Ευρατόμ δεν κατόρθωσε να δημιουργήσει ούτε κοινοτική έρευνα ούτε καν ένα ενιαίο πρότυπο αντιδραστήρα</a:t>
            </a:r>
          </a:p>
          <a:p>
            <a:pPr lvl="1" eaLnBrk="1" hangingPunct="1"/>
            <a:r>
              <a:rPr lang="el-GR" altLang="en-US">
                <a:cs typeface="Arial" panose="020B0604020202020204" pitchFamily="34" charset="0"/>
              </a:rPr>
              <a:t>Τα κράτη μέλη εμπόδισαν την Επιτροπή της Ευρατόμ να ασκήσει τα υπερεθνικά της καθήκοντα</a:t>
            </a:r>
          </a:p>
          <a:p>
            <a:pPr lvl="1" eaLnBrk="1" hangingPunct="1"/>
            <a:r>
              <a:rPr lang="el-GR" altLang="en-US">
                <a:cs typeface="Arial" panose="020B0604020202020204" pitchFamily="34" charset="0"/>
              </a:rPr>
              <a:t>Έλλειψη οικονομικής ανεξαρτησίας</a:t>
            </a:r>
          </a:p>
          <a:p>
            <a:pPr lvl="1" eaLnBrk="1" hangingPunct="1"/>
            <a:r>
              <a:rPr lang="el-GR" altLang="en-US">
                <a:cs typeface="Arial" panose="020B0604020202020204" pitchFamily="34" charset="0"/>
              </a:rPr>
              <a:t>Σταδιακά η Ευρατόμ </a:t>
            </a:r>
            <a:r>
              <a:rPr lang="el-GR" altLang="en-US">
                <a:cs typeface="Arial" panose="020B0604020202020204" pitchFamily="34" charset="0"/>
                <a:sym typeface="Wingdings" pitchFamily="2" charset="2"/>
              </a:rPr>
              <a:t> διακυβερνητική οργάνωση </a:t>
            </a:r>
            <a:endParaRPr lang="el-GR" altLang="en-US">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10" name="Rectangle 2">
            <a:extLst>
              <a:ext uri="{FF2B5EF4-FFF2-40B4-BE49-F238E27FC236}">
                <a16:creationId xmlns:a16="http://schemas.microsoft.com/office/drawing/2014/main" id="{D96A655E-EF6F-E240-A7F4-64E42491030B}"/>
              </a:ext>
            </a:extLst>
          </p:cNvPr>
          <p:cNvSpPr>
            <a:spLocks noGrp="1" noChangeArrowheads="1"/>
          </p:cNvSpPr>
          <p:nvPr>
            <p:ph type="title"/>
          </p:nvPr>
        </p:nvSpPr>
        <p:spPr>
          <a:xfrm>
            <a:off x="369277" y="605896"/>
            <a:ext cx="2313633" cy="5646208"/>
          </a:xfrm>
        </p:spPr>
        <p:txBody>
          <a:bodyPr numCol="1" anchor="ctr" anchorCtr="0" compatLnSpc="1">
            <a:prstTxWarp prst="textNoShape">
              <a:avLst/>
            </a:prstTxWarp>
            <a:normAutofit/>
          </a:bodyPr>
          <a:lstStyle/>
          <a:p>
            <a:pPr eaLnBrk="1" hangingPunct="1">
              <a:defRPr/>
            </a:pPr>
            <a:r>
              <a:rPr lang="el-GR" altLang="en-US" sz="3100" b="1">
                <a:solidFill>
                  <a:srgbClr val="FFFFFF"/>
                </a:solidFill>
                <a:latin typeface="Verdana" panose="020B0604030504040204" pitchFamily="34" charset="0"/>
              </a:rPr>
              <a:t>Η δεύτερη αίτηση ένταξης της Βρετανίας</a:t>
            </a: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747" name="Rectangle 3">
            <a:extLst>
              <a:ext uri="{FF2B5EF4-FFF2-40B4-BE49-F238E27FC236}">
                <a16:creationId xmlns:a16="http://schemas.microsoft.com/office/drawing/2014/main" id="{A60F281E-1730-114D-B9F4-D6D3714DC591}"/>
              </a:ext>
            </a:extLst>
          </p:cNvPr>
          <p:cNvSpPr>
            <a:spLocks noGrp="1" noChangeArrowheads="1"/>
          </p:cNvSpPr>
          <p:nvPr>
            <p:ph idx="1"/>
          </p:nvPr>
        </p:nvSpPr>
        <p:spPr>
          <a:xfrm>
            <a:off x="3556512" y="605896"/>
            <a:ext cx="4810247" cy="5646208"/>
          </a:xfrm>
        </p:spPr>
        <p:txBody>
          <a:bodyPr anchor="ctr">
            <a:normAutofit/>
          </a:bodyPr>
          <a:lstStyle/>
          <a:p>
            <a:pPr eaLnBrk="1" hangingPunct="1"/>
            <a:r>
              <a:rPr lang="el-GR" altLang="en-US">
                <a:latin typeface="Verdana" panose="020B0604030504040204" pitchFamily="34" charset="0"/>
              </a:rPr>
              <a:t>Κυβέρνηση Εργατικών </a:t>
            </a:r>
            <a:r>
              <a:rPr lang="el-GR" altLang="en-US">
                <a:latin typeface="Verdana" panose="020B0604030504040204" pitchFamily="34" charset="0"/>
                <a:sym typeface="Wingdings" pitchFamily="2" charset="2"/>
              </a:rPr>
              <a:t> σταδιακή αποδοχή της Ευρώπης και από τα δύο μεγάλα βρετανικά κόμματα</a:t>
            </a:r>
          </a:p>
          <a:p>
            <a:pPr eaLnBrk="1" hangingPunct="1"/>
            <a:r>
              <a:rPr lang="el-GR" altLang="en-US">
                <a:latin typeface="Verdana" panose="020B0604030504040204" pitchFamily="34" charset="0"/>
                <a:sym typeface="Wingdings" pitchFamily="2" charset="2"/>
              </a:rPr>
              <a:t>Νέα αίτηση 10.5.1967 (πάλι μαζί με Ιρλανδία, Δανία, Νορβηγία) </a:t>
            </a:r>
          </a:p>
          <a:p>
            <a:pPr eaLnBrk="1" hangingPunct="1"/>
            <a:r>
              <a:rPr lang="el-GR" altLang="en-US">
                <a:latin typeface="Verdana" panose="020B0604030504040204" pitchFamily="34" charset="0"/>
                <a:sym typeface="Wingdings" pitchFamily="2" charset="2"/>
              </a:rPr>
              <a:t>Νέα άρνηση Ντε Γκωλ: «η Βρετανία πρέπει να αναμορφωθεί ριζικά πριν ενταχθεί στην ΕΟΚ»</a:t>
            </a:r>
            <a:endParaRPr lang="el-GR" altLang="en-US">
              <a:latin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5058" name="Rectangle 2">
            <a:extLst>
              <a:ext uri="{FF2B5EF4-FFF2-40B4-BE49-F238E27FC236}">
                <a16:creationId xmlns:a16="http://schemas.microsoft.com/office/drawing/2014/main" id="{9E126F4E-1DB5-1744-A445-F06AF4F15E16}"/>
              </a:ext>
            </a:extLst>
          </p:cNvPr>
          <p:cNvSpPr>
            <a:spLocks noGrp="1" noChangeArrowheads="1"/>
          </p:cNvSpPr>
          <p:nvPr>
            <p:ph type="title"/>
          </p:nvPr>
        </p:nvSpPr>
        <p:spPr>
          <a:xfrm>
            <a:off x="743199" y="286603"/>
            <a:ext cx="5063240" cy="1450757"/>
          </a:xfrm>
        </p:spPr>
        <p:txBody>
          <a:bodyPr numCol="1" anchorCtr="0" compatLnSpc="1">
            <a:prstTxWarp prst="textNoShape">
              <a:avLst/>
            </a:prstTxWarp>
            <a:normAutofit/>
          </a:bodyPr>
          <a:lstStyle/>
          <a:p>
            <a:pPr eaLnBrk="1" hangingPunct="1">
              <a:defRPr/>
            </a:pPr>
            <a:r>
              <a:rPr lang="el-GR" altLang="en-US" b="1">
                <a:solidFill>
                  <a:schemeClr val="accent4">
                    <a:lumMod val="75000"/>
                  </a:schemeClr>
                </a:solidFill>
                <a:latin typeface="Verdana" panose="020B0604030504040204" pitchFamily="34" charset="0"/>
              </a:rPr>
              <a:t>Η Συνθήκη Συγχώνευσης</a:t>
            </a:r>
          </a:p>
        </p:txBody>
      </p:sp>
      <p:sp>
        <p:nvSpPr>
          <p:cNvPr id="32771" name="Rectangle 3">
            <a:extLst>
              <a:ext uri="{FF2B5EF4-FFF2-40B4-BE49-F238E27FC236}">
                <a16:creationId xmlns:a16="http://schemas.microsoft.com/office/drawing/2014/main" id="{65F43BD1-CA27-8442-B244-951C304C91DE}"/>
              </a:ext>
            </a:extLst>
          </p:cNvPr>
          <p:cNvSpPr>
            <a:spLocks noGrp="1" noChangeArrowheads="1"/>
          </p:cNvSpPr>
          <p:nvPr>
            <p:ph idx="1"/>
          </p:nvPr>
        </p:nvSpPr>
        <p:spPr>
          <a:xfrm>
            <a:off x="783153" y="2023962"/>
            <a:ext cx="5023286" cy="3845131"/>
          </a:xfrm>
        </p:spPr>
        <p:txBody>
          <a:bodyPr>
            <a:normAutofit/>
          </a:bodyPr>
          <a:lstStyle/>
          <a:p>
            <a:pPr eaLnBrk="1" hangingPunct="1"/>
            <a:r>
              <a:rPr lang="el-GR" altLang="en-US">
                <a:latin typeface="Verdana" panose="020B0604030504040204" pitchFamily="34" charset="0"/>
              </a:rPr>
              <a:t>Η πρώτη τροποποίηση των ιδρυτικών συνθηκών</a:t>
            </a:r>
          </a:p>
          <a:p>
            <a:pPr eaLnBrk="1" hangingPunct="1"/>
            <a:r>
              <a:rPr lang="el-GR" altLang="en-US">
                <a:latin typeface="Verdana" panose="020B0604030504040204" pitchFamily="34" charset="0"/>
              </a:rPr>
              <a:t>Απρίλιος 1965- υπογραφή</a:t>
            </a:r>
          </a:p>
          <a:p>
            <a:pPr eaLnBrk="1" hangingPunct="1"/>
            <a:r>
              <a:rPr lang="el-GR" altLang="en-US">
                <a:latin typeface="Verdana" panose="020B0604030504040204" pitchFamily="34" charset="0"/>
              </a:rPr>
              <a:t>Ιούλιος 1967 – θέση σε ισχύ</a:t>
            </a:r>
          </a:p>
          <a:p>
            <a:pPr eaLnBrk="1" hangingPunct="1"/>
            <a:r>
              <a:rPr lang="el-GR" altLang="en-US">
                <a:latin typeface="Verdana" panose="020B0604030504040204" pitchFamily="34" charset="0"/>
              </a:rPr>
              <a:t>ΣΥΝΕΠΕΙΕΣ</a:t>
            </a:r>
          </a:p>
          <a:p>
            <a:pPr eaLnBrk="1" hangingPunct="1"/>
            <a:r>
              <a:rPr lang="el-GR" altLang="en-US">
                <a:latin typeface="Verdana" panose="020B0604030504040204" pitchFamily="34" charset="0"/>
                <a:sym typeface="Wingdings" pitchFamily="2" charset="2"/>
              </a:rPr>
              <a:t> </a:t>
            </a:r>
            <a:r>
              <a:rPr lang="el-GR" altLang="en-US">
                <a:latin typeface="Verdana" panose="020B0604030504040204" pitchFamily="34" charset="0"/>
              </a:rPr>
              <a:t>Κοινό Συμβούλιο Υπουργών και </a:t>
            </a:r>
          </a:p>
          <a:p>
            <a:pPr eaLnBrk="1" hangingPunct="1"/>
            <a:r>
              <a:rPr lang="el-GR" altLang="en-US">
                <a:latin typeface="Verdana" panose="020B0604030504040204" pitchFamily="34" charset="0"/>
                <a:sym typeface="Wingdings" pitchFamily="2" charset="2"/>
              </a:rPr>
              <a:t> </a:t>
            </a:r>
            <a:r>
              <a:rPr lang="el-GR" altLang="en-US">
                <a:latin typeface="Verdana" panose="020B0604030504040204" pitchFamily="34" charset="0"/>
              </a:rPr>
              <a:t>Μία Επιτροπή </a:t>
            </a:r>
          </a:p>
          <a:p>
            <a:pPr eaLnBrk="1" hangingPunct="1"/>
            <a:r>
              <a:rPr lang="el-GR" altLang="en-US">
                <a:latin typeface="Verdana" panose="020B0604030504040204" pitchFamily="34" charset="0"/>
              </a:rPr>
              <a:t>για τις 3 κοινότητες</a:t>
            </a:r>
          </a:p>
        </p:txBody>
      </p:sp>
      <p:sp>
        <p:nvSpPr>
          <p:cNvPr id="137" name="Rectangle 136">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82" name="Rectangle 2">
            <a:extLst>
              <a:ext uri="{FF2B5EF4-FFF2-40B4-BE49-F238E27FC236}">
                <a16:creationId xmlns:a16="http://schemas.microsoft.com/office/drawing/2014/main" id="{9AD74AE2-30AB-914D-82A6-32ADCF0DC1B6}"/>
              </a:ext>
            </a:extLst>
          </p:cNvPr>
          <p:cNvSpPr>
            <a:spLocks noGrp="1" noChangeArrowheads="1"/>
          </p:cNvSpPr>
          <p:nvPr>
            <p:ph type="title"/>
          </p:nvPr>
        </p:nvSpPr>
        <p:spPr>
          <a:xfrm>
            <a:off x="369277" y="605896"/>
            <a:ext cx="2313633" cy="5646208"/>
          </a:xfrm>
        </p:spPr>
        <p:txBody>
          <a:bodyPr numCol="1" anchor="ctr" anchorCtr="0" compatLnSpc="1">
            <a:prstTxWarp prst="textNoShape">
              <a:avLst/>
            </a:prstTxWarp>
            <a:normAutofit/>
          </a:bodyPr>
          <a:lstStyle/>
          <a:p>
            <a:pPr eaLnBrk="1" hangingPunct="1">
              <a:defRPr/>
            </a:pPr>
            <a:r>
              <a:rPr lang="el-GR" altLang="en-US" sz="3100" b="1">
                <a:solidFill>
                  <a:srgbClr val="FFFFFF"/>
                </a:solidFill>
                <a:latin typeface="Verdana" panose="020B0604030504040204" pitchFamily="34" charset="0"/>
              </a:rPr>
              <a:t>Η νέα ώθηση του τέλους της δεκαετίας του 1960</a:t>
            </a:r>
          </a:p>
        </p:txBody>
      </p:sp>
      <p:sp>
        <p:nvSpPr>
          <p:cNvPr id="139" name="Rectangle 13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795" name="Rectangle 3">
            <a:extLst>
              <a:ext uri="{FF2B5EF4-FFF2-40B4-BE49-F238E27FC236}">
                <a16:creationId xmlns:a16="http://schemas.microsoft.com/office/drawing/2014/main" id="{0CF69B7A-1E3B-9249-819A-D84776EF8B24}"/>
              </a:ext>
            </a:extLst>
          </p:cNvPr>
          <p:cNvSpPr>
            <a:spLocks noGrp="1" noChangeArrowheads="1"/>
          </p:cNvSpPr>
          <p:nvPr>
            <p:ph idx="1"/>
          </p:nvPr>
        </p:nvSpPr>
        <p:spPr>
          <a:xfrm>
            <a:off x="3556512" y="605896"/>
            <a:ext cx="4810247" cy="5646208"/>
          </a:xfrm>
        </p:spPr>
        <p:txBody>
          <a:bodyPr anchor="ctr">
            <a:normAutofit/>
          </a:bodyPr>
          <a:lstStyle/>
          <a:p>
            <a:pPr eaLnBrk="1" hangingPunct="1"/>
            <a:r>
              <a:rPr lang="el-GR" altLang="en-US">
                <a:latin typeface="Verdana" panose="020B0604030504040204" pitchFamily="34" charset="0"/>
              </a:rPr>
              <a:t>Απρίλιος 1969 </a:t>
            </a:r>
            <a:r>
              <a:rPr lang="el-GR" altLang="en-US">
                <a:latin typeface="Verdana" panose="020B0604030504040204" pitchFamily="34" charset="0"/>
                <a:sym typeface="Wingdings" pitchFamily="2" charset="2"/>
              </a:rPr>
              <a:t> παραίτηση Ντε Γκώλ, εκλογή </a:t>
            </a:r>
            <a:r>
              <a:rPr lang="en-US" altLang="en-US">
                <a:latin typeface="Verdana" panose="020B0604030504040204" pitchFamily="34" charset="0"/>
                <a:sym typeface="Wingdings" pitchFamily="2" charset="2"/>
              </a:rPr>
              <a:t>Georges Pombidou </a:t>
            </a:r>
            <a:endParaRPr lang="el-GR" altLang="en-US">
              <a:latin typeface="Verdana" panose="020B0604030504040204" pitchFamily="34" charset="0"/>
              <a:sym typeface="Wingdings" pitchFamily="2" charset="2"/>
            </a:endParaRPr>
          </a:p>
          <a:p>
            <a:pPr eaLnBrk="1" hangingPunct="1"/>
            <a:r>
              <a:rPr lang="el-GR" altLang="en-US">
                <a:latin typeface="Verdana" panose="020B0604030504040204" pitchFamily="34" charset="0"/>
                <a:sym typeface="Wingdings" pitchFamily="2" charset="2"/>
              </a:rPr>
              <a:t>Οκτώβριος 1969  ο </a:t>
            </a:r>
            <a:r>
              <a:rPr lang="en-US" altLang="en-US">
                <a:latin typeface="Verdana" panose="020B0604030504040204" pitchFamily="34" charset="0"/>
                <a:sym typeface="Wingdings" pitchFamily="2" charset="2"/>
              </a:rPr>
              <a:t>Willy Brandt </a:t>
            </a:r>
            <a:r>
              <a:rPr lang="el-GR" altLang="en-US">
                <a:latin typeface="Verdana" panose="020B0604030504040204" pitchFamily="34" charset="0"/>
                <a:sym typeface="Wingdings" pitchFamily="2" charset="2"/>
              </a:rPr>
              <a:t>καγκελάριος της Δ. Γερμανίας</a:t>
            </a:r>
          </a:p>
          <a:p>
            <a:pPr eaLnBrk="1" hangingPunct="1"/>
            <a:r>
              <a:rPr lang="el-GR" altLang="en-US">
                <a:latin typeface="Verdana" panose="020B0604030504040204" pitchFamily="34" charset="0"/>
                <a:sym typeface="Wingdings" pitchFamily="2" charset="2"/>
              </a:rPr>
              <a:t>Σύνοδος κορυφής Χάγης – Δεκέμβριος 1969</a:t>
            </a:r>
          </a:p>
          <a:p>
            <a:pPr marL="657225" lvl="1" indent="-457200" eaLnBrk="1" hangingPunct="1">
              <a:buFont typeface="Calibri Light" panose="020F0302020204030204" pitchFamily="34" charset="0"/>
              <a:buAutoNum type="arabicPeriod"/>
            </a:pPr>
            <a:r>
              <a:rPr lang="el-GR" altLang="en-US">
                <a:latin typeface="Verdana" panose="020B0604030504040204" pitchFamily="34" charset="0"/>
              </a:rPr>
              <a:t>Δρομολόγηση ενταξιακών διαπραγματεύσεων με Βρετανία</a:t>
            </a:r>
          </a:p>
          <a:p>
            <a:pPr marL="657225" lvl="1" indent="-457200" eaLnBrk="1" hangingPunct="1">
              <a:buFont typeface="Calibri Light" panose="020F0302020204030204" pitchFamily="34" charset="0"/>
              <a:buAutoNum type="arabicPeriod"/>
            </a:pPr>
            <a:r>
              <a:rPr lang="el-GR" altLang="en-US">
                <a:latin typeface="Verdana" panose="020B0604030504040204" pitchFamily="34" charset="0"/>
              </a:rPr>
              <a:t>Εγκαθίδρυση κοινής αγοράς</a:t>
            </a:r>
          </a:p>
          <a:p>
            <a:pPr marL="657225" lvl="1" indent="-457200" eaLnBrk="1" hangingPunct="1">
              <a:buFont typeface="Calibri Light" panose="020F0302020204030204" pitchFamily="34" charset="0"/>
              <a:buAutoNum type="arabicPeriod"/>
            </a:pPr>
            <a:r>
              <a:rPr lang="el-GR" altLang="en-US">
                <a:latin typeface="Verdana" panose="020B0604030504040204" pitchFamily="34" charset="0"/>
              </a:rPr>
              <a:t>Ίδιοι πόροι της Κοινότητας</a:t>
            </a:r>
          </a:p>
          <a:p>
            <a:pPr marL="657225" lvl="1" indent="-457200" eaLnBrk="1" hangingPunct="1">
              <a:buFont typeface="Calibri Light" panose="020F0302020204030204" pitchFamily="34" charset="0"/>
              <a:buAutoNum type="arabicPeriod"/>
            </a:pPr>
            <a:r>
              <a:rPr lang="el-GR" altLang="en-US">
                <a:latin typeface="Verdana" panose="020B0604030504040204" pitchFamily="34" charset="0"/>
              </a:rPr>
              <a:t>Πρώτη απόπειρα νομισματικής ένωσης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B8C982-5DFB-A844-8EE2-1FA89F71E747}"/>
              </a:ext>
            </a:extLst>
          </p:cNvPr>
          <p:cNvSpPr>
            <a:spLocks noGrp="1"/>
          </p:cNvSpPr>
          <p:nvPr>
            <p:ph type="title"/>
          </p:nvPr>
        </p:nvSpPr>
        <p:spPr>
          <a:xfrm>
            <a:off x="369277" y="605896"/>
            <a:ext cx="2313633" cy="5646208"/>
          </a:xfrm>
        </p:spPr>
        <p:txBody>
          <a:bodyPr anchor="ctr">
            <a:normAutofit/>
          </a:bodyPr>
          <a:lstStyle/>
          <a:p>
            <a:pPr>
              <a:defRPr/>
            </a:pPr>
            <a:r>
              <a:rPr lang="el-GR" altLang="en-US" sz="1900" b="1">
                <a:solidFill>
                  <a:srgbClr val="FFFFFF"/>
                </a:solidFill>
                <a:latin typeface="Verdana" panose="020B0604030504040204" pitchFamily="34" charset="0"/>
              </a:rPr>
              <a:t>Η διακυβερνητική ανάγνωση της ενοποίησης </a:t>
            </a:r>
            <a:endParaRPr lang="en-GB" sz="1900">
              <a:solidFill>
                <a:srgbClr val="FFFFFF"/>
              </a:solidFill>
            </a:endParaRP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43" name="Content Placeholder 2">
            <a:extLst>
              <a:ext uri="{FF2B5EF4-FFF2-40B4-BE49-F238E27FC236}">
                <a16:creationId xmlns:a16="http://schemas.microsoft.com/office/drawing/2014/main" id="{5A921DC3-5E5F-164D-BC75-A6AE94112DAF}"/>
              </a:ext>
            </a:extLst>
          </p:cNvPr>
          <p:cNvSpPr>
            <a:spLocks noGrp="1"/>
          </p:cNvSpPr>
          <p:nvPr>
            <p:ph idx="1"/>
          </p:nvPr>
        </p:nvSpPr>
        <p:spPr>
          <a:xfrm>
            <a:off x="3556512" y="605896"/>
            <a:ext cx="4810247" cy="5646208"/>
          </a:xfrm>
        </p:spPr>
        <p:txBody>
          <a:bodyPr anchor="ctr">
            <a:normAutofit/>
          </a:bodyPr>
          <a:lstStyle/>
          <a:p>
            <a:pPr lvl="1"/>
            <a:r>
              <a:rPr lang="el-GR" altLang="en-US">
                <a:latin typeface="Verdana" panose="020B0604030504040204" pitchFamily="34" charset="0"/>
              </a:rPr>
              <a:t>1958: Η άνοδος του στρατηγού Ντε Γκώλ στην προεδρία της Γαλλίας και η ίδρυση της Ε</a:t>
            </a:r>
            <a:r>
              <a:rPr lang="el-GR" altLang="ja-JP">
                <a:latin typeface="Verdana" panose="020B0604030504040204" pitchFamily="34" charset="0"/>
              </a:rPr>
              <a:t>’</a:t>
            </a:r>
            <a:r>
              <a:rPr lang="el-GR" altLang="en-US">
                <a:latin typeface="Verdana" panose="020B0604030504040204" pitchFamily="34" charset="0"/>
              </a:rPr>
              <a:t> Δημοκρατίας </a:t>
            </a:r>
            <a:r>
              <a:rPr lang="el-GR" altLang="en-US">
                <a:latin typeface="Verdana" panose="020B0604030504040204" pitchFamily="34" charset="0"/>
                <a:sym typeface="Wingdings" pitchFamily="2" charset="2"/>
              </a:rPr>
              <a:t></a:t>
            </a:r>
          </a:p>
          <a:p>
            <a:pPr lvl="1"/>
            <a:r>
              <a:rPr lang="el-GR" altLang="en-US">
                <a:latin typeface="Verdana" panose="020B0604030504040204" pitchFamily="34" charset="0"/>
                <a:sym typeface="Wingdings" pitchFamily="2" charset="2"/>
              </a:rPr>
              <a:t>Αλλαγή του πολιτικού και θεωρητικού πλαισίου </a:t>
            </a:r>
            <a:r>
              <a:rPr lang="el-GR" altLang="en-US">
                <a:latin typeface="Verdana" panose="020B0604030504040204" pitchFamily="34" charset="0"/>
              </a:rPr>
              <a:t>του ευρωπαϊκού εγχειρήματος</a:t>
            </a:r>
          </a:p>
          <a:p>
            <a:pPr lvl="1"/>
            <a:r>
              <a:rPr lang="el-GR" altLang="en-US">
                <a:latin typeface="Verdana" panose="020B0604030504040204" pitchFamily="34" charset="0"/>
              </a:rPr>
              <a:t>Η διακυβερνητική ανάλυση</a:t>
            </a:r>
          </a:p>
          <a:p>
            <a:pPr lvl="2"/>
            <a:r>
              <a:rPr lang="el-GR" altLang="en-US">
                <a:latin typeface="Verdana" panose="020B0604030504040204" pitchFamily="34" charset="0"/>
              </a:rPr>
              <a:t>«Οι Ευρωπαϊκές Κοινότητες είναι μόνο τεχνικοί οργανισμοί </a:t>
            </a:r>
            <a:r>
              <a:rPr lang="el-GR" altLang="en-US">
                <a:latin typeface="Verdana" panose="020B0604030504040204" pitchFamily="34" charset="0"/>
                <a:sym typeface="Wingdings" pitchFamily="2" charset="2"/>
              </a:rPr>
              <a:t></a:t>
            </a:r>
            <a:r>
              <a:rPr lang="el-GR" altLang="en-US">
                <a:latin typeface="Verdana" panose="020B0604030504040204" pitchFamily="34" charset="0"/>
              </a:rPr>
              <a:t> « τα κράτη είναι οι μόνες οντότητες που έχουν δικαίωμα να διατάσσουν και τη δυνατότητα να απαιτούν υπακοή»</a:t>
            </a:r>
          </a:p>
          <a:p>
            <a:pPr lvl="2"/>
            <a:r>
              <a:rPr lang="el-GR" altLang="en-US" b="1">
                <a:latin typeface="Verdana" panose="020B0604030504040204" pitchFamily="34" charset="0"/>
              </a:rPr>
              <a:t>Η μόνη εφικτή Ευρώπη </a:t>
            </a:r>
            <a:r>
              <a:rPr lang="el-GR" altLang="en-US" b="1">
                <a:latin typeface="Verdana" panose="020B0604030504040204" pitchFamily="34" charset="0"/>
                <a:sym typeface="Wingdings" pitchFamily="2" charset="2"/>
              </a:rPr>
              <a:t>είναι </a:t>
            </a:r>
            <a:r>
              <a:rPr lang="el-GR" altLang="en-US" b="1">
                <a:latin typeface="Verdana" panose="020B0604030504040204" pitchFamily="34" charset="0"/>
              </a:rPr>
              <a:t>η Ευρώπη των πατρίδων</a:t>
            </a:r>
          </a:p>
          <a:p>
            <a:pPr lvl="2"/>
            <a:r>
              <a:rPr lang="el-GR" altLang="en-US" b="1">
                <a:latin typeface="Verdana" panose="020B0604030504040204" pitchFamily="34" charset="0"/>
              </a:rPr>
              <a:t>Η οικονομική ενοποίηση δεν μπορεί και δεν πρέπει να οδηγεί σε πολιτική ένωση</a:t>
            </a:r>
          </a:p>
          <a:p>
            <a:pPr lvl="2"/>
            <a:r>
              <a:rPr lang="el-GR" altLang="en-US" b="1">
                <a:latin typeface="Verdana" panose="020B0604030504040204" pitchFamily="34" charset="0"/>
              </a:rPr>
              <a:t>Η διακυβερνητική προσέγγιση έρχεται σε αντίθεση τόσο με την ομοσπονδιακή λογική όσο και με την λειτουργική προσέγγιση</a:t>
            </a:r>
          </a:p>
          <a:p>
            <a:pPr lvl="2"/>
            <a:endParaRPr lang="el-GR" altLang="en-US">
              <a:latin typeface="Verdana" panose="020B0604030504040204" pitchFamily="34" charset="0"/>
            </a:endParaRPr>
          </a:p>
          <a:p>
            <a:pPr lvl="1"/>
            <a:endParaRPr lang="el-GR" altLang="en-US">
              <a:latin typeface="Verdana" panose="020B0604030504040204" pitchFamily="34" charset="0"/>
            </a:endParaRPr>
          </a:p>
          <a:p>
            <a:endParaRPr lang="en-GB"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7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9" name="Rectangle 7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4">
            <a:extLst>
              <a:ext uri="{FF2B5EF4-FFF2-40B4-BE49-F238E27FC236}">
                <a16:creationId xmlns:a16="http://schemas.microsoft.com/office/drawing/2014/main" id="{E2B122C2-7DB7-4241-B2F7-CA6085EB21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0925" y="905933"/>
            <a:ext cx="4586152" cy="50397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2" name="Rectangle 7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7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4">
            <a:extLst>
              <a:ext uri="{FF2B5EF4-FFF2-40B4-BE49-F238E27FC236}">
                <a16:creationId xmlns:a16="http://schemas.microsoft.com/office/drawing/2014/main" id="{19C1E4A5-8D27-2C4C-9AF7-503C510603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2064137" y="1390013"/>
            <a:ext cx="5039728" cy="40715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C866B85-D431-D24B-9340-D5D63D000E4F}"/>
              </a:ext>
            </a:extLst>
          </p:cNvPr>
          <p:cNvSpPr>
            <a:spLocks noGrp="1" noChangeArrowheads="1"/>
          </p:cNvSpPr>
          <p:nvPr>
            <p:ph type="title"/>
          </p:nvPr>
        </p:nvSpPr>
        <p:spPr>
          <a:xfrm>
            <a:off x="822960" y="286603"/>
            <a:ext cx="7543800" cy="1450757"/>
          </a:xfrm>
        </p:spPr>
        <p:txBody>
          <a:bodyPr numCol="1" anchorCtr="0" compatLnSpc="1">
            <a:prstTxWarp prst="textNoShape">
              <a:avLst/>
            </a:prstTxWarp>
            <a:normAutofit/>
          </a:bodyPr>
          <a:lstStyle/>
          <a:p>
            <a:pPr eaLnBrk="1" hangingPunct="1">
              <a:defRPr/>
            </a:pPr>
            <a:r>
              <a:rPr lang="el-GR" altLang="en-US" sz="3400" b="1">
                <a:latin typeface="Verdana" panose="020B0604030504040204" pitchFamily="34" charset="0"/>
              </a:rPr>
              <a:t>Τα σχέδια </a:t>
            </a:r>
            <a:r>
              <a:rPr lang="en-US" altLang="en-US" sz="3400" b="1">
                <a:latin typeface="Verdana" panose="020B0604030504040204" pitchFamily="34" charset="0"/>
              </a:rPr>
              <a:t>Fouchet</a:t>
            </a:r>
            <a:r>
              <a:rPr lang="el-GR" altLang="en-US" sz="3400" b="1">
                <a:latin typeface="Verdana" panose="020B0604030504040204" pitchFamily="34" charset="0"/>
              </a:rPr>
              <a:t> – η πρώτη απόπειρα διακυβερνητικής πολιτικής ενοποίησης</a:t>
            </a:r>
          </a:p>
        </p:txBody>
      </p:sp>
      <p:graphicFrame>
        <p:nvGraphicFramePr>
          <p:cNvPr id="2" name="Diagram 1">
            <a:extLst>
              <a:ext uri="{FF2B5EF4-FFF2-40B4-BE49-F238E27FC236}">
                <a16:creationId xmlns:a16="http://schemas.microsoft.com/office/drawing/2014/main" id="{CCFB5354-6D40-5643-984E-574EC35EBC6D}"/>
              </a:ext>
            </a:extLst>
          </p:cNvPr>
          <p:cNvGraphicFramePr/>
          <p:nvPr>
            <p:extLst>
              <p:ext uri="{D42A27DB-BD31-4B8C-83A1-F6EECF244321}">
                <p14:modId xmlns:p14="http://schemas.microsoft.com/office/powerpoint/2010/main" val="151479230"/>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4">
            <a:extLst>
              <a:ext uri="{FF2B5EF4-FFF2-40B4-BE49-F238E27FC236}">
                <a16:creationId xmlns:a16="http://schemas.microsoft.com/office/drawing/2014/main" id="{C0548B51-C968-4B4E-A33B-73BA8EF82C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05274" y="905933"/>
            <a:ext cx="3557455" cy="50397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44DC4D-6810-6942-BDD8-83AE6B7648A4}"/>
              </a:ext>
            </a:extLst>
          </p:cNvPr>
          <p:cNvSpPr>
            <a:spLocks noGrp="1"/>
          </p:cNvSpPr>
          <p:nvPr>
            <p:ph type="title"/>
          </p:nvPr>
        </p:nvSpPr>
        <p:spPr>
          <a:xfrm>
            <a:off x="1425872" y="1111753"/>
            <a:ext cx="2790265" cy="4634494"/>
          </a:xfrm>
          <a:ln w="25400" cap="sq">
            <a:noFill/>
            <a:miter lim="800000"/>
          </a:ln>
        </p:spPr>
        <p:txBody>
          <a:bodyPr numCol="1" anchor="ctr" anchorCtr="0" compatLnSpc="1">
            <a:prstTxWarp prst="textNoShape">
              <a:avLst/>
            </a:prstTxWarp>
            <a:normAutofit/>
          </a:bodyPr>
          <a:lstStyle/>
          <a:p>
            <a:pPr algn="ctr">
              <a:defRPr/>
            </a:pPr>
            <a:r>
              <a:rPr lang="el-GR" altLang="en-US" sz="2800" b="1">
                <a:solidFill>
                  <a:srgbClr val="FFFFFF"/>
                </a:solidFill>
                <a:latin typeface="Verdana" panose="020B0604030504040204" pitchFamily="34" charset="0"/>
              </a:rPr>
              <a:t>Η αντίθεση της Γαλλίας στην υπερεθνική ενοποίηση</a:t>
            </a:r>
            <a:endParaRPr lang="en-GB" altLang="en-US" sz="2800">
              <a:solidFill>
                <a:srgbClr val="FFFFFF"/>
              </a:solidFill>
            </a:endParaRPr>
          </a:p>
        </p:txBody>
      </p:sp>
      <p:sp>
        <p:nvSpPr>
          <p:cNvPr id="76" name="Rectangle 75">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Content Placeholder 2">
            <a:extLst>
              <a:ext uri="{FF2B5EF4-FFF2-40B4-BE49-F238E27FC236}">
                <a16:creationId xmlns:a16="http://schemas.microsoft.com/office/drawing/2014/main" id="{ED6A4D9F-FE4D-6245-8A93-B3B3FF38261A}"/>
              </a:ext>
            </a:extLst>
          </p:cNvPr>
          <p:cNvSpPr>
            <a:spLocks noGrp="1"/>
          </p:cNvSpPr>
          <p:nvPr>
            <p:ph idx="1"/>
          </p:nvPr>
        </p:nvSpPr>
        <p:spPr>
          <a:xfrm>
            <a:off x="4927654" y="1111753"/>
            <a:ext cx="3793047" cy="4628275"/>
          </a:xfrm>
        </p:spPr>
        <p:txBody>
          <a:bodyPr anchor="ctr">
            <a:normAutofit/>
          </a:bodyPr>
          <a:lstStyle/>
          <a:p>
            <a:r>
              <a:rPr lang="el-GR" altLang="en-US">
                <a:solidFill>
                  <a:schemeClr val="tx1">
                    <a:lumMod val="85000"/>
                    <a:lumOff val="15000"/>
                  </a:schemeClr>
                </a:solidFill>
                <a:latin typeface="Verdana" panose="020B0604030504040204" pitchFamily="34" charset="0"/>
              </a:rPr>
              <a:t>Η προτεραιότητα της Ευρώπης </a:t>
            </a:r>
            <a:r>
              <a:rPr lang="el-GR" altLang="en-US">
                <a:solidFill>
                  <a:schemeClr val="tx1">
                    <a:lumMod val="85000"/>
                    <a:lumOff val="15000"/>
                  </a:schemeClr>
                </a:solidFill>
                <a:latin typeface="Verdana" panose="020B0604030504040204" pitchFamily="34" charset="0"/>
                <a:sym typeface="Wingdings" pitchFamily="2" charset="2"/>
              </a:rPr>
              <a:t>είναι η </a:t>
            </a:r>
            <a:r>
              <a:rPr lang="el-GR" altLang="en-US">
                <a:solidFill>
                  <a:schemeClr val="tx1">
                    <a:lumMod val="85000"/>
                    <a:lumOff val="15000"/>
                  </a:schemeClr>
                </a:solidFill>
                <a:latin typeface="Verdana" panose="020B0604030504040204" pitchFamily="34" charset="0"/>
              </a:rPr>
              <a:t>συνεργασία (</a:t>
            </a:r>
            <a:r>
              <a:rPr lang="el-GR" altLang="en-US" b="1">
                <a:solidFill>
                  <a:schemeClr val="tx1">
                    <a:lumMod val="85000"/>
                    <a:lumOff val="15000"/>
                  </a:schemeClr>
                </a:solidFill>
                <a:latin typeface="Verdana" panose="020B0604030504040204" pitchFamily="34" charset="0"/>
              </a:rPr>
              <a:t>όχι η ενοποίηση</a:t>
            </a:r>
            <a:r>
              <a:rPr lang="el-GR" altLang="en-US">
                <a:solidFill>
                  <a:schemeClr val="tx1">
                    <a:lumMod val="85000"/>
                    <a:lumOff val="15000"/>
                  </a:schemeClr>
                </a:solidFill>
                <a:latin typeface="Verdana" panose="020B0604030504040204" pitchFamily="34" charset="0"/>
              </a:rPr>
              <a:t>) στους τομείς άμυνας/διπλωματίας </a:t>
            </a:r>
          </a:p>
          <a:p>
            <a:r>
              <a:rPr lang="el-GR" altLang="en-US">
                <a:solidFill>
                  <a:schemeClr val="tx1">
                    <a:lumMod val="85000"/>
                    <a:lumOff val="15000"/>
                  </a:schemeClr>
                </a:solidFill>
                <a:latin typeface="Verdana" panose="020B0604030504040204" pitchFamily="34" charset="0"/>
                <a:sym typeface="Wingdings" pitchFamily="2" charset="2"/>
              </a:rPr>
              <a:t></a:t>
            </a:r>
            <a:r>
              <a:rPr lang="el-GR" altLang="en-US">
                <a:solidFill>
                  <a:schemeClr val="tx1">
                    <a:lumMod val="85000"/>
                    <a:lumOff val="15000"/>
                  </a:schemeClr>
                </a:solidFill>
                <a:latin typeface="Verdana" panose="020B0604030504040204" pitchFamily="34" charset="0"/>
              </a:rPr>
              <a:t>ώστε να απαγκιστρωθεί από τη εξάρτηση των ΗΠΑ.</a:t>
            </a:r>
            <a:endParaRPr lang="en-GB" altLang="en-US">
              <a:solidFill>
                <a:schemeClr val="tx1">
                  <a:lumMod val="85000"/>
                  <a:lumOff val="15000"/>
                </a:schemeClr>
              </a:solidFill>
              <a:latin typeface="Verdana" panose="020B0604030504040204" pitchFamily="34" charset="0"/>
            </a:endParaRPr>
          </a:p>
          <a:p>
            <a:r>
              <a:rPr lang="el-GR" altLang="en-US">
                <a:solidFill>
                  <a:schemeClr val="tx1">
                    <a:lumMod val="85000"/>
                    <a:lumOff val="15000"/>
                  </a:schemeClr>
                </a:solidFill>
                <a:latin typeface="Verdana" panose="020B0604030504040204" pitchFamily="34" charset="0"/>
              </a:rPr>
              <a:t>Ως εκ τούτου, η Ευρώπη θα πρέπει να προχωρήσει χωρίς το Ην. Βασίλειο (υπερβολικά δεσμευμένο με τις ΗΠΑ)</a:t>
            </a:r>
          </a:p>
          <a:p>
            <a:endParaRPr lang="el-GR" altLang="en-US">
              <a:solidFill>
                <a:schemeClr val="tx1">
                  <a:lumMod val="85000"/>
                  <a:lumOff val="15000"/>
                </a:schemeClr>
              </a:solidFill>
              <a:latin typeface="Verdana" panose="020B0604030504040204" pitchFamily="34" charset="0"/>
            </a:endParaRPr>
          </a:p>
          <a:p>
            <a:endParaRPr lang="en-GB" altLang="en-US">
              <a:solidFill>
                <a:schemeClr val="tx1">
                  <a:lumMod val="85000"/>
                  <a:lumOff val="1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54" name="Rectangle 2">
            <a:extLst>
              <a:ext uri="{FF2B5EF4-FFF2-40B4-BE49-F238E27FC236}">
                <a16:creationId xmlns:a16="http://schemas.microsoft.com/office/drawing/2014/main" id="{40903CD0-ADBF-214F-8FF1-CBADCC6EC8C9}"/>
              </a:ext>
            </a:extLst>
          </p:cNvPr>
          <p:cNvSpPr>
            <a:spLocks noGrp="1" noChangeArrowheads="1"/>
          </p:cNvSpPr>
          <p:nvPr>
            <p:ph type="title"/>
          </p:nvPr>
        </p:nvSpPr>
        <p:spPr>
          <a:xfrm>
            <a:off x="369277" y="516835"/>
            <a:ext cx="2313633" cy="5772840"/>
          </a:xfrm>
        </p:spPr>
        <p:txBody>
          <a:bodyPr numCol="1" anchor="ctr" anchorCtr="0" compatLnSpc="1">
            <a:prstTxWarp prst="textNoShape">
              <a:avLst/>
            </a:prstTxWarp>
            <a:normAutofit/>
          </a:bodyPr>
          <a:lstStyle/>
          <a:p>
            <a:pPr eaLnBrk="1" hangingPunct="1">
              <a:defRPr/>
            </a:pPr>
            <a:r>
              <a:rPr lang="el-GR" altLang="en-US" sz="2600" b="1">
                <a:solidFill>
                  <a:srgbClr val="FFFFFF"/>
                </a:solidFill>
                <a:latin typeface="Verdana" panose="020B0604030504040204" pitchFamily="34" charset="0"/>
              </a:rPr>
              <a:t>Το Σχέδιο </a:t>
            </a:r>
            <a:r>
              <a:rPr lang="en-US" altLang="en-US" sz="2600" b="1">
                <a:solidFill>
                  <a:srgbClr val="FFFFFF"/>
                </a:solidFill>
                <a:latin typeface="Verdana" panose="020B0604030504040204" pitchFamily="34" charset="0"/>
              </a:rPr>
              <a:t>Fouchet 1</a:t>
            </a:r>
            <a:r>
              <a:rPr lang="el-GR" altLang="en-US" sz="2600" b="1">
                <a:solidFill>
                  <a:srgbClr val="FFFFFF"/>
                </a:solidFill>
                <a:latin typeface="Verdana" panose="020B0604030504040204" pitchFamily="34" charset="0"/>
              </a:rPr>
              <a:t> (Οκτώβριος 1961)</a:t>
            </a:r>
          </a:p>
        </p:txBody>
      </p:sp>
      <p:sp>
        <p:nvSpPr>
          <p:cNvPr id="75" name="Rectangle 74">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 name="Diagram 1">
            <a:extLst>
              <a:ext uri="{FF2B5EF4-FFF2-40B4-BE49-F238E27FC236}">
                <a16:creationId xmlns:a16="http://schemas.microsoft.com/office/drawing/2014/main" id="{624B54AE-7494-C941-BCDC-4401BE13DACE}"/>
              </a:ext>
            </a:extLst>
          </p:cNvPr>
          <p:cNvGraphicFramePr/>
          <p:nvPr>
            <p:extLst>
              <p:ext uri="{D42A27DB-BD31-4B8C-83A1-F6EECF244321}">
                <p14:modId xmlns:p14="http://schemas.microsoft.com/office/powerpoint/2010/main" val="186964401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381</TotalTime>
  <Words>1311</Words>
  <Application>Microsoft Macintosh PowerPoint</Application>
  <PresentationFormat>On-screen Show (4:3)</PresentationFormat>
  <Paragraphs>121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Verdana</vt:lpstr>
      <vt:lpstr>MS PGothic</vt:lpstr>
      <vt:lpstr>Arial</vt:lpstr>
      <vt:lpstr>Calibri Light</vt:lpstr>
      <vt:lpstr>Calibri</vt:lpstr>
      <vt:lpstr>Wingdings</vt:lpstr>
      <vt:lpstr>Retrospect</vt:lpstr>
      <vt:lpstr>III.Η ευρωπαϊκή ενοποίηση στη δεκαετία του 1960</vt:lpstr>
      <vt:lpstr>PowerPoint Presentation</vt:lpstr>
      <vt:lpstr>Η διακυβερνητική ανάγνωση της ενοποίησης </vt:lpstr>
      <vt:lpstr>PowerPoint Presentation</vt:lpstr>
      <vt:lpstr>PowerPoint Presentation</vt:lpstr>
      <vt:lpstr>Τα σχέδια Fouchet – η πρώτη απόπειρα διακυβερνητικής πολιτικής ενοποίησης</vt:lpstr>
      <vt:lpstr>PowerPoint Presentation</vt:lpstr>
      <vt:lpstr>Η αντίθεση της Γαλλίας στην υπερεθνική ενοποίηση</vt:lpstr>
      <vt:lpstr>Το Σχέδιο Fouchet 1 (Οκτώβριος 1961)</vt:lpstr>
      <vt:lpstr>Οι αντιδράσεις στο σχέδιο Fouchet 1</vt:lpstr>
      <vt:lpstr>Το Σχέδιο Fouchet 2 (Απρίλιος 1962)</vt:lpstr>
      <vt:lpstr>Συνέντευξη τύπου Ντε Γκωλ 15.5.1962</vt:lpstr>
      <vt:lpstr>Η βρετανική καθυστερημένη προσπάθεια ένταξης</vt:lpstr>
      <vt:lpstr>PowerPoint Presentation</vt:lpstr>
      <vt:lpstr>Η αντίληψη Ντε Γκωλ για τον ρόλο της Βρετανίας στην Ευρώπη</vt:lpstr>
      <vt:lpstr>Το διεθνές πλαίσιο της πρώτης άρνησης Ντε Γκώλ</vt:lpstr>
      <vt:lpstr>Η κρίση της «κενής έδρας»</vt:lpstr>
      <vt:lpstr>Η αντίδραση της Γαλλίας</vt:lpstr>
      <vt:lpstr>Ο Συμβιβασμός του Λουξεμβούργου (30.1.1966)</vt:lpstr>
      <vt:lpstr>Οι συνέπειες του Συμβιβασμού του Λουξεμβούργου</vt:lpstr>
      <vt:lpstr>Η λειτουργία της Ευρατόμ</vt:lpstr>
      <vt:lpstr>Η αποδυνάμωση της Ευρατόμ (ΙΙ)</vt:lpstr>
      <vt:lpstr>Η αποδυνάμωση της Ευρατόμ (ΙΙΙ)</vt:lpstr>
      <vt:lpstr>Η δεύτερη αίτηση ένταξης της Βρετανίας</vt:lpstr>
      <vt:lpstr>Η Συνθήκη Συγχώνευσης</vt:lpstr>
      <vt:lpstr>Η νέα ώθηση του τέλους της δεκαετίας του 1960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ευρωπαϊκή ενοποίηση</dc:title>
  <dc:creator>IOANNIS PAPAGEORGIOU</dc:creator>
  <cp:lastModifiedBy>Ioannis Papageorgiou</cp:lastModifiedBy>
  <cp:revision>23</cp:revision>
  <dcterms:created xsi:type="dcterms:W3CDTF">2011-03-11T16:28:12Z</dcterms:created>
  <dcterms:modified xsi:type="dcterms:W3CDTF">2021-03-18T15:41:18Z</dcterms:modified>
</cp:coreProperties>
</file>