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971" r:id="rId1"/>
  </p:sldMasterIdLst>
  <p:sldIdLst>
    <p:sldId id="256" r:id="rId2"/>
    <p:sldId id="258" r:id="rId3"/>
    <p:sldId id="259" r:id="rId4"/>
    <p:sldId id="260" r:id="rId5"/>
    <p:sldId id="261" r:id="rId6"/>
    <p:sldId id="294" r:id="rId7"/>
    <p:sldId id="262" r:id="rId8"/>
    <p:sldId id="264" r:id="rId9"/>
    <p:sldId id="295" r:id="rId10"/>
    <p:sldId id="265" r:id="rId11"/>
    <p:sldId id="266" r:id="rId12"/>
    <p:sldId id="280" r:id="rId13"/>
    <p:sldId id="281" r:id="rId14"/>
    <p:sldId id="267" r:id="rId15"/>
    <p:sldId id="296" r:id="rId16"/>
    <p:sldId id="298" r:id="rId17"/>
    <p:sldId id="268" r:id="rId18"/>
    <p:sldId id="286" r:id="rId19"/>
    <p:sldId id="297" r:id="rId20"/>
    <p:sldId id="284" r:id="rId21"/>
    <p:sldId id="285" r:id="rId22"/>
    <p:sldId id="274" r:id="rId23"/>
    <p:sldId id="275" r:id="rId24"/>
    <p:sldId id="269" r:id="rId25"/>
    <p:sldId id="299" r:id="rId26"/>
    <p:sldId id="300" r:id="rId27"/>
    <p:sldId id="302" r:id="rId28"/>
    <p:sldId id="289" r:id="rId29"/>
    <p:sldId id="303" r:id="rId30"/>
    <p:sldId id="304" r:id="rId31"/>
    <p:sldId id="292" r:id="rId32"/>
    <p:sldId id="293" r:id="rId33"/>
    <p:sldId id="306" r:id="rId34"/>
    <p:sldId id="301" r:id="rId35"/>
    <p:sldId id="278" r:id="rId36"/>
    <p:sldId id="277" r:id="rId37"/>
    <p:sldId id="305" r:id="rId38"/>
    <p:sldId id="291" r:id="rId39"/>
    <p:sldId id="283" r:id="rId40"/>
  </p:sldIdLst>
  <p:sldSz cx="9144000" cy="6858000" type="screen4x3"/>
  <p:notesSz cx="6858000" cy="9144000"/>
  <p:defaultTextStyle>
    <a:defPPr>
      <a:defRPr lang="el-G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672"/>
    <p:restoredTop sz="92540"/>
  </p:normalViewPr>
  <p:slideViewPr>
    <p:cSldViewPr>
      <p:cViewPr varScale="1">
        <p:scale>
          <a:sx n="89" d="100"/>
          <a:sy n="89" d="100"/>
        </p:scale>
        <p:origin x="992" y="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B7CA0B-57E7-4A6A-B9EE-91BE863852CB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8E7FF8C-716A-4BF0-AE0D-7A6658F7FEEE}">
      <dgm:prSet/>
      <dgm:spPr/>
      <dgm:t>
        <a:bodyPr/>
        <a:lstStyle/>
        <a:p>
          <a:r>
            <a:rPr lang="ja-JP"/>
            <a:t>“</a:t>
          </a:r>
          <a:r>
            <a:rPr lang="el-GR"/>
            <a:t>Abbiamo fatto l</a:t>
          </a:r>
          <a:r>
            <a:rPr lang="ja-JP"/>
            <a:t>’</a:t>
          </a:r>
          <a:r>
            <a:rPr lang="el-GR"/>
            <a:t>Italia, adesso bisogna fare gli Italiani!.</a:t>
          </a:r>
          <a:r>
            <a:rPr lang="en-US"/>
            <a:t> _</a:t>
          </a:r>
          <a:r>
            <a:rPr lang="el-GR" i="1"/>
            <a:t>Massimo d</a:t>
          </a:r>
          <a:r>
            <a:rPr lang="ja-JP" i="1"/>
            <a:t>’</a:t>
          </a:r>
          <a:r>
            <a:rPr lang="el-GR" i="1"/>
            <a:t>Azeglio</a:t>
          </a:r>
          <a:r>
            <a:rPr lang="el-GR"/>
            <a:t> </a:t>
          </a:r>
          <a:endParaRPr lang="en-US"/>
        </a:p>
      </dgm:t>
    </dgm:pt>
    <dgm:pt modelId="{C01B13E5-C12C-443D-A78A-F14FE19C503E}" type="parTrans" cxnId="{8CC6849B-34E6-43F6-8044-9184A6C45E54}">
      <dgm:prSet/>
      <dgm:spPr/>
      <dgm:t>
        <a:bodyPr/>
        <a:lstStyle/>
        <a:p>
          <a:endParaRPr lang="en-US"/>
        </a:p>
      </dgm:t>
    </dgm:pt>
    <dgm:pt modelId="{28D61362-52F7-4F44-8CC7-EEE725D05740}" type="sibTrans" cxnId="{8CC6849B-34E6-43F6-8044-9184A6C45E54}">
      <dgm:prSet/>
      <dgm:spPr/>
      <dgm:t>
        <a:bodyPr/>
        <a:lstStyle/>
        <a:p>
          <a:endParaRPr lang="en-US"/>
        </a:p>
      </dgm:t>
    </dgm:pt>
    <dgm:pt modelId="{9D50EF51-1899-4E7E-91DF-BE889D4CBD2D}">
      <dgm:prSet/>
      <dgm:spPr/>
      <dgm:t>
        <a:bodyPr/>
        <a:lstStyle/>
        <a:p>
          <a:r>
            <a:rPr lang="el-GR"/>
            <a:t>'l'Italie n'est qu'une expression géographique'.</a:t>
          </a:r>
          <a:r>
            <a:rPr lang="en-US"/>
            <a:t> _</a:t>
          </a:r>
          <a:r>
            <a:rPr lang="el-GR" i="1"/>
            <a:t>Metternich</a:t>
          </a:r>
          <a:endParaRPr lang="en-US"/>
        </a:p>
      </dgm:t>
    </dgm:pt>
    <dgm:pt modelId="{09FE5B3F-E086-4322-BB54-D3F6DFFBE86E}" type="parTrans" cxnId="{AFE69154-61D1-4C4B-A3DF-4A696D412562}">
      <dgm:prSet/>
      <dgm:spPr/>
      <dgm:t>
        <a:bodyPr/>
        <a:lstStyle/>
        <a:p>
          <a:endParaRPr lang="en-US"/>
        </a:p>
      </dgm:t>
    </dgm:pt>
    <dgm:pt modelId="{165825CC-F51B-4E60-B10F-85D9E5B03BA9}" type="sibTrans" cxnId="{AFE69154-61D1-4C4B-A3DF-4A696D412562}">
      <dgm:prSet/>
      <dgm:spPr/>
      <dgm:t>
        <a:bodyPr/>
        <a:lstStyle/>
        <a:p>
          <a:endParaRPr lang="en-US"/>
        </a:p>
      </dgm:t>
    </dgm:pt>
    <dgm:pt modelId="{BA914247-1C84-4A4D-8CD5-440C8E42AA40}" type="pres">
      <dgm:prSet presAssocID="{78B7CA0B-57E7-4A6A-B9EE-91BE863852C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02A68F8-33AF-C446-968D-8F254C1DB2D6}" type="pres">
      <dgm:prSet presAssocID="{88E7FF8C-716A-4BF0-AE0D-7A6658F7FEEE}" presName="hierRoot1" presStyleCnt="0"/>
      <dgm:spPr/>
    </dgm:pt>
    <dgm:pt modelId="{33B38342-5457-3840-BA91-0613BA9231C2}" type="pres">
      <dgm:prSet presAssocID="{88E7FF8C-716A-4BF0-AE0D-7A6658F7FEEE}" presName="composite" presStyleCnt="0"/>
      <dgm:spPr/>
    </dgm:pt>
    <dgm:pt modelId="{A3F1428F-222A-674D-B593-A7492D2C62D6}" type="pres">
      <dgm:prSet presAssocID="{88E7FF8C-716A-4BF0-AE0D-7A6658F7FEEE}" presName="background" presStyleLbl="node0" presStyleIdx="0" presStyleCnt="2"/>
      <dgm:spPr/>
    </dgm:pt>
    <dgm:pt modelId="{6C0AA3A2-D1A8-7F4C-8273-8E5C430FF2D6}" type="pres">
      <dgm:prSet presAssocID="{88E7FF8C-716A-4BF0-AE0D-7A6658F7FEEE}" presName="text" presStyleLbl="fgAcc0" presStyleIdx="0" presStyleCnt="2">
        <dgm:presLayoutVars>
          <dgm:chPref val="3"/>
        </dgm:presLayoutVars>
      </dgm:prSet>
      <dgm:spPr/>
    </dgm:pt>
    <dgm:pt modelId="{109407D7-5CDD-CB42-BAF5-D21FF7239818}" type="pres">
      <dgm:prSet presAssocID="{88E7FF8C-716A-4BF0-AE0D-7A6658F7FEEE}" presName="hierChild2" presStyleCnt="0"/>
      <dgm:spPr/>
    </dgm:pt>
    <dgm:pt modelId="{B8A39D3C-AEA8-0A4F-9936-90060AB9612B}" type="pres">
      <dgm:prSet presAssocID="{9D50EF51-1899-4E7E-91DF-BE889D4CBD2D}" presName="hierRoot1" presStyleCnt="0"/>
      <dgm:spPr/>
    </dgm:pt>
    <dgm:pt modelId="{67ACCA0D-B065-B141-9478-A58610CAD557}" type="pres">
      <dgm:prSet presAssocID="{9D50EF51-1899-4E7E-91DF-BE889D4CBD2D}" presName="composite" presStyleCnt="0"/>
      <dgm:spPr/>
    </dgm:pt>
    <dgm:pt modelId="{3B6BCE68-FEC4-9648-9932-5F69DD8DA18D}" type="pres">
      <dgm:prSet presAssocID="{9D50EF51-1899-4E7E-91DF-BE889D4CBD2D}" presName="background" presStyleLbl="node0" presStyleIdx="1" presStyleCnt="2"/>
      <dgm:spPr/>
    </dgm:pt>
    <dgm:pt modelId="{45095936-C555-9D4D-B529-D8A1C48A36BC}" type="pres">
      <dgm:prSet presAssocID="{9D50EF51-1899-4E7E-91DF-BE889D4CBD2D}" presName="text" presStyleLbl="fgAcc0" presStyleIdx="1" presStyleCnt="2">
        <dgm:presLayoutVars>
          <dgm:chPref val="3"/>
        </dgm:presLayoutVars>
      </dgm:prSet>
      <dgm:spPr/>
    </dgm:pt>
    <dgm:pt modelId="{3F4D0BE0-2FEE-0F43-8618-BBA2E8C1EAE5}" type="pres">
      <dgm:prSet presAssocID="{9D50EF51-1899-4E7E-91DF-BE889D4CBD2D}" presName="hierChild2" presStyleCnt="0"/>
      <dgm:spPr/>
    </dgm:pt>
  </dgm:ptLst>
  <dgm:cxnLst>
    <dgm:cxn modelId="{60CD4A11-83D3-6042-98F4-DE7356C66BB7}" type="presOf" srcId="{78B7CA0B-57E7-4A6A-B9EE-91BE863852CB}" destId="{BA914247-1C84-4A4D-8CD5-440C8E42AA40}" srcOrd="0" destOrd="0" presId="urn:microsoft.com/office/officeart/2005/8/layout/hierarchy1"/>
    <dgm:cxn modelId="{262AB511-F15B-E54B-B8C5-764A55D0D11C}" type="presOf" srcId="{88E7FF8C-716A-4BF0-AE0D-7A6658F7FEEE}" destId="{6C0AA3A2-D1A8-7F4C-8273-8E5C430FF2D6}" srcOrd="0" destOrd="0" presId="urn:microsoft.com/office/officeart/2005/8/layout/hierarchy1"/>
    <dgm:cxn modelId="{AFE69154-61D1-4C4B-A3DF-4A696D412562}" srcId="{78B7CA0B-57E7-4A6A-B9EE-91BE863852CB}" destId="{9D50EF51-1899-4E7E-91DF-BE889D4CBD2D}" srcOrd="1" destOrd="0" parTransId="{09FE5B3F-E086-4322-BB54-D3F6DFFBE86E}" sibTransId="{165825CC-F51B-4E60-B10F-85D9E5B03BA9}"/>
    <dgm:cxn modelId="{8CC6849B-34E6-43F6-8044-9184A6C45E54}" srcId="{78B7CA0B-57E7-4A6A-B9EE-91BE863852CB}" destId="{88E7FF8C-716A-4BF0-AE0D-7A6658F7FEEE}" srcOrd="0" destOrd="0" parTransId="{C01B13E5-C12C-443D-A78A-F14FE19C503E}" sibTransId="{28D61362-52F7-4F44-8CC7-EEE725D05740}"/>
    <dgm:cxn modelId="{DFC223B2-7654-7642-82DA-703F4A98DDA4}" type="presOf" srcId="{9D50EF51-1899-4E7E-91DF-BE889D4CBD2D}" destId="{45095936-C555-9D4D-B529-D8A1C48A36BC}" srcOrd="0" destOrd="0" presId="urn:microsoft.com/office/officeart/2005/8/layout/hierarchy1"/>
    <dgm:cxn modelId="{D6CC57CB-BD7E-1A4E-8968-C080365DAADA}" type="presParOf" srcId="{BA914247-1C84-4A4D-8CD5-440C8E42AA40}" destId="{202A68F8-33AF-C446-968D-8F254C1DB2D6}" srcOrd="0" destOrd="0" presId="urn:microsoft.com/office/officeart/2005/8/layout/hierarchy1"/>
    <dgm:cxn modelId="{6E6DFF85-99D6-AB4B-8834-484A434D65E2}" type="presParOf" srcId="{202A68F8-33AF-C446-968D-8F254C1DB2D6}" destId="{33B38342-5457-3840-BA91-0613BA9231C2}" srcOrd="0" destOrd="0" presId="urn:microsoft.com/office/officeart/2005/8/layout/hierarchy1"/>
    <dgm:cxn modelId="{BADF313E-5B84-CD4A-A227-CE86403CE822}" type="presParOf" srcId="{33B38342-5457-3840-BA91-0613BA9231C2}" destId="{A3F1428F-222A-674D-B593-A7492D2C62D6}" srcOrd="0" destOrd="0" presId="urn:microsoft.com/office/officeart/2005/8/layout/hierarchy1"/>
    <dgm:cxn modelId="{3DB2C8C6-7371-2344-86E6-57772E935500}" type="presParOf" srcId="{33B38342-5457-3840-BA91-0613BA9231C2}" destId="{6C0AA3A2-D1A8-7F4C-8273-8E5C430FF2D6}" srcOrd="1" destOrd="0" presId="urn:microsoft.com/office/officeart/2005/8/layout/hierarchy1"/>
    <dgm:cxn modelId="{876CA8CB-744D-4540-A00B-AFDB8EC7C6C3}" type="presParOf" srcId="{202A68F8-33AF-C446-968D-8F254C1DB2D6}" destId="{109407D7-5CDD-CB42-BAF5-D21FF7239818}" srcOrd="1" destOrd="0" presId="urn:microsoft.com/office/officeart/2005/8/layout/hierarchy1"/>
    <dgm:cxn modelId="{772FA5BE-F438-8345-B7E7-5AD6ACF33223}" type="presParOf" srcId="{BA914247-1C84-4A4D-8CD5-440C8E42AA40}" destId="{B8A39D3C-AEA8-0A4F-9936-90060AB9612B}" srcOrd="1" destOrd="0" presId="urn:microsoft.com/office/officeart/2005/8/layout/hierarchy1"/>
    <dgm:cxn modelId="{827D6928-0A23-CF49-8E92-B8C001BFF10B}" type="presParOf" srcId="{B8A39D3C-AEA8-0A4F-9936-90060AB9612B}" destId="{67ACCA0D-B065-B141-9478-A58610CAD557}" srcOrd="0" destOrd="0" presId="urn:microsoft.com/office/officeart/2005/8/layout/hierarchy1"/>
    <dgm:cxn modelId="{3C35E3A5-146E-4A46-899D-AB11F05E1870}" type="presParOf" srcId="{67ACCA0D-B065-B141-9478-A58610CAD557}" destId="{3B6BCE68-FEC4-9648-9932-5F69DD8DA18D}" srcOrd="0" destOrd="0" presId="urn:microsoft.com/office/officeart/2005/8/layout/hierarchy1"/>
    <dgm:cxn modelId="{7E5BA606-43A8-7C43-A71D-A1B5893774A3}" type="presParOf" srcId="{67ACCA0D-B065-B141-9478-A58610CAD557}" destId="{45095936-C555-9D4D-B529-D8A1C48A36BC}" srcOrd="1" destOrd="0" presId="urn:microsoft.com/office/officeart/2005/8/layout/hierarchy1"/>
    <dgm:cxn modelId="{9D3AF933-D372-C747-AAF7-38AB091EA13A}" type="presParOf" srcId="{B8A39D3C-AEA8-0A4F-9936-90060AB9612B}" destId="{3F4D0BE0-2FEE-0F43-8618-BBA2E8C1EAE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F1428F-222A-674D-B593-A7492D2C62D6}">
      <dsp:nvSpPr>
        <dsp:cNvPr id="0" name=""/>
        <dsp:cNvSpPr/>
      </dsp:nvSpPr>
      <dsp:spPr>
        <a:xfrm>
          <a:off x="879" y="519433"/>
          <a:ext cx="3086366" cy="19598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0AA3A2-D1A8-7F4C-8273-8E5C430FF2D6}">
      <dsp:nvSpPr>
        <dsp:cNvPr id="0" name=""/>
        <dsp:cNvSpPr/>
      </dsp:nvSpPr>
      <dsp:spPr>
        <a:xfrm>
          <a:off x="343808" y="845217"/>
          <a:ext cx="3086366" cy="19598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sz="2400" kern="1200"/>
            <a:t>“</a:t>
          </a:r>
          <a:r>
            <a:rPr lang="el-GR" sz="2400" kern="1200"/>
            <a:t>Abbiamo fatto l</a:t>
          </a:r>
          <a:r>
            <a:rPr lang="ja-JP" sz="2400" kern="1200"/>
            <a:t>’</a:t>
          </a:r>
          <a:r>
            <a:rPr lang="el-GR" sz="2400" kern="1200"/>
            <a:t>Italia, adesso bisogna fare gli Italiani!.</a:t>
          </a:r>
          <a:r>
            <a:rPr lang="en-US" sz="2400" kern="1200"/>
            <a:t> _</a:t>
          </a:r>
          <a:r>
            <a:rPr lang="el-GR" sz="2400" i="1" kern="1200"/>
            <a:t>Massimo d</a:t>
          </a:r>
          <a:r>
            <a:rPr lang="ja-JP" sz="2400" i="1" kern="1200"/>
            <a:t>’</a:t>
          </a:r>
          <a:r>
            <a:rPr lang="el-GR" sz="2400" i="1" kern="1200"/>
            <a:t>Azeglio</a:t>
          </a:r>
          <a:r>
            <a:rPr lang="el-GR" sz="2400" kern="1200"/>
            <a:t> </a:t>
          </a:r>
          <a:endParaRPr lang="en-US" sz="2400" kern="1200"/>
        </a:p>
      </dsp:txBody>
      <dsp:txXfrm>
        <a:off x="401210" y="902619"/>
        <a:ext cx="2971562" cy="1845038"/>
      </dsp:txXfrm>
    </dsp:sp>
    <dsp:sp modelId="{3B6BCE68-FEC4-9648-9932-5F69DD8DA18D}">
      <dsp:nvSpPr>
        <dsp:cNvPr id="0" name=""/>
        <dsp:cNvSpPr/>
      </dsp:nvSpPr>
      <dsp:spPr>
        <a:xfrm>
          <a:off x="3773105" y="519433"/>
          <a:ext cx="3086366" cy="19598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5095936-C555-9D4D-B529-D8A1C48A36BC}">
      <dsp:nvSpPr>
        <dsp:cNvPr id="0" name=""/>
        <dsp:cNvSpPr/>
      </dsp:nvSpPr>
      <dsp:spPr>
        <a:xfrm>
          <a:off x="4116034" y="845217"/>
          <a:ext cx="3086366" cy="19598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/>
            <a:t>'l'Italie n'est qu'une expression géographique'.</a:t>
          </a:r>
          <a:r>
            <a:rPr lang="en-US" sz="2400" kern="1200"/>
            <a:t> _</a:t>
          </a:r>
          <a:r>
            <a:rPr lang="el-GR" sz="2400" i="1" kern="1200"/>
            <a:t>Metternich</a:t>
          </a:r>
          <a:endParaRPr lang="en-US" sz="2400" kern="1200"/>
        </a:p>
      </dsp:txBody>
      <dsp:txXfrm>
        <a:off x="4173436" y="902619"/>
        <a:ext cx="2971562" cy="18450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F7C20F1-6FBA-774A-BCFE-4021788CAD56}"/>
              </a:ext>
            </a:extLst>
          </p:cNvPr>
          <p:cNvCxnSpPr/>
          <p:nvPr/>
        </p:nvCxnSpPr>
        <p:spPr>
          <a:xfrm>
            <a:off x="2395538" y="3529013"/>
            <a:ext cx="56197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/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D1E4DD5-D10D-C24C-BB21-699B8E6D6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F98907F-F490-ED40-A416-31643D5EA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95538" y="328613"/>
            <a:ext cx="3087687" cy="3095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47F961F-DF5D-714B-9AF0-70CC1E2A1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35100" y="798513"/>
            <a:ext cx="801688" cy="504825"/>
          </a:xfrm>
        </p:spPr>
        <p:txBody>
          <a:bodyPr/>
          <a:lstStyle>
            <a:lvl1pPr>
              <a:defRPr/>
            </a:lvl1pPr>
          </a:lstStyle>
          <a:p>
            <a:fld id="{03F15EC9-14A9-8C40-8A81-7568503559C3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82252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03E63DC-4BC7-8B44-8DF1-BA51CD7CB1C9}"/>
              </a:ext>
            </a:extLst>
          </p:cNvPr>
          <p:cNvCxnSpPr/>
          <p:nvPr/>
        </p:nvCxnSpPr>
        <p:spPr>
          <a:xfrm>
            <a:off x="1443038" y="1847850"/>
            <a:ext cx="65722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C16C90F-9735-E84A-A9D1-0FE352BC3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FE892B3-9B5C-A04C-B7D2-88D5D5CE0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255FD87-A8BF-EA40-BC5E-47F0ABD5C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8CB5EF-FDCA-5644-88E9-69868CC6EE51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842613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ED32DC7-B215-5E4C-A0F6-381B3241C68F}"/>
              </a:ext>
            </a:extLst>
          </p:cNvPr>
          <p:cNvCxnSpPr/>
          <p:nvPr/>
        </p:nvCxnSpPr>
        <p:spPr>
          <a:xfrm>
            <a:off x="6918325" y="798513"/>
            <a:ext cx="0" cy="466090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B6C09F2-30B5-1949-9F64-50FBF639C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2E2BEAE-1E4C-F640-A6AB-D0D8038C9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9D9C30B-49A2-B84F-B126-5B97AC9C3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793513-0FF6-7248-A8C3-C58012A91F9F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434215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4958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F1BA85-1F24-6C4D-BAB4-BFE07B54B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437E0F-5865-D344-BAD8-30C693CC7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BA21B7-C52B-BE4A-A6AF-5EB850A87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F865D2-707B-124B-8732-6EA6CD52B05E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6003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8FE8798-D1AA-0C40-A971-4F2AD6694D44}"/>
              </a:ext>
            </a:extLst>
          </p:cNvPr>
          <p:cNvCxnSpPr/>
          <p:nvPr/>
        </p:nvCxnSpPr>
        <p:spPr>
          <a:xfrm>
            <a:off x="1443038" y="1847850"/>
            <a:ext cx="65722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61B7BFF-06BE-D449-B664-0967EBCB4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8D6A90D-CA86-0D4D-8F2E-9EE377A21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7550311-80AA-C74D-A13F-C16205893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546240-8D42-8E40-A214-83EB03ECEEB3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761865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D076A58-E7A7-0A45-B148-70E735E9BF8B}"/>
              </a:ext>
            </a:extLst>
          </p:cNvPr>
          <p:cNvCxnSpPr/>
          <p:nvPr/>
        </p:nvCxnSpPr>
        <p:spPr>
          <a:xfrm>
            <a:off x="1443038" y="3805238"/>
            <a:ext cx="561816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F47BEC1-75E2-DB4F-8154-206B6D0FC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B4D5D4A-6CAD-5C4F-8B98-157BBE2B7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3C1C76E-C2DF-F94C-B110-49E0F7EEA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A16CFC-59A0-0C42-952F-040F7DA63C3E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592574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46D06FC-D5AA-564C-A46C-8CFA82FF20C2}"/>
              </a:ext>
            </a:extLst>
          </p:cNvPr>
          <p:cNvCxnSpPr/>
          <p:nvPr/>
        </p:nvCxnSpPr>
        <p:spPr>
          <a:xfrm>
            <a:off x="1443038" y="1847850"/>
            <a:ext cx="65722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3107C162-D13B-394F-86DA-F610C4EC5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DCE1D06B-6AE1-1943-AF80-5C3B2B1C4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0E830D91-693A-0444-92D0-F86358DD4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E335F2-6396-3147-A44A-46CF06C06B1C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626071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7A9D2A7-1C9D-9F4A-B8BF-BFC0BD0E0335}"/>
              </a:ext>
            </a:extLst>
          </p:cNvPr>
          <p:cNvCxnSpPr/>
          <p:nvPr/>
        </p:nvCxnSpPr>
        <p:spPr>
          <a:xfrm>
            <a:off x="1443038" y="1847850"/>
            <a:ext cx="65722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7628B854-1189-EC45-97A2-DCB233641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CA644E11-3B5D-B244-A3AD-964C7AC79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F866875A-3B85-A947-BB55-188751B32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B93076-C4C4-8D45-AFCB-96F7F80A7D1B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140746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5EB5B97-A8C3-CD42-9670-3526E0E165FE}"/>
              </a:ext>
            </a:extLst>
          </p:cNvPr>
          <p:cNvCxnSpPr/>
          <p:nvPr/>
        </p:nvCxnSpPr>
        <p:spPr>
          <a:xfrm>
            <a:off x="1443038" y="1847850"/>
            <a:ext cx="65722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F73B545A-4ADC-B042-AD4A-4E8EBC975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AA27D84E-FB09-6444-B397-1499AB56E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47A57F94-8657-4343-8D93-EF8C8A5E0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09C56F-3D85-3E40-BCDB-B39292D1E446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727006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DCF9184-D0FE-3F45-A1D3-EBE9C0B4E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DEC8F32-6191-1648-9120-1AC3A0445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08B8D3E-3FBF-C640-9F6A-6E00C3095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886CE2-96F5-B94D-8FA1-8242D56DE257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333071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DB95AFE-0E3E-DD4A-92AA-6CF8FC9673BD}"/>
              </a:ext>
            </a:extLst>
          </p:cNvPr>
          <p:cNvCxnSpPr/>
          <p:nvPr/>
        </p:nvCxnSpPr>
        <p:spPr>
          <a:xfrm>
            <a:off x="1441450" y="3205163"/>
            <a:ext cx="242411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2C4B1CBB-37B9-DC47-A147-F6634A59D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5E8E4947-837B-F34C-A59C-FC401243A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93805AB8-D672-2449-9E0E-41381E2BB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07A21F-B946-9746-AD5A-E92557B67255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4127631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0">
            <a:extLst>
              <a:ext uri="{FF2B5EF4-FFF2-40B4-BE49-F238E27FC236}">
                <a16:creationId xmlns:a16="http://schemas.microsoft.com/office/drawing/2014/main" id="{2BE0685C-7A43-7F41-B1CD-69E164667682}"/>
              </a:ext>
            </a:extLst>
          </p:cNvPr>
          <p:cNvGrpSpPr>
            <a:grpSpLocks/>
          </p:cNvGrpSpPr>
          <p:nvPr/>
        </p:nvGrpSpPr>
        <p:grpSpPr bwMode="auto">
          <a:xfrm>
            <a:off x="4995863" y="482600"/>
            <a:ext cx="3511550" cy="5148263"/>
            <a:chOff x="6852919" y="583365"/>
            <a:chExt cx="4681849" cy="518192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8D5050E-471B-594F-B0E1-A9F25C002C47}"/>
                </a:ext>
              </a:extLst>
            </p:cNvPr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7686AFC-180C-C140-85D6-EE05329E627E}"/>
                </a:ext>
              </a:extLst>
            </p:cNvPr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C329A15-7DE8-3346-86C1-ABE3252922A1}"/>
              </a:ext>
            </a:extLst>
          </p:cNvPr>
          <p:cNvCxnSpPr/>
          <p:nvPr/>
        </p:nvCxnSpPr>
        <p:spPr>
          <a:xfrm>
            <a:off x="1441450" y="3143250"/>
            <a:ext cx="324167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DE8412C6-2BCA-1E40-85C1-F2638F0E4F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36688" y="5470525"/>
            <a:ext cx="3252787" cy="319088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46D69594-5007-8A4B-B794-DB38F652A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38275" y="319088"/>
            <a:ext cx="3251200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097FCF3E-1418-D94F-A1DD-597F37BB5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E6053D-715D-2B43-B4A4-1212F6DA6866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538077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ECEAE7"/>
            </a:gs>
            <a:gs pos="58000">
              <a:srgbClr val="ECEAE7"/>
            </a:gs>
            <a:gs pos="100000">
              <a:srgbClr val="CAC6C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0FB9AD6-D08D-AC46-AF16-755BF54E9730}"/>
              </a:ext>
            </a:extLst>
          </p:cNvPr>
          <p:cNvSpPr/>
          <p:nvPr/>
        </p:nvSpPr>
        <p:spPr>
          <a:xfrm>
            <a:off x="0" y="2016125"/>
            <a:ext cx="9144000" cy="4079875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3795" name="Picture 11">
            <a:extLst>
              <a:ext uri="{FF2B5EF4-FFF2-40B4-BE49-F238E27FC236}">
                <a16:creationId xmlns:a16="http://schemas.microsoft.com/office/drawing/2014/main" id="{81F5BBF2-80CF-A647-9E06-566BD8979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>
            <a:fillRect/>
          </a:stretch>
        </p:blipFill>
        <p:spPr bwMode="auto">
          <a:xfrm>
            <a:off x="0" y="6096000"/>
            <a:ext cx="91440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EFDA564-0598-1C44-8C5E-445F81416816}"/>
              </a:ext>
            </a:extLst>
          </p:cNvPr>
          <p:cNvCxnSpPr/>
          <p:nvPr/>
        </p:nvCxnSpPr>
        <p:spPr>
          <a:xfrm>
            <a:off x="0" y="610076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9E3518-41E2-BF43-AC0D-63D20BEBE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038" y="804863"/>
            <a:ext cx="6572250" cy="10493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798" name="Text Placeholder 2">
            <a:extLst>
              <a:ext uri="{FF2B5EF4-FFF2-40B4-BE49-F238E27FC236}">
                <a16:creationId xmlns:a16="http://schemas.microsoft.com/office/drawing/2014/main" id="{E13D4A0F-1E27-F047-ADF3-38FBF39305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443038" y="2016125"/>
            <a:ext cx="6572250" cy="344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CE4747-BBE6-F743-8E50-355130FC4A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46738" y="330200"/>
            <a:ext cx="2368550" cy="309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B5D27C-432A-9D43-889D-56A29F89EA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43038" y="328613"/>
            <a:ext cx="4033837" cy="309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615E6E-8552-D541-8C17-D9632264A6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7363" y="798513"/>
            <a:ext cx="795337" cy="5048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C342533E-31A6-9545-8DB0-7EA6F5B84E08}" type="slidenum">
              <a:rPr lang="el-GR" altLang="en-US"/>
              <a:pPr/>
              <a:t>‹#›</a:t>
            </a:fld>
            <a:endParaRPr lang="el-G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3994" r:id="rId7"/>
    <p:sldLayoutId id="2147484002" r:id="rId8"/>
    <p:sldLayoutId id="2147484003" r:id="rId9"/>
    <p:sldLayoutId id="2147484004" r:id="rId10"/>
    <p:sldLayoutId id="2147484005" r:id="rId11"/>
    <p:sldLayoutId id="2147483995" r:id="rId12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anose="020B0502020104020203" pitchFamily="34" charset="77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anose="020B0502020104020203" pitchFamily="34" charset="77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anose="020B0502020104020203" pitchFamily="34" charset="77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anose="020B0502020104020203" pitchFamily="34" charset="77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anose="020B0502020104020203" pitchFamily="34" charset="77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anose="020B0502020104020203" pitchFamily="34" charset="77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anose="020B0502020104020203" pitchFamily="34" charset="77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anose="020B0502020104020203" pitchFamily="34" charset="77"/>
        </a:defRPr>
      </a:lvl9pPr>
    </p:titleStyle>
    <p:bodyStyle>
      <a:lvl1pPr marL="228600" indent="-228600" algn="l" defTabSz="685800" rtl="0" fontAlgn="base">
        <a:lnSpc>
          <a:spcPct val="120000"/>
        </a:lnSpc>
        <a:spcBef>
          <a:spcPts val="1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685800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685800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685800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685800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3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D0712110-0BC1-4B31-B3BB-63B44222E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4466B5F3-C053-4580-B04A-1EF949888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049" name="Rectangle 2">
            <a:extLst>
              <a:ext uri="{FF2B5EF4-FFF2-40B4-BE49-F238E27FC236}">
                <a16:creationId xmlns:a16="http://schemas.microsoft.com/office/drawing/2014/main" id="{C11F7061-BFCB-6647-838B-101F1872DD1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1089462" y="962902"/>
            <a:ext cx="3132288" cy="2380828"/>
          </a:xfrm>
        </p:spPr>
        <p:txBody>
          <a:bodyPr numCol="1" anchorCtr="0" compatLnSpc="1">
            <a:prstTxWarp prst="textNoShape">
              <a:avLst/>
            </a:prstTxWarp>
            <a:normAutofit/>
          </a:bodyPr>
          <a:lstStyle/>
          <a:p>
            <a:r>
              <a:rPr lang="el-GR" altLang="en-US" sz="4200" cap="none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ΤΟ ΠΟΛΙΤΙΚΟ ΣΥΣΤΗΜΑ ΤΗΣ ΙΤΑΛΙΑΣ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D92768F3-7445-BD44-85FC-C92F2EBF650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089462" y="3531204"/>
            <a:ext cx="3128610" cy="1610643"/>
          </a:xfrm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altLang="en-US" sz="1400"/>
              <a:t>Ο ακραιος κοινοβουλευτιςμος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FA6123F2-4B61-414F-A7E5-5B7828EAC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89462" y="3528543"/>
            <a:ext cx="312861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1" name="Graphic 70" descr="Fingerprint">
            <a:extLst>
              <a:ext uri="{FF2B5EF4-FFF2-40B4-BE49-F238E27FC236}">
                <a16:creationId xmlns:a16="http://schemas.microsoft.com/office/drawing/2014/main" id="{1F2F7BDC-878F-4CAD-9560-BE08156C42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0808" y="1275798"/>
            <a:ext cx="3720331" cy="3720331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25CED634-E2D0-4AB7-96DD-816C9B52C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FCDDCDFB-696D-4FDF-9B58-24F71B7C3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9C51009-A09A-4689-8E6C-F8FC99E6A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5" name="Rectangle 2">
            <a:extLst>
              <a:ext uri="{FF2B5EF4-FFF2-40B4-BE49-F238E27FC236}">
                <a16:creationId xmlns:a16="http://schemas.microsoft.com/office/drawing/2014/main" id="{FAB4A10C-EE34-C740-B829-8665610589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33357" y="1600199"/>
            <a:ext cx="2654449" cy="4297680"/>
          </a:xfrm>
        </p:spPr>
        <p:txBody>
          <a:bodyPr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l-GR" altLang="en-US" b="1" cap="none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ΤΑ ΠΟΛΙΤΙΚΑ ΧΑΡΑΚΤΗΡΙΣΤΙΚΑ ΤΗΣ Α</a:t>
            </a:r>
            <a:r>
              <a:rPr lang="ja-JP" altLang="el-GR" b="1" cap="none">
                <a:latin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el-GR" altLang="ja-JP" b="1" cap="none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ΔΗΜΟΚΡΑΤΙΑΣ</a:t>
            </a:r>
            <a:r>
              <a:rPr lang="en-US" altLang="ja-JP" b="1" cap="none">
                <a:latin typeface="Calibri" panose="020F0502020204030204" pitchFamily="34" charset="0"/>
                <a:cs typeface="Calibri" panose="020F0502020204030204" pitchFamily="34" charset="0"/>
              </a:rPr>
              <a:t> (II)</a:t>
            </a:r>
            <a:endParaRPr lang="el-GR" altLang="en-US" cap="none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9EC65442-F244-409C-BF44-C5D6472E8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148839"/>
            <a:ext cx="0" cy="32004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6" name="Rectangle 3">
            <a:extLst>
              <a:ext uri="{FF2B5EF4-FFF2-40B4-BE49-F238E27FC236}">
                <a16:creationId xmlns:a16="http://schemas.microsoft.com/office/drawing/2014/main" id="{AA3779B0-6B76-F149-BAE6-1000C5E8E0A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93638" y="1600199"/>
            <a:ext cx="4597502" cy="4297680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el-GR" alt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 αντίδραση στον φασισμό </a:t>
            </a:r>
            <a:r>
              <a:rPr lang="el-GR" alt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 αναλογικό σύστημα και διάχυση εξουσιών</a:t>
            </a:r>
          </a:p>
          <a:p>
            <a:pPr>
              <a:lnSpc>
                <a:spcPct val="110000"/>
              </a:lnSpc>
            </a:pPr>
            <a:r>
              <a:rPr lang="el-GR" alt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Εσκεμμένη αποδυνάμωση της εκτελεστικής εξουσίας</a:t>
            </a:r>
          </a:p>
          <a:p>
            <a:pPr>
              <a:lnSpc>
                <a:spcPct val="110000"/>
              </a:lnSpc>
            </a:pPr>
            <a:r>
              <a:rPr lang="el-GR" alt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Δύο ισότιμα νομοθετικά όργανα </a:t>
            </a:r>
            <a:r>
              <a:rPr lang="en-US" alt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(Camera dei Diputati, Senato)</a:t>
            </a:r>
            <a:endParaRPr lang="el-GR" altLang="en-U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  <a:p>
            <a:pPr>
              <a:lnSpc>
                <a:spcPct val="110000"/>
              </a:lnSpc>
            </a:pPr>
            <a:r>
              <a:rPr lang="el-GR" alt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Ισχυρή και ανεξάρτητη δικαστική εξουσία</a:t>
            </a:r>
          </a:p>
          <a:p>
            <a:pPr>
              <a:lnSpc>
                <a:spcPct val="110000"/>
              </a:lnSpc>
            </a:pPr>
            <a:r>
              <a:rPr lang="el-GR" alt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Ο ρηξικέλευθος ρόλος του δημοψηφίσματος</a:t>
            </a:r>
            <a:endParaRPr lang="el-GR" altLang="en-U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63C748C-967B-4A7B-A90F-3EDD0F485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7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0143637-4934-44E4-B909-BAF1E7B2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3046595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89" name="Rectangle 2">
            <a:extLst>
              <a:ext uri="{FF2B5EF4-FFF2-40B4-BE49-F238E27FC236}">
                <a16:creationId xmlns:a16="http://schemas.microsoft.com/office/drawing/2014/main" id="{9DFBF698-1816-D940-99EA-0F6CA13BEA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37262" y="1240076"/>
            <a:ext cx="2045860" cy="4584527"/>
          </a:xfrm>
        </p:spPr>
        <p:txBody>
          <a:bodyPr numCol="1" anchorCtr="0" compatLnSpc="1">
            <a:prstTxWarp prst="textNoShape">
              <a:avLst/>
            </a:prstTxWarp>
            <a:normAutofit/>
          </a:bodyPr>
          <a:lstStyle/>
          <a:p>
            <a:r>
              <a:rPr lang="el-GR" altLang="en-US" sz="2500" b="1" cap="none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 ΕΚΤΕΛΕΣΤΙΚΗ ΕΞΟΥΣΙΑ</a:t>
            </a:r>
          </a:p>
        </p:txBody>
      </p:sp>
      <p:sp>
        <p:nvSpPr>
          <p:cNvPr id="12290" name="Rectangle 3">
            <a:extLst>
              <a:ext uri="{FF2B5EF4-FFF2-40B4-BE49-F238E27FC236}">
                <a16:creationId xmlns:a16="http://schemas.microsoft.com/office/drawing/2014/main" id="{5E037CCC-D796-1E4C-AFA6-31BB855235B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529195" y="1240077"/>
            <a:ext cx="4526120" cy="4916465"/>
          </a:xfrm>
        </p:spPr>
        <p:txBody>
          <a:bodyPr anchor="t">
            <a:normAutofit/>
          </a:bodyPr>
          <a:lstStyle/>
          <a:p>
            <a:r>
              <a:rPr lang="el-GR" alt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Κοινοβουλευτικό σύστημα</a:t>
            </a:r>
          </a:p>
          <a:p>
            <a:r>
              <a:rPr lang="el-GR" alt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Πρόεδρος με περιορισμένες εξουσίες – 7ετής θητεία – η συνέχεια του κράτους</a:t>
            </a:r>
          </a:p>
          <a:p>
            <a:r>
              <a:rPr lang="el-GR" alt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 κυβέρνηση εξαρτάται από την εμπιστοσύνη και των δύο νομοθετικών σωμάτων</a:t>
            </a:r>
          </a:p>
          <a:p>
            <a:r>
              <a:rPr lang="el-GR" alt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 πρωθυπουργός - πρώτος μεταξύ ίσων στην Α</a:t>
            </a:r>
            <a:r>
              <a:rPr lang="ja-JP" altLang="el-GR">
                <a:latin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el-GR" altLang="ja-JP">
                <a:latin typeface="Calibri" panose="020F0502020204030204" pitchFamily="34" charset="0"/>
                <a:cs typeface="Calibri" panose="020F0502020204030204" pitchFamily="34" charset="0"/>
              </a:rPr>
              <a:t> Δημοκρατία </a:t>
            </a:r>
            <a:r>
              <a:rPr lang="el-GR" altLang="ja-JP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 πολιτικός κυρίαρχος στην Β</a:t>
            </a:r>
            <a:r>
              <a:rPr lang="ja-JP" altLang="el-GR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’</a:t>
            </a:r>
            <a:r>
              <a:rPr lang="el-GR" altLang="ja-JP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Δημοκρατία</a:t>
            </a:r>
            <a:endParaRPr lang="el-GR" altLang="en-U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63C748C-967B-4A7B-A90F-3EDD0F485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7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0143637-4934-44E4-B909-BAF1E7B2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3046595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13" name="Rectangle 2">
            <a:extLst>
              <a:ext uri="{FF2B5EF4-FFF2-40B4-BE49-F238E27FC236}">
                <a16:creationId xmlns:a16="http://schemas.microsoft.com/office/drawing/2014/main" id="{3F515B3B-0E1E-6444-BA49-F22696CB7B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37262" y="1240076"/>
            <a:ext cx="2045860" cy="4584527"/>
          </a:xfrm>
        </p:spPr>
        <p:txBody>
          <a:bodyPr numCol="1" anchorCtr="0" compatLnSpc="1">
            <a:prstTxWarp prst="textNoShape">
              <a:avLst/>
            </a:prstTxWarp>
            <a:normAutofit/>
          </a:bodyPr>
          <a:lstStyle/>
          <a:p>
            <a:r>
              <a:rPr lang="el-GR" altLang="en-US" sz="2200" b="1" cap="none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 ΠΡΟΕΔΡΟΣ ΤΗΣ ΔΗΜΟΚΡΑΤΙΑΣ</a:t>
            </a:r>
          </a:p>
        </p:txBody>
      </p:sp>
      <p:sp>
        <p:nvSpPr>
          <p:cNvPr id="13314" name="Rectangle 3">
            <a:extLst>
              <a:ext uri="{FF2B5EF4-FFF2-40B4-BE49-F238E27FC236}">
                <a16:creationId xmlns:a16="http://schemas.microsoft.com/office/drawing/2014/main" id="{022815A6-20D4-AC41-8C49-71FCA6AB20C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529195" y="1240077"/>
            <a:ext cx="4526120" cy="4916465"/>
          </a:xfrm>
        </p:spPr>
        <p:txBody>
          <a:bodyPr anchor="t">
            <a:normAutofit/>
          </a:bodyPr>
          <a:lstStyle/>
          <a:p>
            <a:r>
              <a:rPr lang="el-GR" alt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Πέραν της εκπροσώπησης του κράτους και του ρόλου ως εγγυητού της ενότητας</a:t>
            </a:r>
          </a:p>
          <a:p>
            <a:r>
              <a:rPr lang="el-GR" alt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Ορίζει τα μέλη του Ανώτατου Δικαστικού Συμβουλίου (Consiglio Superiore della Magistratura)</a:t>
            </a:r>
          </a:p>
          <a:p>
            <a:r>
              <a:rPr lang="el-GR" alt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Μπορεί να αναπέμψει νόμους </a:t>
            </a:r>
          </a:p>
          <a:p>
            <a:r>
              <a:rPr lang="el-GR" alt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Έχει ΚΑΙ πολιτικό ρόλο</a:t>
            </a:r>
            <a:r>
              <a:rPr lang="en-US" alt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alt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σε περιόδους κρίσεως ή αβεβαιότητας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>
            <a:extLst>
              <a:ext uri="{FF2B5EF4-FFF2-40B4-BE49-F238E27FC236}">
                <a16:creationId xmlns:a16="http://schemas.microsoft.com/office/drawing/2014/main" id="{B6E6531A-0776-43BA-A852-5FB5C7753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7063" y="533400"/>
            <a:ext cx="6809874" cy="5077326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F8C5273F-2B84-46BF-A94F-1A20E13B3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38453" y="763203"/>
            <a:ext cx="6467094" cy="4617720"/>
          </a:xfrm>
          <a:prstGeom prst="rect">
            <a:avLst/>
          </a:prstGeom>
          <a:gradFill>
            <a:gsLst>
              <a:gs pos="0">
                <a:srgbClr val="DADADA"/>
              </a:gs>
              <a:gs pos="100000">
                <a:srgbClr val="FFFFFE"/>
              </a:gs>
            </a:gsLst>
            <a:lin ang="16200000" scaled="0"/>
          </a:gradFill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7" name="Picture 2">
            <a:extLst>
              <a:ext uri="{FF2B5EF4-FFF2-40B4-BE49-F238E27FC236}">
                <a16:creationId xmlns:a16="http://schemas.microsoft.com/office/drawing/2014/main" id="{91250EF5-009F-1C40-BA7C-C2CE67A23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53199" y="1247835"/>
            <a:ext cx="5437602" cy="364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63C748C-967B-4A7B-A90F-3EDD0F485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7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0143637-4934-44E4-B909-BAF1E7B2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3046595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1" name="Rectangle 2">
            <a:extLst>
              <a:ext uri="{FF2B5EF4-FFF2-40B4-BE49-F238E27FC236}">
                <a16:creationId xmlns:a16="http://schemas.microsoft.com/office/drawing/2014/main" id="{CC1CCF31-1807-8F4F-A5DF-BED045EA9E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37262" y="1240076"/>
            <a:ext cx="2045860" cy="4584527"/>
          </a:xfrm>
        </p:spPr>
        <p:txBody>
          <a:bodyPr numCol="1" anchorCtr="0" compatLnSpc="1">
            <a:prstTxWarp prst="textNoShape">
              <a:avLst/>
            </a:prstTxWarp>
            <a:normAutofit/>
          </a:bodyPr>
          <a:lstStyle/>
          <a:p>
            <a:r>
              <a:rPr lang="el-GR" altLang="en-US" sz="2200" b="1" cap="none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 ΝΟΜΟΘΕΤΙΚΗ ΕΞΟΥΣΙΑ</a:t>
            </a:r>
          </a:p>
        </p:txBody>
      </p:sp>
      <p:sp>
        <p:nvSpPr>
          <p:cNvPr id="15362" name="Rectangle 3">
            <a:extLst>
              <a:ext uri="{FF2B5EF4-FFF2-40B4-BE49-F238E27FC236}">
                <a16:creationId xmlns:a16="http://schemas.microsoft.com/office/drawing/2014/main" id="{D7F1B084-7A17-8E49-8B95-FB619F607B7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529195" y="1240077"/>
            <a:ext cx="4526120" cy="4916465"/>
          </a:xfrm>
        </p:spPr>
        <p:txBody>
          <a:bodyPr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el-GR" alt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630 βουλευτές</a:t>
            </a:r>
          </a:p>
          <a:p>
            <a:pPr>
              <a:lnSpc>
                <a:spcPct val="110000"/>
              </a:lnSpc>
            </a:pPr>
            <a:r>
              <a:rPr lang="el-GR" alt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315 γερουσιαστές</a:t>
            </a:r>
          </a:p>
          <a:p>
            <a:pPr>
              <a:lnSpc>
                <a:spcPct val="110000"/>
              </a:lnSpc>
            </a:pPr>
            <a:r>
              <a:rPr lang="el-GR" alt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Κατά την Α</a:t>
            </a:r>
            <a:r>
              <a:rPr lang="ja-JP" altLang="el-GR">
                <a:latin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el-GR" altLang="ja-JP">
                <a:latin typeface="Calibri" panose="020F0502020204030204" pitchFamily="34" charset="0"/>
                <a:cs typeface="Calibri" panose="020F0502020204030204" pitchFamily="34" charset="0"/>
              </a:rPr>
              <a:t> Δημοκρατία, η προτιμησιακή ψήφος και ο πολυκομματισμός έδιναν στους βουλευτές μεγάλη δύναμη</a:t>
            </a:r>
            <a:r>
              <a:rPr lang="el-GR" altLang="ja-JP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 ανατροπή κυβερνήσεων</a:t>
            </a:r>
          </a:p>
          <a:p>
            <a:pPr>
              <a:lnSpc>
                <a:spcPct val="110000"/>
              </a:lnSpc>
            </a:pPr>
            <a:r>
              <a:rPr lang="el-GR" alt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Η εμφάνιση των προσωπικών κομμάτων (</a:t>
            </a:r>
            <a:r>
              <a:rPr lang="en-US" alt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Forza Italia)</a:t>
            </a:r>
          </a:p>
          <a:p>
            <a:pPr>
              <a:lnSpc>
                <a:spcPct val="110000"/>
              </a:lnSpc>
            </a:pPr>
            <a:r>
              <a:rPr lang="en-US" alt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H </a:t>
            </a:r>
            <a:r>
              <a:rPr lang="el-GR" alt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προσπάθεια </a:t>
            </a:r>
            <a:r>
              <a:rPr lang="en-US" alt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Renzi </a:t>
            </a:r>
            <a:r>
              <a:rPr lang="el-GR" alt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να τροποποιήσει το Σύνταγμα – το δημοψήφισμά του 2016</a:t>
            </a:r>
            <a:endParaRPr lang="el-GR" altLang="en-U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endParaRPr lang="el-GR" altLang="en-U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13335" y="3528542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80" name="Rectangle 79">
            <a:extLst>
              <a:ext uri="{FF2B5EF4-FFF2-40B4-BE49-F238E27FC236}">
                <a16:creationId xmlns:a16="http://schemas.microsoft.com/office/drawing/2014/main" id="{D0712110-0BC1-4B31-B3BB-63B44222E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4466B5F3-C053-4580-B04A-1EF949888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6385" name="Title 3">
            <a:extLst>
              <a:ext uri="{FF2B5EF4-FFF2-40B4-BE49-F238E27FC236}">
                <a16:creationId xmlns:a16="http://schemas.microsoft.com/office/drawing/2014/main" id="{92140416-D05C-D948-9F2C-3ED10ABDBE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89462" y="962902"/>
            <a:ext cx="3132288" cy="2380828"/>
          </a:xfrm>
        </p:spPr>
        <p:txBody>
          <a:bodyPr vert="horz" lIns="91440" tIns="45720" rIns="91440" bIns="0" numCol="1" rtlCol="0" anchor="b" anchorCtr="0" compatLnSpc="1">
            <a:prstTxWarp prst="textNoShape">
              <a:avLst/>
            </a:prstTxWarp>
            <a:normAutofit/>
          </a:bodyPr>
          <a:lstStyle/>
          <a:p>
            <a:pPr defTabSz="914400"/>
            <a:r>
              <a:rPr lang="en-US" altLang="en-US" sz="3300"/>
              <a:t>ΤΟ ΔΗΜΟΨΗΦΙΣΜΑ ΤΟΥ ΑΠΡΙΛΙΟΥ 2016</a:t>
            </a:r>
          </a:p>
        </p:txBody>
      </p:sp>
      <p:sp>
        <p:nvSpPr>
          <p:cNvPr id="16387" name="Text Placeholder 5">
            <a:extLst>
              <a:ext uri="{FF2B5EF4-FFF2-40B4-BE49-F238E27FC236}">
                <a16:creationId xmlns:a16="http://schemas.microsoft.com/office/drawing/2014/main" id="{9A41D634-FF92-004C-AA3E-35D3547E6EC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1089462" y="3531204"/>
            <a:ext cx="3128610" cy="1610643"/>
          </a:xfrm>
        </p:spPr>
        <p:txBody>
          <a:bodyPr vert="horz" lIns="91440" tIns="91440" rIns="91440" bIns="91440" rtlCol="0">
            <a:normAutofit/>
          </a:bodyPr>
          <a:lstStyle/>
          <a:p>
            <a:pPr defTabSz="914400"/>
            <a:r>
              <a:rPr lang="en-US" altLang="en-US" sz="1400" cap="all"/>
              <a:t>Αλλαγή εξουσιών και τρόπου εκλογής Γερουσίας </a:t>
            </a: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FA6123F2-4B61-414F-A7E5-5B7828EAC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89462" y="3528543"/>
            <a:ext cx="312861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6FB589F1-DB7B-604A-98B8-522674CC665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26639" r="26639"/>
          <a:stretch>
            <a:fillRect/>
          </a:stretch>
        </p:blipFill>
        <p:spPr>
          <a:xfrm>
            <a:off x="5082614" y="805583"/>
            <a:ext cx="2696719" cy="4660762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25CED634-E2D0-4AB7-96DD-816C9B52C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FCDDCDFB-696D-4FDF-9B58-24F71B7C3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3BBC7667-C352-4842-9AFD-E5C16AD00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13335" y="3528542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1C69834E-5EEE-4D61-833E-049288964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58E5D9BA-46E7-4BFA-9C74-75495BF6F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5B033D76-5800-44B6-AFE9-EE2106935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98" y="638508"/>
            <a:ext cx="8179004" cy="4843439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522D6F85-FFBA-4F81-AEE5-AAA17CB7A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2653" y="865667"/>
            <a:ext cx="7838694" cy="4389120"/>
          </a:xfrm>
          <a:prstGeom prst="rect">
            <a:avLst/>
          </a:prstGeom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13B31514-E6DF-4357-9EEA-EFB798308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6097" y="1030259"/>
            <a:ext cx="7591806" cy="4059936"/>
          </a:xfrm>
          <a:prstGeom prst="rect">
            <a:avLst/>
          </a:prstGeom>
          <a:ln>
            <a:solidFill>
              <a:srgbClr val="949494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09" name="Title 3">
            <a:extLst>
              <a:ext uri="{FF2B5EF4-FFF2-40B4-BE49-F238E27FC236}">
                <a16:creationId xmlns:a16="http://schemas.microsoft.com/office/drawing/2014/main" id="{D61AE062-7B3E-4342-9E76-52AE78817F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7803" y="1584552"/>
            <a:ext cx="6824441" cy="2537251"/>
          </a:xfrm>
        </p:spPr>
        <p:txBody>
          <a:bodyPr vert="horz" lIns="91440" tIns="45720" rIns="9144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 defTabSz="914400"/>
            <a:r>
              <a:rPr lang="en-US" altLang="en-US" sz="6300">
                <a:solidFill>
                  <a:srgbClr val="454545"/>
                </a:solidFill>
              </a:rPr>
              <a:t>ΤΟ ΚΟΜΜΑΤΙΚΟ ΣΥΣΤΗΜΑ</a:t>
            </a:r>
          </a:p>
        </p:txBody>
      </p:sp>
      <p:sp>
        <p:nvSpPr>
          <p:cNvPr id="17410" name="Text Placeholder 4">
            <a:extLst>
              <a:ext uri="{FF2B5EF4-FFF2-40B4-BE49-F238E27FC236}">
                <a16:creationId xmlns:a16="http://schemas.microsoft.com/office/drawing/2014/main" id="{C107C1D7-04F0-8E4E-8315-88A7E0D2DB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51529" y="4133234"/>
            <a:ext cx="6840715" cy="744373"/>
          </a:xfrm>
        </p:spPr>
        <p:txBody>
          <a:bodyPr vert="horz" lIns="91440" tIns="91440" rIns="91440" bIns="91440" rtlCol="0">
            <a:normAutofit/>
          </a:bodyPr>
          <a:lstStyle/>
          <a:p>
            <a:pPr algn="ctr" defTabSz="914400"/>
            <a:r>
              <a:rPr lang="en-US" altLang="en-US" cap="all">
                <a:solidFill>
                  <a:schemeClr val="accent1"/>
                </a:solidFill>
              </a:rPr>
              <a:t>Από το ηγεμονικό κόμμα στον πολυκομματισμό</a:t>
            </a:r>
          </a:p>
        </p:txBody>
      </p:sp>
      <p:pic>
        <p:nvPicPr>
          <p:cNvPr id="89" name="Picture 88">
            <a:extLst>
              <a:ext uri="{FF2B5EF4-FFF2-40B4-BE49-F238E27FC236}">
                <a16:creationId xmlns:a16="http://schemas.microsoft.com/office/drawing/2014/main" id="{4C401D57-600A-4C91-AC9A-14CA1ED6F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412BDC66-00FA-4A3F-9BC7-BE05FF770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8E7A6F0-5CD3-481E-B0F2-E7F99FE67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11290DF-4975-4FCD-8B8D-BBC86B8366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8433" name="Rectangle 2">
            <a:extLst>
              <a:ext uri="{FF2B5EF4-FFF2-40B4-BE49-F238E27FC236}">
                <a16:creationId xmlns:a16="http://schemas.microsoft.com/office/drawing/2014/main" id="{144B9534-D9CB-4D44-8DCD-AA2A003963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45459" y="1138228"/>
            <a:ext cx="2845263" cy="3858767"/>
          </a:xfrm>
        </p:spPr>
        <p:txBody>
          <a:bodyPr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l-GR" altLang="en-US" sz="3100" b="1" cap="none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ΤΟ ΥΠΟΔΕΙΓΜΑ ΤΟΥ ΗΓΕΜΟΝΙΚΟΥ ΚΟΜΜΑΤΟΣ – Η ΧΡΙΣΤΙΑΝΙΚΗ ΔΗΜΟΚΡΑΤΙΑ (</a:t>
            </a:r>
            <a:r>
              <a:rPr lang="en-US" altLang="en-US" sz="3100" b="1" cap="none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DEMOCRAZIA CRISTIANA)</a:t>
            </a:r>
            <a:endParaRPr lang="el-GR" altLang="en-US" sz="3100" b="1" cap="none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357CA18A-A333-4DCB-842B-76827D2EC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825015" y="638300"/>
            <a:ext cx="4807204" cy="4858625"/>
            <a:chOff x="7807230" y="2012810"/>
            <a:chExt cx="3251252" cy="3459865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6E785FC3-CE7B-46F8-8C7A-EBBF001EDB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75069D9A-30C7-4159-880C-DD2BDC5100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9" name="Rectangle 78">
            <a:extLst>
              <a:ext uri="{FF2B5EF4-FFF2-40B4-BE49-F238E27FC236}">
                <a16:creationId xmlns:a16="http://schemas.microsoft.com/office/drawing/2014/main" id="{D9FE1511-6E1B-4F0E-8FF0-958527181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4918" y="973636"/>
            <a:ext cx="4327398" cy="4187952"/>
          </a:xfrm>
          <a:prstGeom prst="rect">
            <a:avLst/>
          </a:prstGeom>
          <a:solidFill>
            <a:srgbClr val="FFFFFF"/>
          </a:solidFill>
          <a:ln w="6350">
            <a:solidFill>
              <a:srgbClr val="DFD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34" name="Rectangle 3">
            <a:extLst>
              <a:ext uri="{FF2B5EF4-FFF2-40B4-BE49-F238E27FC236}">
                <a16:creationId xmlns:a16="http://schemas.microsoft.com/office/drawing/2014/main" id="{7E63A3E4-EF31-6B45-9778-8FA3876E08F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188362" y="1138228"/>
            <a:ext cx="4080510" cy="3858768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el-GR" altLang="en-US" sz="17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Το κυρίαρχο κόμμα της Α</a:t>
            </a:r>
            <a:r>
              <a:rPr lang="ja-JP" altLang="el-GR" sz="17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el-GR" altLang="ja-JP" sz="17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Δημοκρατίας</a:t>
            </a:r>
          </a:p>
          <a:p>
            <a:pPr>
              <a:lnSpc>
                <a:spcPct val="110000"/>
              </a:lnSpc>
            </a:pPr>
            <a:r>
              <a:rPr lang="el-GR" altLang="en-US" sz="17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Το κόμμα του κέντρου και της ενότητας της Ιταλίας</a:t>
            </a:r>
          </a:p>
          <a:p>
            <a:pPr>
              <a:lnSpc>
                <a:spcPct val="110000"/>
              </a:lnSpc>
            </a:pPr>
            <a:r>
              <a:rPr lang="el-GR" altLang="en-US" sz="17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Το αντίβαρο στο κομμουνιστικό κόμμα</a:t>
            </a:r>
          </a:p>
          <a:p>
            <a:pPr>
              <a:lnSpc>
                <a:spcPct val="110000"/>
              </a:lnSpc>
            </a:pPr>
            <a:r>
              <a:rPr lang="el-GR" altLang="en-US" sz="17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Μέλος των μεταπολεμικών κυβερνήσεων</a:t>
            </a:r>
          </a:p>
          <a:p>
            <a:pPr>
              <a:lnSpc>
                <a:spcPct val="110000"/>
              </a:lnSpc>
            </a:pPr>
            <a:r>
              <a:rPr lang="el-GR" altLang="en-US" sz="17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Ένα κόμμα ρευμάτων</a:t>
            </a:r>
          </a:p>
          <a:p>
            <a:pPr>
              <a:lnSpc>
                <a:spcPct val="110000"/>
              </a:lnSpc>
            </a:pPr>
            <a:r>
              <a:rPr lang="el-GR" altLang="en-US" sz="17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Οι θολές σχέσεις με Μαφία/παρακράτος</a:t>
            </a:r>
          </a:p>
          <a:p>
            <a:pPr>
              <a:lnSpc>
                <a:spcPct val="110000"/>
              </a:lnSpc>
            </a:pPr>
            <a:r>
              <a:rPr lang="el-GR" altLang="en-US" sz="17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 ρόλος της Εκκλησίας</a:t>
            </a:r>
          </a:p>
          <a:p>
            <a:pPr>
              <a:lnSpc>
                <a:spcPct val="110000"/>
              </a:lnSpc>
            </a:pPr>
            <a:r>
              <a:rPr lang="el-GR" altLang="en-US" sz="17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 παρακμή – η κατάρρευση – η διάλυση</a:t>
            </a: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025CEF6D-5E98-4B5C-A10F-7459C1EEF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05C73161-1E4E-4E6A-91B2-E885CF8FF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>
            <a:extLst>
              <a:ext uri="{FF2B5EF4-FFF2-40B4-BE49-F238E27FC236}">
                <a16:creationId xmlns:a16="http://schemas.microsoft.com/office/drawing/2014/main" id="{F0F3860C-79FE-5244-9C50-1187A53F2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6268" y="321734"/>
            <a:ext cx="3243339" cy="290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5">
            <a:extLst>
              <a:ext uri="{FF2B5EF4-FFF2-40B4-BE49-F238E27FC236}">
                <a16:creationId xmlns:a16="http://schemas.microsoft.com/office/drawing/2014/main" id="{2437DE8C-F5DE-7441-AC7F-56C8891DD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900" y="4385602"/>
            <a:ext cx="4070073" cy="1251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Rectangle 71">
            <a:extLst>
              <a:ext uri="{FF2B5EF4-FFF2-40B4-BE49-F238E27FC236}">
                <a16:creationId xmlns:a16="http://schemas.microsoft.com/office/drawing/2014/main" id="{799448F2-0E5B-42DA-B2D1-11A14E94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7710" y="0"/>
            <a:ext cx="6858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4E8A7552-20E1-4F34-ADAB-C1DB6634D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83280"/>
            <a:ext cx="459486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459" name="Picture 6">
            <a:extLst>
              <a:ext uri="{FF2B5EF4-FFF2-40B4-BE49-F238E27FC236}">
                <a16:creationId xmlns:a16="http://schemas.microsoft.com/office/drawing/2014/main" id="{EC71298C-3EA3-DE45-9646-CB23D9DF7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2754" y="321734"/>
            <a:ext cx="4046614" cy="6069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C9D4B225-18E9-4C5B-94D8-2ABE6D161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0422" y="1847088"/>
            <a:ext cx="720564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80" name="Rectangle 79">
            <a:extLst>
              <a:ext uri="{FF2B5EF4-FFF2-40B4-BE49-F238E27FC236}">
                <a16:creationId xmlns:a16="http://schemas.microsoft.com/office/drawing/2014/main" id="{021A4066-B261-49FE-952E-A0FE3EE75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381B4579-E2EA-4BD7-94FF-0A0BEE135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0422" y="1847088"/>
            <a:ext cx="264816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481" name="Title 1">
            <a:extLst>
              <a:ext uri="{FF2B5EF4-FFF2-40B4-BE49-F238E27FC236}">
                <a16:creationId xmlns:a16="http://schemas.microsoft.com/office/drawing/2014/main" id="{0FAC4212-C5E3-9E4D-809E-4698E5F658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88685" y="804520"/>
            <a:ext cx="2647617" cy="1049235"/>
          </a:xfrm>
        </p:spPr>
        <p:txBody>
          <a:bodyPr vert="horz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defTabSz="914400"/>
            <a:r>
              <a:rPr lang="en-US" altLang="en-US" sz="2700"/>
              <a:t>H ΑΠΑΓΩΓΗ ΤΟΥ ΑΛΝΤΟ ΜΟΡΟ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1958111-BC13-4D45-AB27-0C2C83F9B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0483" name="Text Placeholder 3">
            <a:extLst>
              <a:ext uri="{FF2B5EF4-FFF2-40B4-BE49-F238E27FC236}">
                <a16:creationId xmlns:a16="http://schemas.microsoft.com/office/drawing/2014/main" id="{5BB2557A-16A1-5F4E-9F47-373AEC713C15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1088685" y="2015732"/>
            <a:ext cx="2644893" cy="34506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 defTabSz="914400">
              <a:buFont typeface="Arial" panose="020B0604020202020204" pitchFamily="34" charset="0"/>
              <a:buChar char="•"/>
            </a:pPr>
            <a:r>
              <a:rPr lang="en-US" altLang="en-US"/>
              <a:t>Τον Μάιο του 1978</a:t>
            </a:r>
          </a:p>
          <a:p>
            <a:pPr indent="-228600" defTabSz="914400">
              <a:buFont typeface="Arial" panose="020B0604020202020204" pitchFamily="34" charset="0"/>
              <a:buChar char="•"/>
            </a:pPr>
            <a:r>
              <a:rPr lang="en-US" altLang="en-US"/>
              <a:t>Ανατρέπει το πολιτικό σκηνικό</a:t>
            </a: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82188758-E18A-4CE5-9D03-F4BF5D887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5098" y="482171"/>
            <a:ext cx="4568843" cy="5149101"/>
            <a:chOff x="5446003" y="583365"/>
            <a:chExt cx="6091790" cy="5181928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821513DD-C15F-4381-AEA6-ED9E5E218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46003" y="583365"/>
              <a:ext cx="609179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CED2DE01-7F43-4858-85FC-27022DA78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64828" y="915807"/>
              <a:ext cx="54617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1EBB823E-4460-DB49-B511-44B319F97FE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t="7761" r="-1" b="-1"/>
          <a:stretch/>
        </p:blipFill>
        <p:spPr>
          <a:xfrm>
            <a:off x="4570444" y="1116345"/>
            <a:ext cx="3616163" cy="3866172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D42F4933-2ECF-4EE5-BCE4-F19E3CA60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C6FAC23C-014D-4AC5-AD1B-36F7D0E7E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2">
            <a:extLst>
              <a:ext uri="{FF2B5EF4-FFF2-40B4-BE49-F238E27FC236}">
                <a16:creationId xmlns:a16="http://schemas.microsoft.com/office/drawing/2014/main" id="{91B03037-D0D9-184D-AB8E-2C584865C7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88684" y="804519"/>
            <a:ext cx="7202456" cy="1049235"/>
          </a:xfrm>
        </p:spPr>
        <p:txBody>
          <a:bodyPr numCol="1" anchorCtr="0" compatLnSpc="1">
            <a:prstTxWarp prst="textNoShape">
              <a:avLst/>
            </a:prstTxWarp>
            <a:normAutofit/>
          </a:bodyPr>
          <a:lstStyle/>
          <a:p>
            <a:r>
              <a:rPr lang="el-GR" altLang="en-US" cap="none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ΤΟ ΙΣΤΟΡΙΚΟ ΠΛΑΙΣΙΟ</a:t>
            </a:r>
          </a:p>
        </p:txBody>
      </p:sp>
      <p:graphicFrame>
        <p:nvGraphicFramePr>
          <p:cNvPr id="3076" name="Rectangle 3">
            <a:extLst>
              <a:ext uri="{FF2B5EF4-FFF2-40B4-BE49-F238E27FC236}">
                <a16:creationId xmlns:a16="http://schemas.microsoft.com/office/drawing/2014/main" id="{635B7593-D708-4D6E-99A7-1659D1193D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8826522"/>
              </p:ext>
            </p:extLst>
          </p:nvPr>
        </p:nvGraphicFramePr>
        <p:xfrm>
          <a:off x="1088231" y="2340435"/>
          <a:ext cx="7203281" cy="3324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08E7A6F0-5CD3-481E-B0F2-E7F99FE67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11290DF-4975-4FCD-8B8D-BBC86B8366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1505" name="Rectangle 2">
            <a:extLst>
              <a:ext uri="{FF2B5EF4-FFF2-40B4-BE49-F238E27FC236}">
                <a16:creationId xmlns:a16="http://schemas.microsoft.com/office/drawing/2014/main" id="{2BBCBAF3-2F69-0347-9392-1E06100B14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45459" y="1138228"/>
            <a:ext cx="2845263" cy="3858767"/>
          </a:xfrm>
        </p:spPr>
        <p:txBody>
          <a:bodyPr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l-GR" altLang="en-US" sz="2600" b="1" cap="none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ΤΟ ΙΤΑΛΙΚΟ ΚΟΜΜΟΥΝΙΣΤΙΚΟ ΚΟΜΜΑ</a:t>
            </a:r>
            <a:br>
              <a:rPr lang="el-GR" altLang="en-US" sz="2600" b="1" cap="none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altLang="en-US" sz="2600" b="1" cap="none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PARTITO COMUNISTA ITALIANO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357CA18A-A333-4DCB-842B-76827D2EC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825015" y="638300"/>
            <a:ext cx="4807204" cy="4858625"/>
            <a:chOff x="7807230" y="2012810"/>
            <a:chExt cx="3251252" cy="3459865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6E785FC3-CE7B-46F8-8C7A-EBBF001EDB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75069D9A-30C7-4159-880C-DD2BDC5100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1" name="Rectangle 80">
            <a:extLst>
              <a:ext uri="{FF2B5EF4-FFF2-40B4-BE49-F238E27FC236}">
                <a16:creationId xmlns:a16="http://schemas.microsoft.com/office/drawing/2014/main" id="{D9FE1511-6E1B-4F0E-8FF0-958527181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4918" y="973636"/>
            <a:ext cx="4327398" cy="4187952"/>
          </a:xfrm>
          <a:prstGeom prst="rect">
            <a:avLst/>
          </a:prstGeom>
          <a:solidFill>
            <a:srgbClr val="FFFFFF"/>
          </a:solidFill>
          <a:ln w="6350">
            <a:solidFill>
              <a:srgbClr val="DFD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D4D8CF9C-AEF6-A247-A06C-6F4DC5EA0C2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188362" y="1138228"/>
            <a:ext cx="4080510" cy="3858768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el-GR" altLang="en-US" sz="16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1921</a:t>
            </a:r>
          </a:p>
          <a:p>
            <a:pPr>
              <a:lnSpc>
                <a:spcPct val="110000"/>
              </a:lnSpc>
            </a:pPr>
            <a:r>
              <a:rPr lang="el-GR" altLang="en-US" sz="16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Από την παρανομία (</a:t>
            </a:r>
            <a:r>
              <a:rPr lang="en-US" altLang="en-US" sz="16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Antonio Gramsci)</a:t>
            </a:r>
            <a:r>
              <a:rPr lang="el-GR" altLang="en-US" sz="16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και την αντίσταση</a:t>
            </a:r>
            <a:r>
              <a:rPr lang="en-US" altLang="en-US" sz="16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altLang="en-US" sz="16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στην κυβέρνηση μετά την απελευθέρωση (</a:t>
            </a:r>
            <a:r>
              <a:rPr lang="en-US" altLang="en-US" sz="16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Palmiro Togliatti)</a:t>
            </a:r>
            <a:endParaRPr lang="el-GR" altLang="en-US" sz="160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el-GR" altLang="en-US" sz="16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Στον «ιταλικό δρόμο προς τον σοσιαλισμό» (20</a:t>
            </a:r>
            <a:r>
              <a:rPr lang="el-GR" altLang="en-US" sz="1600" baseline="30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lang="el-GR" altLang="en-US" sz="16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συνέδριο 1956)</a:t>
            </a:r>
          </a:p>
          <a:p>
            <a:pPr>
              <a:lnSpc>
                <a:spcPct val="110000"/>
              </a:lnSpc>
            </a:pPr>
            <a:r>
              <a:rPr lang="el-GR" altLang="en-US" sz="16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Και τον Ευρω-κομμουνισμό (1968)</a:t>
            </a:r>
          </a:p>
          <a:p>
            <a:pPr>
              <a:lnSpc>
                <a:spcPct val="110000"/>
              </a:lnSpc>
            </a:pPr>
            <a:r>
              <a:rPr lang="el-GR" altLang="en-US" sz="16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 ιστορικός συμβιβασμός (1976-8)</a:t>
            </a:r>
          </a:p>
          <a:p>
            <a:pPr>
              <a:lnSpc>
                <a:spcPct val="110000"/>
              </a:lnSpc>
            </a:pPr>
            <a:r>
              <a:rPr lang="el-GR" altLang="en-US" sz="16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 κατάρρευση του Τείχους και η διάλυση του </a:t>
            </a:r>
            <a:r>
              <a:rPr lang="en-US" altLang="en-US" sz="16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PCI</a:t>
            </a:r>
          </a:p>
          <a:p>
            <a:pPr>
              <a:lnSpc>
                <a:spcPct val="110000"/>
              </a:lnSpc>
            </a:pPr>
            <a:r>
              <a:rPr lang="el-GR" altLang="en-US" sz="16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 δημιουργία του </a:t>
            </a:r>
            <a:r>
              <a:rPr lang="en-US" altLang="en-US" sz="16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Partito Democratico</a:t>
            </a:r>
            <a:endParaRPr lang="el-GR" altLang="en-US" sz="160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025CEF6D-5E98-4B5C-A10F-7459C1EEF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05C73161-1E4E-4E6A-91B2-E885CF8FF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>
            <a:extLst>
              <a:ext uri="{FF2B5EF4-FFF2-40B4-BE49-F238E27FC236}">
                <a16:creationId xmlns:a16="http://schemas.microsoft.com/office/drawing/2014/main" id="{DB0BEB64-45EB-DE44-8182-B83793B794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2" r="26080" b="-2"/>
          <a:stretch/>
        </p:blipFill>
        <p:spPr bwMode="auto">
          <a:xfrm>
            <a:off x="241299" y="321732"/>
            <a:ext cx="2832769" cy="621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6">
            <a:extLst>
              <a:ext uri="{FF2B5EF4-FFF2-40B4-BE49-F238E27FC236}">
                <a16:creationId xmlns:a16="http://schemas.microsoft.com/office/drawing/2014/main" id="{02E89B14-5919-C042-807E-34587F2263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0" r="11426" b="-2"/>
          <a:stretch/>
        </p:blipFill>
        <p:spPr bwMode="auto">
          <a:xfrm>
            <a:off x="3138403" y="321732"/>
            <a:ext cx="2867193" cy="621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0" name="Picture 5">
            <a:extLst>
              <a:ext uri="{FF2B5EF4-FFF2-40B4-BE49-F238E27FC236}">
                <a16:creationId xmlns:a16="http://schemas.microsoft.com/office/drawing/2014/main" id="{7C5FE864-0BF0-1143-963E-218381CA63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0" r="18478" b="-2"/>
          <a:stretch/>
        </p:blipFill>
        <p:spPr bwMode="auto">
          <a:xfrm>
            <a:off x="6065754" y="321732"/>
            <a:ext cx="2836946" cy="621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70">
            <a:extLst>
              <a:ext uri="{FF2B5EF4-FFF2-40B4-BE49-F238E27FC236}">
                <a16:creationId xmlns:a16="http://schemas.microsoft.com/office/drawing/2014/main" id="{84C75E2B-CACA-478C-B26B-182AF87A1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3557" name="Picture 72">
            <a:extLst>
              <a:ext uri="{FF2B5EF4-FFF2-40B4-BE49-F238E27FC236}">
                <a16:creationId xmlns:a16="http://schemas.microsoft.com/office/drawing/2014/main" id="{50FF2874-547C-4D14-9E18-28B19002F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23558" name="Straight Connector 74">
            <a:extLst>
              <a:ext uri="{FF2B5EF4-FFF2-40B4-BE49-F238E27FC236}">
                <a16:creationId xmlns:a16="http://schemas.microsoft.com/office/drawing/2014/main" id="{36CF827D-A163-47F7-BD87-34EB4FA7D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59" name="Straight Connector 76">
            <a:extLst>
              <a:ext uri="{FF2B5EF4-FFF2-40B4-BE49-F238E27FC236}">
                <a16:creationId xmlns:a16="http://schemas.microsoft.com/office/drawing/2014/main" id="{D299D9A9-1DA8-433D-A9BC-FB48D93D42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0422" y="1847088"/>
            <a:ext cx="720564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274FF48E-21C6-4ED1-8D57-5D27A7B766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EDE4EA73-B3EE-41C9-8DED-BFE895585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3553" name="Rectangle 2">
            <a:extLst>
              <a:ext uri="{FF2B5EF4-FFF2-40B4-BE49-F238E27FC236}">
                <a16:creationId xmlns:a16="http://schemas.microsoft.com/office/drawing/2014/main" id="{D99FDC4E-E92E-3C42-AF08-D0203D4E94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32546" y="4613198"/>
            <a:ext cx="6490891" cy="844697"/>
          </a:xfrm>
        </p:spPr>
        <p:txBody>
          <a:bodyPr vert="horz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defTabSz="914400"/>
            <a:r>
              <a:rPr lang="en-US" altLang="en-US" sz="2700"/>
              <a:t>ΕΚΛΟΓΕΣ ΣΥΝΤΑΚΤΙΚΗΣ ΣΥΝΕΛΕΥΣΗΣ</a:t>
            </a:r>
            <a:br>
              <a:rPr lang="en-US" altLang="en-US" sz="2700"/>
            </a:br>
            <a:r>
              <a:rPr lang="en-US" altLang="en-US" sz="2700"/>
              <a:t>1946</a:t>
            </a:r>
          </a:p>
        </p:txBody>
      </p:sp>
      <p:pic>
        <p:nvPicPr>
          <p:cNvPr id="23554" name="Picture 3">
            <a:extLst>
              <a:ext uri="{FF2B5EF4-FFF2-40B4-BE49-F238E27FC236}">
                <a16:creationId xmlns:a16="http://schemas.microsoft.com/office/drawing/2014/main" id="{671C6D5B-88A5-6C49-81C1-5296E79A960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352" y="676231"/>
            <a:ext cx="6486451" cy="3587736"/>
          </a:xfrm>
          <a:prstGeom prst="rect">
            <a:avLst/>
          </a:prstGeom>
        </p:spPr>
      </p:pic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5038F25F-EDEF-4677-BA06-9A0951D44C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32546" y="4460798"/>
            <a:ext cx="648225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5" name="Picture 84">
            <a:extLst>
              <a:ext uri="{FF2B5EF4-FFF2-40B4-BE49-F238E27FC236}">
                <a16:creationId xmlns:a16="http://schemas.microsoft.com/office/drawing/2014/main" id="{CDD4A4E6-AE28-4022-81BD-8F9C976B2C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41206E84-DE07-4C15-AC7E-FB739A177E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21A21290-9A05-2049-944A-A3976A8A6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l-GR" altLang="en-US" sz="4400" b="1" cap="none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ΕΚΛΟΓΕΣ 1948</a:t>
            </a:r>
          </a:p>
        </p:txBody>
      </p:sp>
      <p:sp>
        <p:nvSpPr>
          <p:cNvPr id="24578" name="Chart Placeholder 2">
            <a:extLst>
              <a:ext uri="{FF2B5EF4-FFF2-40B4-BE49-F238E27FC236}">
                <a16:creationId xmlns:a16="http://schemas.microsoft.com/office/drawing/2014/main" id="{10A70CCB-B62C-8442-9262-03B9378D7CB1}"/>
              </a:ext>
            </a:extLst>
          </p:cNvPr>
          <p:cNvSpPr>
            <a:spLocks noGrp="1" noChangeArrowheads="1" noTextEdit="1"/>
          </p:cNvSpPr>
          <p:nvPr>
            <p:ph type="chart" idx="1"/>
          </p:nvPr>
        </p:nvSpPr>
        <p:spPr/>
      </p:sp>
      <p:pic>
        <p:nvPicPr>
          <p:cNvPr id="24579" name="Picture 4">
            <a:extLst>
              <a:ext uri="{FF2B5EF4-FFF2-40B4-BE49-F238E27FC236}">
                <a16:creationId xmlns:a16="http://schemas.microsoft.com/office/drawing/2014/main" id="{15EFCC23-BF5B-6547-AEA6-87D83BE1A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814513"/>
            <a:ext cx="8086725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695403FF-8329-FA4E-B525-CA7393108B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l-GR" altLang="en-US" sz="3600" b="1" cap="none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ΤΟ ΤΕΛΟΣ ΤΗΣ Α</a:t>
            </a:r>
            <a:r>
              <a:rPr lang="ja-JP" altLang="el-GR" sz="3600" b="1" cap="none">
                <a:latin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el-GR" altLang="ja-JP" sz="3600" b="1" cap="none">
                <a:latin typeface="Calibri" panose="020F0502020204030204" pitchFamily="34" charset="0"/>
                <a:cs typeface="Calibri" panose="020F0502020204030204" pitchFamily="34" charset="0"/>
              </a:rPr>
              <a:t> ΔΗΜΟΚΡΑΤΙΑΣ – ΟΙ ΕΚΛΟΓΕΣ ΤΟΥ 1993</a:t>
            </a:r>
            <a:endParaRPr lang="el-GR" altLang="en-US" sz="3600" b="1" cap="none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602" name="Chart Placeholder 2">
            <a:extLst>
              <a:ext uri="{FF2B5EF4-FFF2-40B4-BE49-F238E27FC236}">
                <a16:creationId xmlns:a16="http://schemas.microsoft.com/office/drawing/2014/main" id="{6118F593-28A1-2A4E-891A-4D7427124B75}"/>
              </a:ext>
            </a:extLst>
          </p:cNvPr>
          <p:cNvSpPr>
            <a:spLocks noGrp="1" noChangeArrowheads="1" noTextEdit="1"/>
          </p:cNvSpPr>
          <p:nvPr>
            <p:ph type="chart" idx="1"/>
          </p:nvPr>
        </p:nvSpPr>
        <p:spPr/>
      </p:sp>
      <p:pic>
        <p:nvPicPr>
          <p:cNvPr id="25603" name="Picture 4">
            <a:extLst>
              <a:ext uri="{FF2B5EF4-FFF2-40B4-BE49-F238E27FC236}">
                <a16:creationId xmlns:a16="http://schemas.microsoft.com/office/drawing/2014/main" id="{EC4C8878-94CE-5448-BF5B-B69B9351D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1341438"/>
            <a:ext cx="873283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4667A-394C-7D4A-BE08-596DECA1C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l-GR" altLang="en-US" b="1" cap="none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 ΔΕΥΤΕΡΗ ΔΗΜΟΚΡΑΤΙΑ – ΟΙ ΕΚΛΟΓΕΣ ΤΟΥ 1994</a:t>
            </a:r>
            <a:endParaRPr lang="en-US" altLang="en-US" b="1" cap="none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058" name="Chart Placeholder 2">
            <a:extLst>
              <a:ext uri="{FF2B5EF4-FFF2-40B4-BE49-F238E27FC236}">
                <a16:creationId xmlns:a16="http://schemas.microsoft.com/office/drawing/2014/main" id="{00F49650-9CA5-1B4B-BAC3-06500684F9C3}"/>
              </a:ext>
            </a:extLst>
          </p:cNvPr>
          <p:cNvSpPr>
            <a:spLocks noGrp="1" noChangeArrowheads="1" noTextEdit="1"/>
          </p:cNvSpPr>
          <p:nvPr>
            <p:ph type="chart" idx="1"/>
          </p:nvPr>
        </p:nvSpPr>
        <p:spPr/>
      </p:sp>
      <p:pic>
        <p:nvPicPr>
          <p:cNvPr id="45059" name="Picture 4">
            <a:extLst>
              <a:ext uri="{FF2B5EF4-FFF2-40B4-BE49-F238E27FC236}">
                <a16:creationId xmlns:a16="http://schemas.microsoft.com/office/drawing/2014/main" id="{1B25E8C4-639F-B241-84F7-6759417EC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885950"/>
            <a:ext cx="7994650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DECDE-0DD2-7B4F-8962-0262E8E67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l-GR" altLang="en-US" b="1" cap="none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 ΑΤΕΛΗΣ ΔΙΠΟΛΙΣΜΟΣ ΑΠΟ ΤΟ 1994-2013</a:t>
            </a:r>
            <a:endParaRPr lang="en-US" altLang="en-US" b="1" cap="none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082" name="Chart Placeholder 2">
            <a:extLst>
              <a:ext uri="{FF2B5EF4-FFF2-40B4-BE49-F238E27FC236}">
                <a16:creationId xmlns:a16="http://schemas.microsoft.com/office/drawing/2014/main" id="{CB3FC0E2-EA11-F54A-B949-D85B47E3BC58}"/>
              </a:ext>
            </a:extLst>
          </p:cNvPr>
          <p:cNvSpPr>
            <a:spLocks noGrp="1" noChangeArrowheads="1" noTextEdit="1"/>
          </p:cNvSpPr>
          <p:nvPr>
            <p:ph type="chart" idx="1"/>
          </p:nvPr>
        </p:nvSpPr>
        <p:spPr/>
      </p:sp>
      <p:pic>
        <p:nvPicPr>
          <p:cNvPr id="46083" name="Picture 4">
            <a:extLst>
              <a:ext uri="{FF2B5EF4-FFF2-40B4-BE49-F238E27FC236}">
                <a16:creationId xmlns:a16="http://schemas.microsoft.com/office/drawing/2014/main" id="{22DDD740-21CF-4F4C-83AB-A738BAB14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1196975"/>
            <a:ext cx="8683625" cy="442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6D28A-F377-2A49-8C13-200731B74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l-GR" altLang="en-US" b="1" cap="none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ΟΙ ΕΚΛΟΓΕΣ ΤΟΥ 2013 – Η ΕΜΦΑΝΙΣΗ ΤΟΥ ΚΙΝΗΜΑΤΟΣ ΤΩΝ 5 ΑΣΤΕΡΩΝ</a:t>
            </a:r>
            <a:endParaRPr lang="en-US" altLang="en-US" b="1" cap="none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106" name="Chart Placeholder 2">
            <a:extLst>
              <a:ext uri="{FF2B5EF4-FFF2-40B4-BE49-F238E27FC236}">
                <a16:creationId xmlns:a16="http://schemas.microsoft.com/office/drawing/2014/main" id="{C97472AB-4BF7-4648-B0EC-B60ABFD9B28C}"/>
              </a:ext>
            </a:extLst>
          </p:cNvPr>
          <p:cNvSpPr>
            <a:spLocks noGrp="1" noChangeArrowheads="1" noTextEdit="1"/>
          </p:cNvSpPr>
          <p:nvPr>
            <p:ph type="chart" idx="1"/>
          </p:nvPr>
        </p:nvSpPr>
        <p:spPr/>
      </p:sp>
      <p:pic>
        <p:nvPicPr>
          <p:cNvPr id="47107" name="Picture 4">
            <a:extLst>
              <a:ext uri="{FF2B5EF4-FFF2-40B4-BE49-F238E27FC236}">
                <a16:creationId xmlns:a16="http://schemas.microsoft.com/office/drawing/2014/main" id="{2D93C1A4-18DD-2440-A6E7-5B5B1003F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406" y="1120775"/>
            <a:ext cx="7215187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A29DA-BAD9-7043-A86B-84FAEA603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b="1" cap="none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altLang="en-US" b="1" cap="none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 ΙΤΑΛΙΚΗ ΒΟΥΛΗ ΜΕΤΑ ΤΙΣ </a:t>
            </a:r>
            <a:br>
              <a:rPr lang="el-GR" altLang="en-US" b="1" cap="none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altLang="en-US" b="1" cap="none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ΕΚΛΟΓΕΣ ΤΟΥ 2013- ΨΗΦΟΙ</a:t>
            </a:r>
            <a:endParaRPr lang="en-US" altLang="en-US" b="1" cap="none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6626" name="Content Placeholder 3">
            <a:extLst>
              <a:ext uri="{FF2B5EF4-FFF2-40B4-BE49-F238E27FC236}">
                <a16:creationId xmlns:a16="http://schemas.microsoft.com/office/drawing/2014/main" id="{03AD2A3C-AF37-E34F-B43E-E657DF1722E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49388" y="2016125"/>
          <a:ext cx="6559550" cy="344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8" name="Chart" r:id="rId3" imgW="8331200" imgH="4381500" progId="Excel.Chart.8">
                  <p:embed/>
                </p:oleObj>
              </mc:Choice>
              <mc:Fallback>
                <p:oleObj name="Chart" r:id="rId3" imgW="8331200" imgH="4381500" progId="Excel.Char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9388" y="2016125"/>
                        <a:ext cx="6559550" cy="3449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7A1357-B1D6-7949-B343-6E7AB7758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038" y="804863"/>
            <a:ext cx="6572250" cy="1058862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l-GR" altLang="en-US" b="1" cap="none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ΤΟ ΚΙΝΗΜΑ ΤΩΝ ΠΕΝΤΕ ΑΣΤΕΡΩΝ</a:t>
            </a:r>
            <a:endParaRPr lang="en-US" altLang="en-US" b="1" cap="none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8130" name="Content Placeholder 7">
            <a:extLst>
              <a:ext uri="{FF2B5EF4-FFF2-40B4-BE49-F238E27FC236}">
                <a16:creationId xmlns:a16="http://schemas.microsoft.com/office/drawing/2014/main" id="{A07C2A3E-B196-624E-949C-08F95491B02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2382838"/>
            <a:ext cx="3937000" cy="2952750"/>
          </a:xfrm>
        </p:spPr>
      </p:pic>
      <p:pic>
        <p:nvPicPr>
          <p:cNvPr id="48131" name="Content Placeholder 9">
            <a:extLst>
              <a:ext uri="{FF2B5EF4-FFF2-40B4-BE49-F238E27FC236}">
                <a16:creationId xmlns:a16="http://schemas.microsoft.com/office/drawing/2014/main" id="{91309A62-9193-8D4E-9F5F-9CC9532E5A9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89500" y="2560638"/>
            <a:ext cx="3930650" cy="259715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63C748C-967B-4A7B-A90F-3EDD0F485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7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0143637-4934-44E4-B909-BAF1E7B2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3046595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7" name="Rectangle 2">
            <a:extLst>
              <a:ext uri="{FF2B5EF4-FFF2-40B4-BE49-F238E27FC236}">
                <a16:creationId xmlns:a16="http://schemas.microsoft.com/office/drawing/2014/main" id="{522B0534-4675-8B4E-B582-34D2F5476A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37262" y="1240076"/>
            <a:ext cx="2045860" cy="4584527"/>
          </a:xfrm>
        </p:spPr>
        <p:txBody>
          <a:bodyPr numCol="1" anchorCtr="0" compatLnSpc="1">
            <a:prstTxWarp prst="textNoShape">
              <a:avLst/>
            </a:prstTxWarp>
            <a:normAutofit/>
          </a:bodyPr>
          <a:lstStyle/>
          <a:p>
            <a:r>
              <a:rPr lang="el-GR" altLang="en-US" cap="none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ΤΟ ΙΣΤΟΡΙΚΟ ΠΛΑΙΣΙΟ</a:t>
            </a:r>
            <a:r>
              <a:rPr lang="en-US" altLang="en-US" cap="none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(II)</a:t>
            </a:r>
            <a:endParaRPr lang="el-GR" altLang="en-US" cap="none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98" name="Rectangle 3">
            <a:extLst>
              <a:ext uri="{FF2B5EF4-FFF2-40B4-BE49-F238E27FC236}">
                <a16:creationId xmlns:a16="http://schemas.microsoft.com/office/drawing/2014/main" id="{257B2AC9-D811-9346-9292-742CE748567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529195" y="1240077"/>
            <a:ext cx="4526120" cy="4916465"/>
          </a:xfrm>
        </p:spPr>
        <p:txBody>
          <a:bodyPr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el-GR" alt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 Μεγάλη Ελλάδα</a:t>
            </a:r>
          </a:p>
          <a:p>
            <a:pPr>
              <a:lnSpc>
                <a:spcPct val="110000"/>
              </a:lnSpc>
            </a:pPr>
            <a:r>
              <a:rPr lang="el-GR" alt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 ενοποίηση στη Ρωμαϊκή αυτοκρατορία</a:t>
            </a:r>
          </a:p>
          <a:p>
            <a:pPr>
              <a:lnSpc>
                <a:spcPct val="110000"/>
              </a:lnSpc>
            </a:pPr>
            <a:r>
              <a:rPr lang="el-GR" alt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Οι γερμανικές εισβολές</a:t>
            </a:r>
          </a:p>
          <a:p>
            <a:pPr>
              <a:lnSpc>
                <a:spcPct val="110000"/>
              </a:lnSpc>
            </a:pPr>
            <a:r>
              <a:rPr lang="el-GR" alt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 επιστροφή του Βυζαντίου και η εμφάνιση της Αγίας Ρωμαϊκής Αυτοκρατορίας του Γερμανικού Έθνους</a:t>
            </a:r>
          </a:p>
          <a:p>
            <a:pPr>
              <a:lnSpc>
                <a:spcPct val="110000"/>
              </a:lnSpc>
            </a:pPr>
            <a:r>
              <a:rPr lang="el-GR" alt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Οι πόλεις-κράτη και η αριστοκρατική διακυβέρνηση</a:t>
            </a:r>
          </a:p>
          <a:p>
            <a:pPr>
              <a:lnSpc>
                <a:spcPct val="110000"/>
              </a:lnSpc>
            </a:pPr>
            <a:r>
              <a:rPr lang="en-US" alt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 ‘400 </a:t>
            </a:r>
            <a:r>
              <a:rPr lang="el-GR" alt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και η Αναγέννηση</a:t>
            </a:r>
          </a:p>
          <a:p>
            <a:pPr>
              <a:lnSpc>
                <a:spcPct val="110000"/>
              </a:lnSpc>
            </a:pPr>
            <a:r>
              <a:rPr lang="el-GR" alt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 πολιτική διαίρεση, η οικονομική παρακμή και η εξωτερική κυριαρχία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4C75E2B-CACA-478C-B26B-182AF87A1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50FF2874-547C-4D14-9E18-28B19002F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36CF827D-A163-47F7-BD87-34EB4FA7D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299D9A9-1DA8-433D-A9BC-FB48D93D42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0422" y="1847088"/>
            <a:ext cx="720564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5440530B-ADDF-E84F-8B69-4E97EA5B9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684" y="804519"/>
            <a:ext cx="7202456" cy="1049235"/>
          </a:xfrm>
        </p:spPr>
        <p:txBody>
          <a:bodyPr vert="horz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defTabSz="914400"/>
            <a:r>
              <a:rPr lang="en-US" altLang="en-US"/>
              <a:t>ΟΙ ΕΚΛΟΓΕΣ ΤΟΥ 2018 – ΤΟ ΤΕΛΟΣ ΤΟΥ ΔΙΠΟΛΙΣΜΟΥ;</a:t>
            </a:r>
          </a:p>
        </p:txBody>
      </p:sp>
      <p:pic>
        <p:nvPicPr>
          <p:cNvPr id="49154" name="Content Placeholder 7">
            <a:extLst>
              <a:ext uri="{FF2B5EF4-FFF2-40B4-BE49-F238E27FC236}">
                <a16:creationId xmlns:a16="http://schemas.microsoft.com/office/drawing/2014/main" id="{1C9A7E9B-DC4C-774A-B1B7-FB6B96B7D4A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84" y="2015732"/>
            <a:ext cx="6161808" cy="3450613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8E7A6F0-5CD3-481E-B0F2-E7F99FE67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11290DF-4975-4FCD-8B8D-BBC86B8366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B9863E-2241-7A47-942E-403F62820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459" y="1138228"/>
            <a:ext cx="2845263" cy="3858767"/>
          </a:xfr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altLang="en-US" sz="3100"/>
              <a:t>Η </a:t>
            </a:r>
            <a:r>
              <a:rPr lang="en-US" altLang="en-US" sz="3100"/>
              <a:t>Lega Nord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357CA18A-A333-4DCB-842B-76827D2EC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825015" y="638300"/>
            <a:ext cx="4807204" cy="4858625"/>
            <a:chOff x="7807230" y="2012810"/>
            <a:chExt cx="3251252" cy="3459865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6E785FC3-CE7B-46F8-8C7A-EBBF001EDB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75069D9A-30C7-4159-880C-DD2BDC5100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9" name="Rectangle 78">
            <a:extLst>
              <a:ext uri="{FF2B5EF4-FFF2-40B4-BE49-F238E27FC236}">
                <a16:creationId xmlns:a16="http://schemas.microsoft.com/office/drawing/2014/main" id="{D9FE1511-6E1B-4F0E-8FF0-958527181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4918" y="973636"/>
            <a:ext cx="4327398" cy="4187952"/>
          </a:xfrm>
          <a:prstGeom prst="rect">
            <a:avLst/>
          </a:prstGeom>
          <a:solidFill>
            <a:srgbClr val="FFFFFF"/>
          </a:solidFill>
          <a:ln w="6350">
            <a:solidFill>
              <a:srgbClr val="DFD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50" name="Content Placeholder 3">
            <a:extLst>
              <a:ext uri="{FF2B5EF4-FFF2-40B4-BE49-F238E27FC236}">
                <a16:creationId xmlns:a16="http://schemas.microsoft.com/office/drawing/2014/main" id="{995E0647-B8D0-4A46-B267-675B6248278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188362" y="1138228"/>
            <a:ext cx="4080510" cy="3858768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el-GR" altLang="en-US" sz="1600">
                <a:solidFill>
                  <a:srgbClr val="000000"/>
                </a:solidFill>
              </a:rPr>
              <a:t>Η παραδοσιακή αντιπαράθεση (εργατικού) Βορρά και (σπάταλου και διεφθαρμένου) Νότου (</a:t>
            </a:r>
            <a:r>
              <a:rPr lang="en-US" altLang="en-US" sz="1600">
                <a:solidFill>
                  <a:srgbClr val="000000"/>
                </a:solidFill>
              </a:rPr>
              <a:t>Roma ladra)</a:t>
            </a:r>
          </a:p>
          <a:p>
            <a:pPr>
              <a:lnSpc>
                <a:spcPct val="110000"/>
              </a:lnSpc>
            </a:pPr>
            <a:r>
              <a:rPr lang="el-GR" altLang="en-US" sz="1600">
                <a:solidFill>
                  <a:srgbClr val="000000"/>
                </a:solidFill>
              </a:rPr>
              <a:t>Η μετατροπή της δυσαρέσκειας σε κόμμα</a:t>
            </a:r>
          </a:p>
          <a:p>
            <a:pPr>
              <a:lnSpc>
                <a:spcPct val="110000"/>
              </a:lnSpc>
            </a:pPr>
            <a:r>
              <a:rPr lang="el-GR" altLang="en-US" sz="1600">
                <a:solidFill>
                  <a:srgbClr val="000000"/>
                </a:solidFill>
              </a:rPr>
              <a:t>Ένα ιδιαίτερο κόμμα (αντιμεταναστευτικό, ρατσιστικό, πολιτικά ευέλικτο)</a:t>
            </a:r>
          </a:p>
          <a:p>
            <a:pPr>
              <a:lnSpc>
                <a:spcPct val="110000"/>
              </a:lnSpc>
            </a:pPr>
            <a:r>
              <a:rPr lang="el-GR" altLang="en-US" sz="1600">
                <a:solidFill>
                  <a:srgbClr val="000000"/>
                </a:solidFill>
              </a:rPr>
              <a:t>Το αίτημα για αυτονομία/ανεξαρτησία της Παδανίας (φαντασιακή κοινότητα) σταδιακά μετατρέπεται σε αίτημα για αποχώρηση από την ΕΕ/ευρώ</a:t>
            </a:r>
            <a:endParaRPr lang="en-US" altLang="en-US" sz="1600">
              <a:solidFill>
                <a:srgbClr val="000000"/>
              </a:solidFill>
            </a:endParaRP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025CEF6D-5E98-4B5C-A10F-7459C1EEF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05C73161-1E4E-4E6A-91B2-E885CF8FF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E7A6F0-5CD3-481E-B0F2-E7F99FE67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1290DF-4975-4FCD-8B8D-BBC86B8366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5ECB11-A806-9B42-B321-45ECFB9E4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459" y="1138228"/>
            <a:ext cx="2845263" cy="3858767"/>
          </a:xfr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3100"/>
              <a:t>Forza Italia (</a:t>
            </a:r>
            <a:r>
              <a:rPr lang="el-GR" altLang="en-US" sz="3100"/>
              <a:t>πολος της Ελευθεριας)</a:t>
            </a:r>
            <a:endParaRPr lang="en-US" altLang="en-US" sz="31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7CA18A-A333-4DCB-842B-76827D2EC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825015" y="638300"/>
            <a:ext cx="4807204" cy="4858625"/>
            <a:chOff x="7807230" y="2012810"/>
            <a:chExt cx="3251252" cy="345986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E785FC3-CE7B-46F8-8C7A-EBBF001EDB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5069D9A-30C7-4159-880C-DD2BDC5100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9FE1511-6E1B-4F0E-8FF0-958527181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4918" y="973636"/>
            <a:ext cx="4327398" cy="4187952"/>
          </a:xfrm>
          <a:prstGeom prst="rect">
            <a:avLst/>
          </a:prstGeom>
          <a:solidFill>
            <a:srgbClr val="FFFFFF"/>
          </a:solidFill>
          <a:ln w="6350">
            <a:solidFill>
              <a:srgbClr val="DFD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F0671C-A7B0-9C48-8659-1D4B9D2D3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8362" y="1138228"/>
            <a:ext cx="4080510" cy="3858768"/>
          </a:xfrm>
        </p:spPr>
        <p:txBody>
          <a:bodyPr rtlCol="0" anchor="ctr">
            <a:normAutofit/>
          </a:bodyPr>
          <a:lstStyle/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el-GR" altLang="en-US" sz="1900">
                <a:solidFill>
                  <a:srgbClr val="000000"/>
                </a:solidFill>
              </a:rPr>
              <a:t>Το πρώτο ατομικό κόμμα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el-GR" altLang="en-US" sz="1900">
                <a:solidFill>
                  <a:srgbClr val="000000"/>
                </a:solidFill>
              </a:rPr>
              <a:t>Εκφράζει την επιχειρηματική τάξη και τους μικρομεσαίους ταυτόχρονα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el-GR" altLang="en-US" sz="1900">
                <a:solidFill>
                  <a:srgbClr val="000000"/>
                </a:solidFill>
              </a:rPr>
              <a:t>Υποκατάστατο της παραδοσιακής δεξιάς με λαϊκιστικά χαρακτηριστικά (λανθάνων αντι-ευρωπαΪσμός)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el-GR" altLang="en-US" sz="1900">
                <a:solidFill>
                  <a:srgbClr val="000000"/>
                </a:solidFill>
              </a:rPr>
              <a:t>Η λατρεία της προσωπικότητας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el-GR" altLang="en-US" sz="1900">
                <a:solidFill>
                  <a:srgbClr val="000000"/>
                </a:solidFill>
              </a:rPr>
              <a:t>Η σταδιακή αποδυνάμωση του Μπερλουσκόνι και του κόμματός του</a:t>
            </a:r>
            <a:endParaRPr lang="en-US" altLang="en-US" sz="1900">
              <a:solidFill>
                <a:srgbClr val="000000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25CEF6D-5E98-4B5C-A10F-7459C1EEF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5C73161-1E4E-4E6A-91B2-E885CF8FF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EEA869E1-F851-4A52-92F5-77E592B76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B083AD55-8296-44BD-8E14-DD2DDBC35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2BF46B26-15FC-4C5A-94FA-AE9ED64B5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912F6065-5345-44BD-B66E-5487CCD7A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13335" y="3528542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80" name="Rectangle 79">
            <a:extLst>
              <a:ext uri="{FF2B5EF4-FFF2-40B4-BE49-F238E27FC236}">
                <a16:creationId xmlns:a16="http://schemas.microsoft.com/office/drawing/2014/main" id="{0EF77632-1A0C-4B9F-829B-226E68A78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F3DCFC27-6BCE-42B6-8372-070EA07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AFFC957-F6FF-ED4B-BD56-7CE04FABA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318" y="4460798"/>
            <a:ext cx="6477804" cy="558063"/>
          </a:xfrm>
        </p:spPr>
        <p:txBody>
          <a:bodyPr vert="horz" lIns="91440" tIns="45720" rIns="91440" bIns="0" numCol="1" rtlCol="0" anchor="b" anchorCtr="0" compatLnSpc="1">
            <a:prstTxWarp prst="textNoShape">
              <a:avLst/>
            </a:prstTxWarp>
            <a:normAutofit/>
          </a:bodyPr>
          <a:lstStyle/>
          <a:p>
            <a:pPr defTabSz="914400"/>
            <a:r>
              <a:rPr lang="en-US" altLang="en-US" sz="3100"/>
              <a:t>ΟΙ ΕΚΛΟΓΕΣ ΤΟΥ ΜΑΡΤΙΟΥ 2018</a:t>
            </a:r>
          </a:p>
        </p:txBody>
      </p:sp>
      <p:pic>
        <p:nvPicPr>
          <p:cNvPr id="50179" name="Content Placeholder 9">
            <a:extLst>
              <a:ext uri="{FF2B5EF4-FFF2-40B4-BE49-F238E27FC236}">
                <a16:creationId xmlns:a16="http://schemas.microsoft.com/office/drawing/2014/main" id="{E22A72DF-0F27-024B-927D-B3968EF5BA4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352" y="1329576"/>
            <a:ext cx="3181828" cy="2123871"/>
          </a:xfrm>
          <a:prstGeom prst="rect">
            <a:avLst/>
          </a:prstGeom>
        </p:spPr>
      </p:pic>
      <p:pic>
        <p:nvPicPr>
          <p:cNvPr id="50178" name="Content Placeholder 7">
            <a:extLst>
              <a:ext uri="{FF2B5EF4-FFF2-40B4-BE49-F238E27FC236}">
                <a16:creationId xmlns:a16="http://schemas.microsoft.com/office/drawing/2014/main" id="{AE132837-10E0-8844-8E1E-38DCF900284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295" y="1500600"/>
            <a:ext cx="3181827" cy="1781823"/>
          </a:xfrm>
          <a:prstGeom prst="rect">
            <a:avLst/>
          </a:prstGeom>
        </p:spPr>
      </p:pic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96A4B1E0-284C-4A01-8141-A24D2B8EE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32546" y="5027185"/>
            <a:ext cx="648225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6" name="Picture 85">
            <a:extLst>
              <a:ext uri="{FF2B5EF4-FFF2-40B4-BE49-F238E27FC236}">
                <a16:creationId xmlns:a16="http://schemas.microsoft.com/office/drawing/2014/main" id="{F82046CE-87C5-4670-A404-6AB453F5A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A224BAD7-5931-4CA6-BB58-0CBCFCFA6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3BBC7667-C352-4842-9AFD-E5C16AD00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13335" y="3528542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F8454B2E-D2DB-42C2-A224-BCEC47B864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08B61146-1CF0-40E1-B66E-C22BD9207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D342295-3BD5-E74A-90A0-03973C6A1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3740" y="802298"/>
            <a:ext cx="6817399" cy="3822329"/>
          </a:xfrm>
        </p:spPr>
        <p:txBody>
          <a:bodyPr vert="horz" lIns="91440" tIns="45720" rIns="91440" bIns="0" numCol="1" rtlCol="0" anchor="b" anchorCtr="0" compatLnSpc="1">
            <a:prstTxWarp prst="textNoShape">
              <a:avLst/>
            </a:prstTxWarp>
            <a:normAutofit/>
          </a:bodyPr>
          <a:lstStyle/>
          <a:p>
            <a:pPr defTabSz="914400"/>
            <a:r>
              <a:rPr lang="en-US" altLang="en-US" sz="6600"/>
              <a:t>ΤΟ ΕΚΛΟΓΙΚΟ ΣΥΣΤΗΜΑ</a:t>
            </a:r>
          </a:p>
        </p:txBody>
      </p:sp>
      <p:sp>
        <p:nvSpPr>
          <p:cNvPr id="51202" name="Text Placeholder 4">
            <a:extLst>
              <a:ext uri="{FF2B5EF4-FFF2-40B4-BE49-F238E27FC236}">
                <a16:creationId xmlns:a16="http://schemas.microsoft.com/office/drawing/2014/main" id="{B5C28844-388E-B743-AA87-64065A9CBA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73741" y="4941662"/>
            <a:ext cx="6817398" cy="977621"/>
          </a:xfrm>
        </p:spPr>
        <p:txBody>
          <a:bodyPr vert="horz" lIns="91440" tIns="91440" rIns="91440" bIns="91440" rtlCol="0">
            <a:normAutofit/>
          </a:bodyPr>
          <a:lstStyle/>
          <a:p>
            <a:pPr defTabSz="914400"/>
            <a:r>
              <a:rPr lang="en-US" altLang="en-US" cap="all"/>
              <a:t>ΑΠΌ ΤΗΝ ΚΑΘΑΡΗ ΑΝΑΛΟΓΙΚΗ ΣΤΟ ΜΙΚΤΟ ΣΥΣΤΗΜΑ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AE5065C-30A9-480A-9E93-74CC14902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32546" y="4735528"/>
            <a:ext cx="648225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5" name="Picture 84">
            <a:extLst>
              <a:ext uri="{FF2B5EF4-FFF2-40B4-BE49-F238E27FC236}">
                <a16:creationId xmlns:a16="http://schemas.microsoft.com/office/drawing/2014/main" id="{2F948680-1810-4961-805C-D0C28E7E93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F63C748C-967B-4A7B-A90F-3EDD0F485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7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C0143637-4934-44E4-B909-BAF1E7B2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3046595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972CBA43-9079-4744-812A-72DFED4119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37262" y="1240076"/>
            <a:ext cx="2045860" cy="458452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altLang="en-US" sz="2200">
                <a:solidFill>
                  <a:srgbClr val="FFFFFF"/>
                </a:solidFill>
              </a:rPr>
              <a:t>Το εκλογικο ςυςτημα της Α</a:t>
            </a:r>
            <a:r>
              <a:rPr lang="ja-JP" altLang="el-GR" sz="2200">
                <a:solidFill>
                  <a:srgbClr val="FFFFFF"/>
                </a:solidFill>
              </a:rPr>
              <a:t>’</a:t>
            </a:r>
            <a:r>
              <a:rPr lang="el-GR" altLang="ja-JP" sz="2200">
                <a:solidFill>
                  <a:srgbClr val="FFFFFF"/>
                </a:solidFill>
              </a:rPr>
              <a:t> Δημοκρατιας</a:t>
            </a:r>
            <a:endParaRPr lang="el-GR" altLang="en-US" sz="2200">
              <a:solidFill>
                <a:srgbClr val="FFFFFF"/>
              </a:solidFill>
            </a:endParaRPr>
          </a:p>
        </p:txBody>
      </p:sp>
      <p:sp>
        <p:nvSpPr>
          <p:cNvPr id="29698" name="Rectangle 3">
            <a:extLst>
              <a:ext uri="{FF2B5EF4-FFF2-40B4-BE49-F238E27FC236}">
                <a16:creationId xmlns:a16="http://schemas.microsoft.com/office/drawing/2014/main" id="{0BD21877-D945-F04D-9DA3-FF62E4775C6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529195" y="1240077"/>
            <a:ext cx="4526120" cy="4916465"/>
          </a:xfrm>
        </p:spPr>
        <p:txBody>
          <a:bodyPr anchor="t">
            <a:normAutofit/>
          </a:bodyPr>
          <a:lstStyle/>
          <a:p>
            <a:r>
              <a:rPr lang="el-GR" altLang="en-US"/>
              <a:t>Αναλογικό </a:t>
            </a:r>
          </a:p>
          <a:p>
            <a:r>
              <a:rPr lang="el-GR" altLang="en-US"/>
              <a:t>Δεν υπήρχε όριο</a:t>
            </a:r>
          </a:p>
          <a:p>
            <a:r>
              <a:rPr lang="el-GR" altLang="en-US"/>
              <a:t>Προτιμησιακή ψήφος</a:t>
            </a:r>
          </a:p>
          <a:p>
            <a:r>
              <a:rPr lang="el-GR" altLang="en-US"/>
              <a:t>Η συνέπεια της αναλογικότητας </a:t>
            </a:r>
            <a:r>
              <a:rPr lang="el-GR" altLang="en-US">
                <a:sym typeface="Wingdings" pitchFamily="2" charset="2"/>
              </a:rPr>
              <a:t> ακινησία (</a:t>
            </a:r>
            <a:r>
              <a:rPr lang="en-US" altLang="en-US">
                <a:sym typeface="Wingdings" pitchFamily="2" charset="2"/>
              </a:rPr>
              <a:t>immobilismo)</a:t>
            </a:r>
          </a:p>
          <a:p>
            <a:r>
              <a:rPr lang="el-GR" altLang="en-US">
                <a:sym typeface="Wingdings" pitchFamily="2" charset="2"/>
              </a:rPr>
              <a:t>Το δημοψήφισμα του 1993</a:t>
            </a:r>
            <a:r>
              <a:rPr lang="en-US" altLang="en-US">
                <a:sym typeface="Wingdings" pitchFamily="2" charset="2"/>
              </a:rPr>
              <a:t>  </a:t>
            </a:r>
            <a:r>
              <a:rPr lang="el-GR" altLang="en-US">
                <a:sym typeface="Wingdings" pitchFamily="2" charset="2"/>
              </a:rPr>
              <a:t>το πλειοψηφικό σύστημα ως εργαλείο ανανέωσης της πολιτικής </a:t>
            </a:r>
            <a:r>
              <a:rPr lang="fr-FR" altLang="en-US">
                <a:sym typeface="Wingdings" pitchFamily="2" charset="2"/>
              </a:rPr>
              <a:t> </a:t>
            </a:r>
            <a:r>
              <a:rPr lang="el-GR" altLang="en-US"/>
              <a:t>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F63C748C-967B-4A7B-A90F-3EDD0F485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7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0143637-4934-44E4-B909-BAF1E7B2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3046595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448733CE-8145-C241-91CE-850BB4DBC3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37262" y="1240076"/>
            <a:ext cx="2045860" cy="4584527"/>
          </a:xfrm>
        </p:spPr>
        <p:txBody>
          <a:bodyPr numCol="1" anchorCtr="0" compatLnSpc="1">
            <a:prstTxWarp prst="textNoShape">
              <a:avLst/>
            </a:prstTxWarp>
            <a:normAutofit/>
          </a:bodyPr>
          <a:lstStyle/>
          <a:p>
            <a:r>
              <a:rPr lang="el-GR" altLang="en-US" b="1" cap="none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ΤΟ ΕΚΛΟΓΙΚΟ ΣΥΣΤΗΜΑ ΣΗΜΕΡΑ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3DC69C9B-8D9F-C248-B21C-F028A621563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529195" y="1240077"/>
            <a:ext cx="4526120" cy="4916465"/>
          </a:xfrm>
        </p:spPr>
        <p:txBody>
          <a:bodyPr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el-GR" altLang="en-US" sz="15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Μικτό σύστημα και ίδιο και για τα δύο σώματα </a:t>
            </a:r>
          </a:p>
          <a:p>
            <a:pPr lvl="1">
              <a:lnSpc>
                <a:spcPct val="110000"/>
              </a:lnSpc>
            </a:pPr>
            <a:r>
              <a:rPr lang="el-GR" altLang="en-US" sz="15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37% των εδρών </a:t>
            </a:r>
            <a:r>
              <a:rPr lang="el-GR" altLang="en-US" sz="15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 μονοεδρικό πλειοψηφικό ενός γύρου</a:t>
            </a:r>
          </a:p>
          <a:p>
            <a:pPr lvl="1">
              <a:lnSpc>
                <a:spcPct val="110000"/>
              </a:lnSpc>
            </a:pPr>
            <a:r>
              <a:rPr lang="el-GR" altLang="en-US" sz="15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61% των εδρών αναλογικό (όριο 3% - 10% για συμμαχίες) σε 20 περιφέρειες για τη Γερουσία και 28 για τη Βουλή</a:t>
            </a:r>
          </a:p>
          <a:p>
            <a:pPr lvl="1">
              <a:lnSpc>
                <a:spcPct val="110000"/>
              </a:lnSpc>
            </a:pPr>
            <a:r>
              <a:rPr lang="el-GR" altLang="en-US" sz="15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2% Ιταλοί του εξωτερικού </a:t>
            </a:r>
          </a:p>
          <a:p>
            <a:pPr>
              <a:lnSpc>
                <a:spcPct val="110000"/>
              </a:lnSpc>
            </a:pPr>
            <a:r>
              <a:rPr lang="el-GR" altLang="en-US" sz="15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Χωρίς προτιμησιακή ψήφο</a:t>
            </a:r>
          </a:p>
          <a:p>
            <a:pPr>
              <a:lnSpc>
                <a:spcPct val="110000"/>
              </a:lnSpc>
            </a:pPr>
            <a:r>
              <a:rPr lang="el-GR" altLang="en-US" sz="15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Πολλαπλές υποψηφιότητες</a:t>
            </a:r>
          </a:p>
          <a:p>
            <a:pPr>
              <a:lnSpc>
                <a:spcPct val="110000"/>
              </a:lnSpc>
            </a:pPr>
            <a:r>
              <a:rPr lang="el-GR" altLang="en-US" sz="15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Κάθε κόμμα παρουσιάζει πρόγραμμα, ηγέτη και πιθανώς συμμετοχή σε συμμαχία</a:t>
            </a:r>
          </a:p>
          <a:p>
            <a:pPr>
              <a:lnSpc>
                <a:spcPct val="110000"/>
              </a:lnSpc>
            </a:pPr>
            <a:r>
              <a:rPr lang="el-GR" altLang="en-US" sz="15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Σύνδεση του υποψήφιου στις μονοεδρικές με τα κόμματα της συμμαχίας στο αναλογικό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4">
            <a:extLst>
              <a:ext uri="{FF2B5EF4-FFF2-40B4-BE49-F238E27FC236}">
                <a16:creationId xmlns:a16="http://schemas.microsoft.com/office/drawing/2014/main" id="{2E102A47-9B6C-804E-8966-851339D91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9525"/>
            <a:ext cx="7943850" cy="665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9C51009-A09A-4689-8E6C-F8FC99E6A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5AAC1E-85EE-1244-9F02-5F1864631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357" y="1600199"/>
            <a:ext cx="2654449" cy="4297680"/>
          </a:xfrm>
        </p:spPr>
        <p:txBody>
          <a:bodyPr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l-GR" altLang="en-US" b="1" cap="none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ΤΟ ΦΑΙΝΟΜΕΝΟ </a:t>
            </a:r>
            <a:r>
              <a:rPr lang="en-US" altLang="en-US" b="1" cap="none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RENZI</a:t>
            </a:r>
            <a:r>
              <a:rPr lang="el-GR" altLang="en-US" b="1" cap="none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ΚΑΙ Η ΚΑΤΑΡΡΕΥΣΗ ΤΗΣ ΑΡΙΣΤΕΡΑΣ</a:t>
            </a:r>
            <a:endParaRPr lang="en-US" altLang="en-US" b="1" cap="none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9EC65442-F244-409C-BF44-C5D6472E8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148839"/>
            <a:ext cx="0" cy="32004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46" name="Content Placeholder 2">
            <a:extLst>
              <a:ext uri="{FF2B5EF4-FFF2-40B4-BE49-F238E27FC236}">
                <a16:creationId xmlns:a16="http://schemas.microsoft.com/office/drawing/2014/main" id="{B845AF07-0F4E-9146-98F3-DBD71A852B1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93638" y="1600199"/>
            <a:ext cx="4597502" cy="4297680"/>
          </a:xfrm>
        </p:spPr>
        <p:txBody>
          <a:bodyPr anchor="ctr">
            <a:normAutofit/>
          </a:bodyPr>
          <a:lstStyle/>
          <a:p>
            <a:r>
              <a:rPr lang="el-GR" alt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 προσπάθεια αναμόρφωσης του συστήματος από την κεντροαριστερά</a:t>
            </a:r>
          </a:p>
          <a:p>
            <a:r>
              <a:rPr lang="el-GR" alt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ως επανεμφάνιση της νέας Χριστιανοδημοκρατίας</a:t>
            </a:r>
          </a:p>
          <a:p>
            <a:r>
              <a:rPr lang="el-GR" alt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Με προσπάθεια συνταγματικής αλλαγής και κατάργηση του </a:t>
            </a:r>
            <a:r>
              <a:rPr lang="en-US" alt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bicameralismo </a:t>
            </a:r>
            <a:r>
              <a:rPr lang="el-GR" alt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(δύο νομοθετικά σώματα)</a:t>
            </a:r>
          </a:p>
          <a:p>
            <a:r>
              <a:rPr lang="el-GR" alt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Οδηγεί σε απαξίωση του </a:t>
            </a:r>
            <a:r>
              <a:rPr lang="en-US" alt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PD</a:t>
            </a:r>
          </a:p>
          <a:p>
            <a:r>
              <a:rPr lang="el-GR" alt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Και τη στρατηγικ</a:t>
            </a:r>
            <a:r>
              <a:rPr lang="en-US" alt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ή</a:t>
            </a:r>
            <a:r>
              <a:rPr lang="el-GR" alt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του ήττα το 2018</a:t>
            </a:r>
            <a:endParaRPr lang="en-US" altLang="en-U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F63C748C-967B-4A7B-A90F-3EDD0F485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7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0143637-4934-44E4-B909-BAF1E7B2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3046595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B18E9C26-32C8-5D45-95C9-E47982A7DE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37262" y="1240076"/>
            <a:ext cx="2045860" cy="4584527"/>
          </a:xfrm>
        </p:spPr>
        <p:txBody>
          <a:bodyPr numCol="1" anchorCtr="0" compatLnSpc="1">
            <a:prstTxWarp prst="textNoShape">
              <a:avLst/>
            </a:prstTxWarp>
            <a:normAutofit/>
          </a:bodyPr>
          <a:lstStyle/>
          <a:p>
            <a:r>
              <a:rPr lang="el-GR" altLang="en-US" sz="2000" b="1" cap="none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ΟΙ ΕΚΚΡΕΜΟΤΗΤΕΣ ΤΗΣ ΙΤΑΛΙΑΣ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0A491553-A794-7E4C-BC0A-43F3FB378CF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529195" y="1240077"/>
            <a:ext cx="4526120" cy="4916465"/>
          </a:xfrm>
        </p:spPr>
        <p:txBody>
          <a:bodyPr anchor="t">
            <a:normAutofit/>
          </a:bodyPr>
          <a:lstStyle/>
          <a:p>
            <a:r>
              <a:rPr lang="el-GR" alt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Ενιαίο ή ομοσπονδιακό κράτος; Η περιφερειοποίηση και ο ρόλος της </a:t>
            </a:r>
            <a:r>
              <a:rPr lang="en-US" alt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Lega Nord</a:t>
            </a:r>
          </a:p>
          <a:p>
            <a:r>
              <a:rPr lang="en-US" alt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 problema Sud</a:t>
            </a:r>
            <a:endParaRPr lang="el-GR" altLang="en-U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alt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 ρόλος της Ιταλίας στην Ευρώπη και τον κόσμο</a:t>
            </a:r>
          </a:p>
          <a:p>
            <a:r>
              <a:rPr lang="el-GR" alt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Το ζήτημα Μπερλουσκόνι: η σύγχυση πολιτικών και επιχειρηματικών συμφερόντων</a:t>
            </a:r>
          </a:p>
          <a:p>
            <a:r>
              <a:rPr lang="en-US" alt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Movimento 5 Stelle – Peppe Grillo </a:t>
            </a:r>
            <a:r>
              <a:rPr lang="el-GR" alt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ο αντικομματισμός στην εξουσία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>
            <a:extLst>
              <a:ext uri="{FF2B5EF4-FFF2-40B4-BE49-F238E27FC236}">
                <a16:creationId xmlns:a16="http://schemas.microsoft.com/office/drawing/2014/main" id="{B6E6531A-0776-43BA-A852-5FB5C7753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7063" y="533400"/>
            <a:ext cx="6809874" cy="5077326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F8C5273F-2B84-46BF-A94F-1A20E13B3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38453" y="763203"/>
            <a:ext cx="6467094" cy="4617720"/>
          </a:xfrm>
          <a:prstGeom prst="rect">
            <a:avLst/>
          </a:prstGeom>
          <a:gradFill>
            <a:gsLst>
              <a:gs pos="0">
                <a:srgbClr val="DADADA"/>
              </a:gs>
              <a:gs pos="100000">
                <a:srgbClr val="FFFFFE"/>
              </a:gs>
            </a:gsLst>
            <a:lin ang="16200000" scaled="0"/>
          </a:gradFill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1" name="Picture 4">
            <a:extLst>
              <a:ext uri="{FF2B5EF4-FFF2-40B4-BE49-F238E27FC236}">
                <a16:creationId xmlns:a16="http://schemas.microsoft.com/office/drawing/2014/main" id="{A6E1BC56-2300-BA47-8276-E56309E1E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2236" y="1247835"/>
            <a:ext cx="2539528" cy="364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882C17D0-0115-4E43-AF4A-3BA36E8091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A2982B51-6FEC-4000-8197-30B2EE78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820" y="783768"/>
            <a:ext cx="7936360" cy="5290464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E5DFB8AC-1A2A-4330-B50D-AAE63C682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955" y="1019556"/>
            <a:ext cx="7578090" cy="4818888"/>
          </a:xfrm>
          <a:prstGeom prst="rect">
            <a:avLst/>
          </a:prstGeom>
          <a:gradFill>
            <a:gsLst>
              <a:gs pos="0">
                <a:srgbClr val="DADADA"/>
              </a:gs>
              <a:gs pos="100000">
                <a:srgbClr val="FFFFFE"/>
              </a:gs>
            </a:gsLst>
            <a:lin ang="16200000" scaled="0"/>
          </a:gradFill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5" name="Picture 4">
            <a:extLst>
              <a:ext uri="{FF2B5EF4-FFF2-40B4-BE49-F238E27FC236}">
                <a16:creationId xmlns:a16="http://schemas.microsoft.com/office/drawing/2014/main" id="{835D0FD5-692A-2C40-8F04-91C589EBB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09417" y="1339596"/>
            <a:ext cx="2925165" cy="417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9C51009-A09A-4689-8E6C-F8FC99E6A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69" name="Rectangle 2">
            <a:extLst>
              <a:ext uri="{FF2B5EF4-FFF2-40B4-BE49-F238E27FC236}">
                <a16:creationId xmlns:a16="http://schemas.microsoft.com/office/drawing/2014/main" id="{E5ABEC94-650A-CC43-8F87-F0516CBEA4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33357" y="1600199"/>
            <a:ext cx="2654449" cy="4297680"/>
          </a:xfrm>
        </p:spPr>
        <p:txBody>
          <a:bodyPr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l-GR" altLang="en-US" cap="none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ΤΟ ΙΣΤΟΡΙΚΟ ΠΛΑΙΣΙΟ</a:t>
            </a:r>
            <a:r>
              <a:rPr lang="en-US" altLang="en-US" cap="none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(III)</a:t>
            </a:r>
            <a:endParaRPr lang="el-GR" altLang="en-US" cap="none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9EC65442-F244-409C-BF44-C5D6472E8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148839"/>
            <a:ext cx="0" cy="32004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0" name="Rectangle 3">
            <a:extLst>
              <a:ext uri="{FF2B5EF4-FFF2-40B4-BE49-F238E27FC236}">
                <a16:creationId xmlns:a16="http://schemas.microsoft.com/office/drawing/2014/main" id="{686BDDF6-6492-FF49-9AEB-6A97D6C99B3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93638" y="1600199"/>
            <a:ext cx="4597502" cy="4297680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el-GR" altLang="en-US" sz="19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 ανάδειξη του Πεδεμοντίου και η πολιτική ενοποίηση</a:t>
            </a:r>
            <a:endParaRPr lang="en-US" altLang="en-US" sz="19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el-GR" altLang="en-US" sz="19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 περίοδος της φιλελεύθερης μοναρχίας</a:t>
            </a:r>
          </a:p>
          <a:p>
            <a:pPr>
              <a:lnSpc>
                <a:spcPct val="110000"/>
              </a:lnSpc>
            </a:pPr>
            <a:r>
              <a:rPr lang="el-GR" altLang="en-US" sz="19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 φασισμός και ο πόλεμος</a:t>
            </a:r>
          </a:p>
          <a:p>
            <a:pPr>
              <a:lnSpc>
                <a:spcPct val="110000"/>
              </a:lnSpc>
            </a:pPr>
            <a:r>
              <a:rPr lang="el-GR" altLang="en-US" sz="19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 Α</a:t>
            </a:r>
            <a:r>
              <a:rPr lang="ja-JP" altLang="el-GR" sz="1900">
                <a:latin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el-GR" altLang="ja-JP" sz="1900">
                <a:latin typeface="Calibri" panose="020F0502020204030204" pitchFamily="34" charset="0"/>
                <a:cs typeface="Calibri" panose="020F0502020204030204" pitchFamily="34" charset="0"/>
              </a:rPr>
              <a:t> Δημοκρατία και η ηγεμονία της Χριστιανοδημοκρατίας</a:t>
            </a:r>
          </a:p>
          <a:p>
            <a:pPr>
              <a:lnSpc>
                <a:spcPct val="110000"/>
              </a:lnSpc>
            </a:pPr>
            <a:r>
              <a:rPr lang="en-US" altLang="en-US" sz="19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 pentapartito</a:t>
            </a:r>
            <a:endParaRPr lang="el-GR" altLang="en-US" sz="19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altLang="en-US" sz="19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Tangentopoli </a:t>
            </a:r>
          </a:p>
          <a:p>
            <a:pPr>
              <a:lnSpc>
                <a:spcPct val="110000"/>
              </a:lnSpc>
            </a:pPr>
            <a:r>
              <a:rPr lang="el-GR" altLang="en-US" sz="19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Τα «καθαρά χέρια» και η Β</a:t>
            </a:r>
            <a:r>
              <a:rPr lang="ja-JP" altLang="el-GR" sz="1900">
                <a:latin typeface="Calibri" panose="020F0502020204030204" pitchFamily="34" charset="0"/>
              </a:rPr>
              <a:t>’</a:t>
            </a:r>
            <a:r>
              <a:rPr lang="el-GR" altLang="ja-JP" sz="1900">
                <a:latin typeface="Calibri" panose="020F0502020204030204" pitchFamily="34" charset="0"/>
              </a:rPr>
              <a:t> Δημοκρατία</a:t>
            </a:r>
            <a:endParaRPr lang="en-US" altLang="ja-JP" sz="1900">
              <a:latin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el-GR" altLang="en-US" sz="19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Το φαινόμενο «Μπερλουσκόνι»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5" name="Rectangle 69">
            <a:extLst>
              <a:ext uri="{FF2B5EF4-FFF2-40B4-BE49-F238E27FC236}">
                <a16:creationId xmlns:a16="http://schemas.microsoft.com/office/drawing/2014/main" id="{62C9703D-C8F9-44AD-A7C0-C2F3871F8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160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3" name="Picture 4">
            <a:extLst>
              <a:ext uri="{FF2B5EF4-FFF2-40B4-BE49-F238E27FC236}">
                <a16:creationId xmlns:a16="http://schemas.microsoft.com/office/drawing/2014/main" id="{957D7562-ADCD-2346-B578-AFE0B9009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6404" y="643467"/>
            <a:ext cx="4471191" cy="487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63C748C-967B-4A7B-A90F-3EDD0F485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7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0143637-4934-44E4-B909-BAF1E7B2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3046595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7" name="Rectangle 2">
            <a:extLst>
              <a:ext uri="{FF2B5EF4-FFF2-40B4-BE49-F238E27FC236}">
                <a16:creationId xmlns:a16="http://schemas.microsoft.com/office/drawing/2014/main" id="{6BA30B55-18B5-E440-A10E-BE8EA1E3BC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37262" y="1240076"/>
            <a:ext cx="2045860" cy="4584527"/>
          </a:xfrm>
        </p:spPr>
        <p:txBody>
          <a:bodyPr numCol="1" anchorCtr="0" compatLnSpc="1">
            <a:prstTxWarp prst="textNoShape">
              <a:avLst/>
            </a:prstTxWarp>
            <a:normAutofit/>
          </a:bodyPr>
          <a:lstStyle/>
          <a:p>
            <a:r>
              <a:rPr lang="el-GR" altLang="en-US" b="1" cap="none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ΤΑ ΠΟΛΙΤΙΚΑ ΧΑΡΑΚΤΗΡΙΣΤΙΚΑ ΤΗΣ Α</a:t>
            </a:r>
            <a:r>
              <a:rPr lang="ja-JP" altLang="el-GR" b="1" cap="none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el-GR" altLang="ja-JP" b="1" cap="none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ΔΗΜΟΚΡΑΤΙΑΣ</a:t>
            </a:r>
            <a:endParaRPr lang="el-GR" altLang="en-US" b="1" cap="none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18" name="Rectangle 3">
            <a:extLst>
              <a:ext uri="{FF2B5EF4-FFF2-40B4-BE49-F238E27FC236}">
                <a16:creationId xmlns:a16="http://schemas.microsoft.com/office/drawing/2014/main" id="{943856A0-5DDE-4347-A43A-61608395199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529195" y="1240077"/>
            <a:ext cx="4526120" cy="4916465"/>
          </a:xfrm>
        </p:spPr>
        <p:txBody>
          <a:bodyPr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el-GR" altLang="en-US" sz="15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 πολυδιάσπαση</a:t>
            </a:r>
          </a:p>
          <a:p>
            <a:pPr lvl="1">
              <a:lnSpc>
                <a:spcPct val="110000"/>
              </a:lnSpc>
            </a:pPr>
            <a:r>
              <a:rPr lang="el-GR" altLang="en-US" sz="150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Κομματική</a:t>
            </a:r>
          </a:p>
          <a:p>
            <a:pPr lvl="1">
              <a:lnSpc>
                <a:spcPct val="110000"/>
              </a:lnSpc>
            </a:pPr>
            <a:r>
              <a:rPr lang="el-GR" altLang="en-US" sz="150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Γεωγραφική</a:t>
            </a:r>
          </a:p>
          <a:p>
            <a:pPr lvl="1">
              <a:lnSpc>
                <a:spcPct val="110000"/>
              </a:lnSpc>
            </a:pPr>
            <a:r>
              <a:rPr lang="el-GR" altLang="en-US" sz="150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Οικονομική</a:t>
            </a:r>
          </a:p>
          <a:p>
            <a:pPr>
              <a:lnSpc>
                <a:spcPct val="110000"/>
              </a:lnSpc>
            </a:pPr>
            <a:r>
              <a:rPr lang="el-GR" altLang="en-US" sz="15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  διαφοροποίηση οικονομίας και πολιτικής: η αδυναμία πολιτικής συνοδεύεται από το ιταλικό «θαύμα»</a:t>
            </a:r>
          </a:p>
          <a:p>
            <a:pPr>
              <a:lnSpc>
                <a:spcPct val="110000"/>
              </a:lnSpc>
            </a:pPr>
            <a:r>
              <a:rPr lang="el-GR" altLang="en-US" sz="15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 οικοδόμηση της μεταπολεμικής Ιταλίας: μια αδύναμη Ιταλία σε μια ισχυρή Ευρώπη</a:t>
            </a:r>
          </a:p>
          <a:p>
            <a:pPr>
              <a:lnSpc>
                <a:spcPct val="110000"/>
              </a:lnSpc>
            </a:pPr>
            <a:r>
              <a:rPr lang="el-GR" altLang="en-US" sz="15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 Μαφία</a:t>
            </a:r>
          </a:p>
          <a:p>
            <a:pPr>
              <a:lnSpc>
                <a:spcPct val="110000"/>
              </a:lnSpc>
            </a:pPr>
            <a:r>
              <a:rPr lang="el-GR" altLang="en-US" sz="15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Το δεξιό παρακράτος – τα μολύβδινα χρόνια</a:t>
            </a:r>
          </a:p>
          <a:p>
            <a:pPr>
              <a:lnSpc>
                <a:spcPct val="110000"/>
              </a:lnSpc>
            </a:pPr>
            <a:r>
              <a:rPr lang="el-GR" altLang="en-US" sz="15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 αριστερή αντίδραση – οι Ερυθρές Ταξιαρχίες</a:t>
            </a:r>
          </a:p>
          <a:p>
            <a:pPr>
              <a:lnSpc>
                <a:spcPct val="110000"/>
              </a:lnSpc>
            </a:pPr>
            <a:endParaRPr lang="el-GR" altLang="en-US" sz="15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4977F1E1-2B6F-4BB6-899F-67D8764D8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13335" y="3528542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EC17D08F-2133-44A9-B28C-CB29928FA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0CC36881-E309-4C41-8B5B-203AADC15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0706A8-90AF-D145-8C33-23692418C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475" y="1474969"/>
            <a:ext cx="2117940" cy="1868760"/>
          </a:xfrm>
        </p:spPr>
        <p:txBody>
          <a:bodyPr vert="horz" lIns="91440" tIns="45720" rIns="91440" bIns="0" rtlCol="0" anchor="b">
            <a:normAutofit/>
          </a:bodyPr>
          <a:lstStyle/>
          <a:p>
            <a:pPr defTabSz="914400" fontAlgn="auto">
              <a:spcAft>
                <a:spcPts val="0"/>
              </a:spcAft>
              <a:defRPr/>
            </a:pPr>
            <a:r>
              <a:rPr lang="en-US" sz="3100"/>
              <a:t>Giovanni falcone 23/5/1992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84F2C6A8-7D46-49EA-860B-0F0B02084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4475" y="3528543"/>
            <a:ext cx="211794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85" name="Group 84">
            <a:extLst>
              <a:ext uri="{FF2B5EF4-FFF2-40B4-BE49-F238E27FC236}">
                <a16:creationId xmlns:a16="http://schemas.microsoft.com/office/drawing/2014/main" id="{AED92372-F778-4E96-9E90-4E63BAF3C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984541" y="482171"/>
            <a:ext cx="5670087" cy="5149101"/>
            <a:chOff x="7463258" y="583365"/>
            <a:chExt cx="7560115" cy="5181928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EB4EC089-8B60-43F4-9BF5-1F0B0E398E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8" y="583365"/>
              <a:ext cx="7560115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1C0BAC91-1725-4E5A-92CE-F5A2EB066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7" y="915807"/>
              <a:ext cx="69282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42" name="Content Placeholder 4">
            <a:extLst>
              <a:ext uri="{FF2B5EF4-FFF2-40B4-BE49-F238E27FC236}">
                <a16:creationId xmlns:a16="http://schemas.microsoft.com/office/drawing/2014/main" id="{EEDB9114-4B28-7D4F-B904-B67F6BC0ED1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86" b="-2"/>
          <a:stretch/>
        </p:blipFill>
        <p:spPr>
          <a:xfrm>
            <a:off x="3463780" y="1116345"/>
            <a:ext cx="4712189" cy="3866172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4B61EBEC-D0CA-456C-98A6-EDA1AC9FB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718A71EB-D327-4458-85FB-26336B2BA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945</Words>
  <Application>Microsoft Macintosh PowerPoint</Application>
  <PresentationFormat>On-screen Show (4:3)</PresentationFormat>
  <Paragraphs>129</Paragraphs>
  <Slides>39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Gill Sans MT</vt:lpstr>
      <vt:lpstr>Gallery</vt:lpstr>
      <vt:lpstr>Chart</vt:lpstr>
      <vt:lpstr>ΤΟ ΠΟΛΙΤΙΚΟ ΣΥΣΤΗΜΑ ΤΗΣ ΙΤΑΛΙΑΣ</vt:lpstr>
      <vt:lpstr>ΤΟ ΙΣΤΟΡΙΚΟ ΠΛΑΙΣΙΟ</vt:lpstr>
      <vt:lpstr>ΤΟ ΙΣΤΟΡΙΚΟ ΠΛΑΙΣΙΟ (II)</vt:lpstr>
      <vt:lpstr>PowerPoint Presentation</vt:lpstr>
      <vt:lpstr>PowerPoint Presentation</vt:lpstr>
      <vt:lpstr>ΤΟ ΙΣΤΟΡΙΚΟ ΠΛΑΙΣΙΟ (III)</vt:lpstr>
      <vt:lpstr>PowerPoint Presentation</vt:lpstr>
      <vt:lpstr>ΤΑ ΠΟΛΙΤΙΚΑ ΧΑΡΑΚΤΗΡΙΣΤΙΚΑ ΤΗΣ Α’                                                                ΔΗΜΟΚΡΑΤΙΑΣ</vt:lpstr>
      <vt:lpstr>Giovanni falcone 23/5/1992</vt:lpstr>
      <vt:lpstr>ΤΑ ΠΟΛΙΤΙΚΑ ΧΑΡΑΚΤΗΡΙΣΤΙΚΑ ΤΗΣ Α’                                                                ΔΗΜΟΚΡΑΤΙΑΣ (II)</vt:lpstr>
      <vt:lpstr>Η ΕΚΤΕΛΕΣΤΙΚΗ ΕΞΟΥΣΙΑ</vt:lpstr>
      <vt:lpstr>Ο ΠΡΟΕΔΡΟΣ ΤΗΣ ΔΗΜΟΚΡΑΤΙΑΣ</vt:lpstr>
      <vt:lpstr>PowerPoint Presentation</vt:lpstr>
      <vt:lpstr>Η ΝΟΜΟΘΕΤΙΚΗ ΕΞΟΥΣΙΑ</vt:lpstr>
      <vt:lpstr>ΤΟ ΔΗΜΟΨΗΦΙΣΜΑ ΤΟΥ ΑΠΡΙΛΙΟΥ 2016</vt:lpstr>
      <vt:lpstr>ΤΟ ΚΟΜΜΑΤΙΚΟ ΣΥΣΤΗΜΑ</vt:lpstr>
      <vt:lpstr>ΤΟ ΥΠΟΔΕΙΓΜΑ ΤΟΥ ΗΓΕΜΟΝΙΚΟΥ ΚΟΜΜΑΤΟΣ – Η ΧΡΙΣΤΙΑΝΙΚΗ ΔΗΜΟΚΡΑΤΙΑ (DEMOCRAZIA CRISTIANA)</vt:lpstr>
      <vt:lpstr>PowerPoint Presentation</vt:lpstr>
      <vt:lpstr>H ΑΠΑΓΩΓΗ ΤΟΥ ΑΛΝΤΟ ΜΟΡΟ</vt:lpstr>
      <vt:lpstr>ΤΟ ΙΤΑΛΙΚΟ ΚΟΜΜΟΥΝΙΣΤΙΚΟ ΚΟΜΜΑ PARTITO COMUNISTA ITALIANO</vt:lpstr>
      <vt:lpstr>PowerPoint Presentation</vt:lpstr>
      <vt:lpstr>ΕΚΛΟΓΕΣ ΣΥΝΤΑΚΤΙΚΗΣ ΣΥΝΕΛΕΥΣΗΣ 1946</vt:lpstr>
      <vt:lpstr>ΕΚΛΟΓΕΣ 1948</vt:lpstr>
      <vt:lpstr>ΤΟ ΤΕΛΟΣ ΤΗΣ Α’ ΔΗΜΟΚΡΑΤΙΑΣ – ΟΙ ΕΚΛΟΓΕΣ ΤΟΥ 1993</vt:lpstr>
      <vt:lpstr>Η ΔΕΥΤΕΡΗ ΔΗΜΟΚΡΑΤΙΑ – ΟΙ ΕΚΛΟΓΕΣ ΤΟΥ 1994</vt:lpstr>
      <vt:lpstr>Ο ΑΤΕΛΗΣ ΔΙΠΟΛΙΣΜΟΣ ΑΠΟ ΤΟ 1994-2013</vt:lpstr>
      <vt:lpstr>ΟΙ ΕΚΛΟΓΕΣ ΤΟΥ 2013 – Η ΕΜΦΑΝΙΣΗ ΤΟΥ ΚΙΝΗΜΑΤΟΣ ΤΩΝ 5 ΑΣΤΕΡΩΝ</vt:lpstr>
      <vt:lpstr> Η ΙΤΑΛΙΚΗ ΒΟΥΛΗ ΜΕΤΑ ΤΙΣ  ΕΚΛΟΓΕΣ ΤΟΥ 2013- ΨΗΦΟΙ</vt:lpstr>
      <vt:lpstr>ΤΟ ΚΙΝΗΜΑ ΤΩΝ ΠΕΝΤΕ ΑΣΤΕΡΩΝ</vt:lpstr>
      <vt:lpstr>ΟΙ ΕΚΛΟΓΕΣ ΤΟΥ 2018 – ΤΟ ΤΕΛΟΣ ΤΟΥ ΔΙΠΟΛΙΣΜΟΥ;</vt:lpstr>
      <vt:lpstr>Η Lega Nord</vt:lpstr>
      <vt:lpstr>Forza Italia (πολος της Ελευθεριας)</vt:lpstr>
      <vt:lpstr>ΟΙ ΕΚΛΟΓΕΣ ΤΟΥ ΜΑΡΤΙΟΥ 2018</vt:lpstr>
      <vt:lpstr>ΤΟ ΕΚΛΟΓΙΚΟ ΣΥΣΤΗΜΑ</vt:lpstr>
      <vt:lpstr>Το εκλογικο ςυςτημα της Α’ Δημοκρατιας</vt:lpstr>
      <vt:lpstr>ΤΟ ΕΚΛΟΓΙΚΟ ΣΥΣΤΗΜΑ ΣΗΜΕΡΑ</vt:lpstr>
      <vt:lpstr>PowerPoint Presentation</vt:lpstr>
      <vt:lpstr>ΤΟ ΦΑΙΝΟΜΕΝΟ RENZI ΚΑΙ Η ΚΑΤΑΡΡΕΥΣΗ ΤΗΣ ΑΡΙΣΤΕΡΑΣ</vt:lpstr>
      <vt:lpstr>ΟΙ ΕΚΚΡΕΜΟΤΗΤΕΣ ΤΗΣ ΙΤΑΛΙΑΣ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ΤΟ ΠΟΛΙΤΙΚΟ ΣΥΣΤΗΜΑ ΤΗΣ ΙΤΑΛΙΑΣ</dc:title>
  <dc:creator>Ioannis Papageorgiou</dc:creator>
  <cp:lastModifiedBy>Ioannis Papageorgiou</cp:lastModifiedBy>
  <cp:revision>1</cp:revision>
  <dcterms:created xsi:type="dcterms:W3CDTF">2020-06-05T08:57:37Z</dcterms:created>
  <dcterms:modified xsi:type="dcterms:W3CDTF">2020-06-05T08:57:46Z</dcterms:modified>
</cp:coreProperties>
</file>