
<file path=[Content_Types].xml><?xml version="1.0" encoding="utf-8"?>
<Types xmlns="http://schemas.openxmlformats.org/package/2006/content-types">
  <Default Extension="bin" ContentType="application/vnd.openxmlformats-officedocument.oleObject"/>
  <Default Extension="emf" ContentType="image/x-emf"/>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713" r:id="rId1"/>
  </p:sldMasterIdLst>
  <p:notesMasterIdLst>
    <p:notesMasterId r:id="rId16"/>
  </p:notesMasterIdLst>
  <p:sldIdLst>
    <p:sldId id="256" r:id="rId2"/>
    <p:sldId id="260" r:id="rId3"/>
    <p:sldId id="273" r:id="rId4"/>
    <p:sldId id="261" r:id="rId5"/>
    <p:sldId id="257" r:id="rId6"/>
    <p:sldId id="267" r:id="rId7"/>
    <p:sldId id="268" r:id="rId8"/>
    <p:sldId id="258" r:id="rId9"/>
    <p:sldId id="259" r:id="rId10"/>
    <p:sldId id="271" r:id="rId11"/>
    <p:sldId id="262" r:id="rId12"/>
    <p:sldId id="269" r:id="rId13"/>
    <p:sldId id="270" r:id="rId14"/>
    <p:sldId id="26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600"/>
    <p:restoredTop sz="86331"/>
  </p:normalViewPr>
  <p:slideViewPr>
    <p:cSldViewPr>
      <p:cViewPr varScale="1">
        <p:scale>
          <a:sx n="95" d="100"/>
          <a:sy n="95" d="100"/>
        </p:scale>
        <p:origin x="1176" y="184"/>
      </p:cViewPr>
      <p:guideLst>
        <p:guide orient="horz" pos="2160"/>
        <p:guide pos="2880"/>
      </p:guideLst>
    </p:cSldViewPr>
  </p:slideViewPr>
  <p:outlineViewPr>
    <p:cViewPr>
      <p:scale>
        <a:sx n="33" d="100"/>
        <a:sy n="33" d="100"/>
      </p:scale>
      <p:origin x="0" y="-8532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3592"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4FC72722-FDD1-AD45-B944-C833E882419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anose="020B0604020202020204" pitchFamily="34" charset="0"/>
              </a:defRPr>
            </a:lvl1pPr>
          </a:lstStyle>
          <a:p>
            <a:endParaRPr lang="el-GR" altLang="en-US"/>
          </a:p>
        </p:txBody>
      </p:sp>
      <p:sp>
        <p:nvSpPr>
          <p:cNvPr id="30723" name="Rectangle 3">
            <a:extLst>
              <a:ext uri="{FF2B5EF4-FFF2-40B4-BE49-F238E27FC236}">
                <a16:creationId xmlns:a16="http://schemas.microsoft.com/office/drawing/2014/main" id="{0DE9E1E7-E29D-CB41-B993-B8BF3E3E7444}"/>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anose="020B0604020202020204" pitchFamily="34" charset="0"/>
              </a:defRPr>
            </a:lvl1pPr>
          </a:lstStyle>
          <a:p>
            <a:endParaRPr lang="el-GR" altLang="en-US"/>
          </a:p>
        </p:txBody>
      </p:sp>
      <p:sp>
        <p:nvSpPr>
          <p:cNvPr id="30724" name="Rectangle 4">
            <a:extLst>
              <a:ext uri="{FF2B5EF4-FFF2-40B4-BE49-F238E27FC236}">
                <a16:creationId xmlns:a16="http://schemas.microsoft.com/office/drawing/2014/main" id="{7DBA0615-13B0-C540-A420-05251C4B3ADD}"/>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25" name="Rectangle 5">
            <a:extLst>
              <a:ext uri="{FF2B5EF4-FFF2-40B4-BE49-F238E27FC236}">
                <a16:creationId xmlns:a16="http://schemas.microsoft.com/office/drawing/2014/main" id="{175F68C1-FE3A-7D45-B8D7-26C6D680D83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n-US"/>
              <a:t>Κάντε κλικ για να επεξεργαστείτε τα στυλ κειμένου του υποδείγματος</a:t>
            </a:r>
          </a:p>
          <a:p>
            <a:pPr lvl="1"/>
            <a:r>
              <a:rPr lang="el-GR" altLang="en-US"/>
              <a:t>Δεύτερου επιπέδου</a:t>
            </a:r>
          </a:p>
          <a:p>
            <a:pPr lvl="2"/>
            <a:r>
              <a:rPr lang="el-GR" altLang="en-US"/>
              <a:t>Τρίτου επιπέδου</a:t>
            </a:r>
          </a:p>
          <a:p>
            <a:pPr lvl="3"/>
            <a:r>
              <a:rPr lang="el-GR" altLang="en-US"/>
              <a:t>Τέταρτου επιπέδου</a:t>
            </a:r>
          </a:p>
          <a:p>
            <a:pPr lvl="4"/>
            <a:r>
              <a:rPr lang="el-GR" altLang="en-US"/>
              <a:t>Πέμπτου επιπέδου</a:t>
            </a:r>
          </a:p>
        </p:txBody>
      </p:sp>
      <p:sp>
        <p:nvSpPr>
          <p:cNvPr id="30726" name="Rectangle 6">
            <a:extLst>
              <a:ext uri="{FF2B5EF4-FFF2-40B4-BE49-F238E27FC236}">
                <a16:creationId xmlns:a16="http://schemas.microsoft.com/office/drawing/2014/main" id="{DFAE382A-9A23-BE47-9FAC-F46577CF204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anose="020B0604020202020204" pitchFamily="34" charset="0"/>
              </a:defRPr>
            </a:lvl1pPr>
          </a:lstStyle>
          <a:p>
            <a:endParaRPr lang="el-GR" altLang="en-US"/>
          </a:p>
        </p:txBody>
      </p:sp>
      <p:sp>
        <p:nvSpPr>
          <p:cNvPr id="30727" name="Rectangle 7">
            <a:extLst>
              <a:ext uri="{FF2B5EF4-FFF2-40B4-BE49-F238E27FC236}">
                <a16:creationId xmlns:a16="http://schemas.microsoft.com/office/drawing/2014/main" id="{6EA0C8BB-205A-4544-B987-89D032DD107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CC00655A-2C64-2A40-A7ED-63B4B8083638}" type="slidenum">
              <a:rPr lang="el-GR" altLang="en-US"/>
              <a:pPr/>
              <a:t>‹#›</a:t>
            </a:fld>
            <a:endParaRPr lang="el-GR"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B65DA0B-6165-1F47-87B7-EE7E19EA5090}"/>
              </a:ext>
            </a:extLst>
          </p:cNvPr>
          <p:cNvSpPr>
            <a:spLocks noGrp="1" noChangeArrowheads="1"/>
          </p:cNvSpPr>
          <p:nvPr>
            <p:ph type="sldNum" sz="quarter" idx="5"/>
          </p:nvPr>
        </p:nvSpPr>
        <p:spPr>
          <a:ln/>
        </p:spPr>
        <p:txBody>
          <a:bodyPr/>
          <a:lstStyle/>
          <a:p>
            <a:fld id="{AF9A2AF4-384D-A24B-85CD-3AE231EA1D94}" type="slidenum">
              <a:rPr lang="el-GR" altLang="en-US"/>
              <a:pPr/>
              <a:t>3</a:t>
            </a:fld>
            <a:endParaRPr lang="el-GR" altLang="en-US"/>
          </a:p>
        </p:txBody>
      </p:sp>
      <p:sp>
        <p:nvSpPr>
          <p:cNvPr id="31746" name="Rectangle 2">
            <a:extLst>
              <a:ext uri="{FF2B5EF4-FFF2-40B4-BE49-F238E27FC236}">
                <a16:creationId xmlns:a16="http://schemas.microsoft.com/office/drawing/2014/main" id="{3700AC30-95D4-474D-9376-C49DAAE627DF}"/>
              </a:ext>
            </a:extLst>
          </p:cNvPr>
          <p:cNvSpPr>
            <a:spLocks noGrp="1" noRot="1" noChangeAspect="1" noChangeArrowheads="1" noTextEdit="1"/>
          </p:cNvSpPr>
          <p:nvPr>
            <p:ph type="sldImg"/>
          </p:nvPr>
        </p:nvSpPr>
        <p:spPr>
          <a:ln/>
        </p:spPr>
      </p:sp>
      <p:sp>
        <p:nvSpPr>
          <p:cNvPr id="31747" name="Rectangle 3">
            <a:extLst>
              <a:ext uri="{FF2B5EF4-FFF2-40B4-BE49-F238E27FC236}">
                <a16:creationId xmlns:a16="http://schemas.microsoft.com/office/drawing/2014/main" id="{D71FCEBB-180E-C945-AAAB-572175036E3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00655A-2C64-2A40-A7ED-63B4B8083638}" type="slidenum">
              <a:rPr lang="el-GR" altLang="en-US" smtClean="0"/>
              <a:pPr/>
              <a:t>5</a:t>
            </a:fld>
            <a:endParaRPr lang="el-GR" altLang="en-US"/>
          </a:p>
        </p:txBody>
      </p:sp>
    </p:spTree>
    <p:extLst>
      <p:ext uri="{BB962C8B-B14F-4D97-AF65-F5344CB8AC3E}">
        <p14:creationId xmlns:p14="http://schemas.microsoft.com/office/powerpoint/2010/main" val="1179149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00655A-2C64-2A40-A7ED-63B4B8083638}" type="slidenum">
              <a:rPr lang="el-GR" altLang="en-US" smtClean="0"/>
              <a:pPr/>
              <a:t>11</a:t>
            </a:fld>
            <a:endParaRPr lang="el-GR" altLang="en-US"/>
          </a:p>
        </p:txBody>
      </p:sp>
    </p:spTree>
    <p:extLst>
      <p:ext uri="{BB962C8B-B14F-4D97-AF65-F5344CB8AC3E}">
        <p14:creationId xmlns:p14="http://schemas.microsoft.com/office/powerpoint/2010/main" val="3443947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C00655A-2C64-2A40-A7ED-63B4B8083638}" type="slidenum">
              <a:rPr lang="el-GR" altLang="en-US" smtClean="0"/>
              <a:pPr/>
              <a:t>14</a:t>
            </a:fld>
            <a:endParaRPr lang="el-GR" altLang="en-US"/>
          </a:p>
        </p:txBody>
      </p:sp>
    </p:spTree>
    <p:extLst>
      <p:ext uri="{BB962C8B-B14F-4D97-AF65-F5344CB8AC3E}">
        <p14:creationId xmlns:p14="http://schemas.microsoft.com/office/powerpoint/2010/main" val="1144428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5459" y="959313"/>
            <a:ext cx="5760741" cy="257189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1125459" y="3531205"/>
            <a:ext cx="5760741" cy="977621"/>
          </a:xfrm>
        </p:spPr>
        <p:txBody>
          <a:bodyPr tIns="91440" bIns="91440">
            <a:normAutofit/>
          </a:bodyPr>
          <a:lstStyle>
            <a:lvl1pPr marL="0" indent="0" algn="l">
              <a:buNone/>
              <a:defRPr sz="1600" b="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a:xfrm>
            <a:off x="1125459" y="329308"/>
            <a:ext cx="3392144" cy="309201"/>
          </a:xfrm>
        </p:spPr>
        <p:txBody>
          <a:bodyPr/>
          <a:lstStyle/>
          <a:p>
            <a:endParaRPr lang="el-GR" altLang="en-US"/>
          </a:p>
        </p:txBody>
      </p:sp>
      <p:sp>
        <p:nvSpPr>
          <p:cNvPr id="6" name="Slide Number Placeholder 5"/>
          <p:cNvSpPr>
            <a:spLocks noGrp="1"/>
          </p:cNvSpPr>
          <p:nvPr>
            <p:ph type="sldNum" sz="quarter" idx="12"/>
          </p:nvPr>
        </p:nvSpPr>
        <p:spPr>
          <a:xfrm>
            <a:off x="6886200" y="131730"/>
            <a:ext cx="802005" cy="503578"/>
          </a:xfrm>
        </p:spPr>
        <p:txBody>
          <a:bodyPr/>
          <a:lstStyle/>
          <a:p>
            <a:fld id="{52F0B1B5-DAFC-D347-9A10-81E75B66068A}" type="slidenum">
              <a:rPr lang="el-GR" altLang="en-US" smtClean="0"/>
              <a:pPr/>
              <a:t>‹#›</a:t>
            </a:fld>
            <a:endParaRPr lang="el-GR"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484943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37FBD35B-B661-1246-AE7C-C48C32BE57E8}" type="slidenum">
              <a:rPr lang="el-GR" altLang="en-US" smtClean="0"/>
              <a:pPr/>
              <a:t>‹#›</a:t>
            </a:fld>
            <a:endParaRPr lang="el-GR" alt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3454343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86447" y="796298"/>
            <a:ext cx="1103027" cy="466256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111910" y="796298"/>
            <a:ext cx="5301095" cy="46625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4B04F4B6-DCAE-D544-9F21-05AE848E4708}" type="slidenum">
              <a:rPr lang="el-GR" altLang="en-US" smtClean="0"/>
              <a:pPr/>
              <a:t>‹#›</a:t>
            </a:fld>
            <a:endParaRPr lang="el-GR"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59215" b="36435"/>
          <a:stretch/>
        </p:blipFill>
        <p:spPr>
          <a:xfrm rot="5400000">
            <a:off x="5605390" y="3050294"/>
            <a:ext cx="4663440" cy="155448"/>
          </a:xfrm>
          <a:prstGeom prst="rect">
            <a:avLst/>
          </a:prstGeom>
          <a:noFill/>
          <a:ln>
            <a:noFill/>
          </a:ln>
        </p:spPr>
      </p:pic>
    </p:spTree>
    <p:extLst>
      <p:ext uri="{BB962C8B-B14F-4D97-AF65-F5344CB8AC3E}">
        <p14:creationId xmlns:p14="http://schemas.microsoft.com/office/powerpoint/2010/main" val="2847235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2A6BDDF8-BFC0-E742-8B27-3D519CD52896}" type="slidenum">
              <a:rPr lang="el-GR" altLang="en-US" smtClean="0"/>
              <a:pPr/>
              <a:t>‹#›</a:t>
            </a:fld>
            <a:endParaRPr lang="el-GR" altLang="en-US"/>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3202827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5459" y="1756130"/>
            <a:ext cx="5764142" cy="2050066"/>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125460" y="3806196"/>
            <a:ext cx="5764142" cy="1012929"/>
          </a:xfrm>
        </p:spPr>
        <p:txBody>
          <a:bodyPr tIns="91440">
            <a:normAutofit/>
          </a:bodyPr>
          <a:lstStyle>
            <a:lvl1pPr marL="0" indent="0" algn="l">
              <a:buNone/>
              <a:defRPr sz="20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l-GR" altLang="en-US"/>
          </a:p>
        </p:txBody>
      </p:sp>
      <p:sp>
        <p:nvSpPr>
          <p:cNvPr id="5" name="Footer Placeholder 4"/>
          <p:cNvSpPr>
            <a:spLocks noGrp="1"/>
          </p:cNvSpPr>
          <p:nvPr>
            <p:ph type="ftr" sz="quarter" idx="11"/>
          </p:nvPr>
        </p:nvSpPr>
        <p:spPr/>
        <p:txBody>
          <a:bodyPr/>
          <a:lstStyle/>
          <a:p>
            <a:endParaRPr lang="el-GR" altLang="en-US"/>
          </a:p>
        </p:txBody>
      </p:sp>
      <p:sp>
        <p:nvSpPr>
          <p:cNvPr id="6" name="Slide Number Placeholder 5"/>
          <p:cNvSpPr>
            <a:spLocks noGrp="1"/>
          </p:cNvSpPr>
          <p:nvPr>
            <p:ph type="sldNum" sz="quarter" idx="12"/>
          </p:nvPr>
        </p:nvSpPr>
        <p:spPr/>
        <p:txBody>
          <a:bodyPr/>
          <a:lstStyle/>
          <a:p>
            <a:fld id="{BD76EE0E-FB08-3847-B0A5-CB81801C586C}" type="slidenum">
              <a:rPr lang="el-GR" altLang="en-US" smtClean="0"/>
              <a:pPr/>
              <a:t>‹#›</a:t>
            </a:fld>
            <a:endParaRPr lang="el-GR"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4011289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25459" y="959314"/>
            <a:ext cx="6564015" cy="104411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125459" y="2172548"/>
            <a:ext cx="3125871" cy="32789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63822" y="2172548"/>
            <a:ext cx="3125652" cy="327894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35FB53B4-4185-8E4F-A872-2F600347B86F}" type="slidenum">
              <a:rPr lang="el-GR" altLang="en-US" smtClean="0"/>
              <a:pPr/>
              <a:t>‹#›</a:t>
            </a:fld>
            <a:endParaRPr lang="el-GR"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1385506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8652" y="959903"/>
            <a:ext cx="6571344" cy="10446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18131" y="2169094"/>
            <a:ext cx="3125766" cy="801943"/>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118131" y="2973815"/>
            <a:ext cx="3125766" cy="24916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63822" y="2172548"/>
            <a:ext cx="3125652" cy="802237"/>
          </a:xfrm>
        </p:spPr>
        <p:txBody>
          <a:bodyPr anchor="b">
            <a:normAutofit/>
          </a:bodyPr>
          <a:lstStyle>
            <a:lvl1pPr marL="0" indent="0">
              <a:lnSpc>
                <a:spcPct val="100000"/>
              </a:lnSpc>
              <a:buNone/>
              <a:defRPr sz="2200" b="0" cap="none"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563822" y="2971035"/>
            <a:ext cx="3125652" cy="24849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l-GR" altLang="en-US"/>
          </a:p>
        </p:txBody>
      </p:sp>
      <p:sp>
        <p:nvSpPr>
          <p:cNvPr id="8" name="Footer Placeholder 7"/>
          <p:cNvSpPr>
            <a:spLocks noGrp="1"/>
          </p:cNvSpPr>
          <p:nvPr>
            <p:ph type="ftr" sz="quarter" idx="11"/>
          </p:nvPr>
        </p:nvSpPr>
        <p:spPr/>
        <p:txBody>
          <a:bodyPr/>
          <a:lstStyle/>
          <a:p>
            <a:endParaRPr lang="el-GR" altLang="en-US"/>
          </a:p>
        </p:txBody>
      </p:sp>
      <p:sp>
        <p:nvSpPr>
          <p:cNvPr id="9" name="Slide Number Placeholder 8"/>
          <p:cNvSpPr>
            <a:spLocks noGrp="1"/>
          </p:cNvSpPr>
          <p:nvPr>
            <p:ph type="sldNum" sz="quarter" idx="12"/>
          </p:nvPr>
        </p:nvSpPr>
        <p:spPr/>
        <p:txBody>
          <a:bodyPr/>
          <a:lstStyle/>
          <a:p>
            <a:fld id="{9DE0D772-767D-B440-AE47-0FDD5A0B24AA}" type="slidenum">
              <a:rPr lang="el-GR" altLang="en-US" smtClean="0"/>
              <a:pPr/>
              <a:t>‹#›</a:t>
            </a:fld>
            <a:endParaRPr lang="el-GR" altLang="en-US"/>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453661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l-GR" altLang="en-US"/>
          </a:p>
        </p:txBody>
      </p:sp>
      <p:sp>
        <p:nvSpPr>
          <p:cNvPr id="4" name="Footer Placeholder 3"/>
          <p:cNvSpPr>
            <a:spLocks noGrp="1"/>
          </p:cNvSpPr>
          <p:nvPr>
            <p:ph type="ftr" sz="quarter" idx="11"/>
          </p:nvPr>
        </p:nvSpPr>
        <p:spPr/>
        <p:txBody>
          <a:bodyPr/>
          <a:lstStyle/>
          <a:p>
            <a:endParaRPr lang="el-GR" altLang="en-US"/>
          </a:p>
        </p:txBody>
      </p:sp>
      <p:sp>
        <p:nvSpPr>
          <p:cNvPr id="5" name="Slide Number Placeholder 4"/>
          <p:cNvSpPr>
            <a:spLocks noGrp="1"/>
          </p:cNvSpPr>
          <p:nvPr>
            <p:ph type="sldNum" sz="quarter" idx="12"/>
          </p:nvPr>
        </p:nvSpPr>
        <p:spPr/>
        <p:txBody>
          <a:bodyPr/>
          <a:lstStyle/>
          <a:p>
            <a:fld id="{9323EE72-7B37-2E43-9875-D5BBC9C032D9}" type="slidenum">
              <a:rPr lang="el-GR" altLang="en-US" smtClean="0"/>
              <a:pPr/>
              <a:t>‹#›</a:t>
            </a:fld>
            <a:endParaRPr lang="el-GR" altLang="en-US"/>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412935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l-GR" altLang="en-US"/>
          </a:p>
        </p:txBody>
      </p:sp>
      <p:sp>
        <p:nvSpPr>
          <p:cNvPr id="3" name="Footer Placeholder 2"/>
          <p:cNvSpPr>
            <a:spLocks noGrp="1"/>
          </p:cNvSpPr>
          <p:nvPr>
            <p:ph type="ftr" sz="quarter" idx="11"/>
          </p:nvPr>
        </p:nvSpPr>
        <p:spPr/>
        <p:txBody>
          <a:bodyPr/>
          <a:lstStyle/>
          <a:p>
            <a:endParaRPr lang="el-GR" altLang="en-US"/>
          </a:p>
        </p:txBody>
      </p:sp>
      <p:sp>
        <p:nvSpPr>
          <p:cNvPr id="4" name="Slide Number Placeholder 3"/>
          <p:cNvSpPr>
            <a:spLocks noGrp="1"/>
          </p:cNvSpPr>
          <p:nvPr>
            <p:ph type="sldNum" sz="quarter" idx="12"/>
          </p:nvPr>
        </p:nvSpPr>
        <p:spPr/>
        <p:txBody>
          <a:bodyPr/>
          <a:lstStyle/>
          <a:p>
            <a:fld id="{019C4D06-B02B-364E-8FDB-E0786866978A}" type="slidenum">
              <a:rPr lang="el-GR" altLang="en-US" smtClean="0"/>
              <a:pPr/>
              <a:t>‹#›</a:t>
            </a:fld>
            <a:endParaRPr lang="el-GR" altLang="en-US"/>
          </a:p>
        </p:txBody>
      </p:sp>
    </p:spTree>
    <p:extLst>
      <p:ext uri="{BB962C8B-B14F-4D97-AF65-F5344CB8AC3E}">
        <p14:creationId xmlns:p14="http://schemas.microsoft.com/office/powerpoint/2010/main" val="37124630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041" y="959313"/>
            <a:ext cx="2425950" cy="2242051"/>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3859877" y="960890"/>
            <a:ext cx="3828178" cy="449691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4041"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l-GR" altLang="en-US"/>
          </a:p>
        </p:txBody>
      </p:sp>
      <p:sp>
        <p:nvSpPr>
          <p:cNvPr id="6" name="Footer Placeholder 5"/>
          <p:cNvSpPr>
            <a:spLocks noGrp="1"/>
          </p:cNvSpPr>
          <p:nvPr>
            <p:ph type="ftr" sz="quarter" idx="11"/>
          </p:nvPr>
        </p:nvSpPr>
        <p:spPr/>
        <p:txBody>
          <a:bodyPr/>
          <a:lstStyle/>
          <a:p>
            <a:endParaRPr lang="el-GR" altLang="en-US"/>
          </a:p>
        </p:txBody>
      </p:sp>
      <p:sp>
        <p:nvSpPr>
          <p:cNvPr id="7" name="Slide Number Placeholder 6"/>
          <p:cNvSpPr>
            <a:spLocks noGrp="1"/>
          </p:cNvSpPr>
          <p:nvPr>
            <p:ph type="sldNum" sz="quarter" idx="12"/>
          </p:nvPr>
        </p:nvSpPr>
        <p:spPr/>
        <p:txBody>
          <a:bodyPr/>
          <a:lstStyle/>
          <a:p>
            <a:fld id="{2CD9175B-74D2-144C-9CE9-E54AB995BBDF}" type="slidenum">
              <a:rPr lang="el-GR" altLang="en-US" smtClean="0"/>
              <a:pPr/>
              <a:t>‹#›</a:t>
            </a:fld>
            <a:endParaRPr lang="el-GR" altLang="en-US"/>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42454" b="36435"/>
          <a:stretch/>
        </p:blipFill>
        <p:spPr>
          <a:xfrm>
            <a:off x="1125460" y="643464"/>
            <a:ext cx="6574536" cy="155448"/>
          </a:xfrm>
          <a:prstGeom prst="rect">
            <a:avLst/>
          </a:prstGeom>
          <a:noFill/>
          <a:ln>
            <a:noFill/>
          </a:ln>
        </p:spPr>
      </p:pic>
    </p:spTree>
    <p:extLst>
      <p:ext uri="{BB962C8B-B14F-4D97-AF65-F5344CB8AC3E}">
        <p14:creationId xmlns:p14="http://schemas.microsoft.com/office/powerpoint/2010/main" val="2169893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32077" y="1129512"/>
            <a:ext cx="3386166" cy="1918487"/>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131420" y="3057166"/>
            <a:ext cx="3390817" cy="2092568"/>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124592" y="5469857"/>
            <a:ext cx="3393977" cy="320123"/>
          </a:xfrm>
        </p:spPr>
        <p:txBody>
          <a:bodyPr/>
          <a:lstStyle>
            <a:lvl1pPr algn="l">
              <a:defRPr/>
            </a:lvl1pPr>
          </a:lstStyle>
          <a:p>
            <a:endParaRPr lang="el-GR" altLang="en-US"/>
          </a:p>
        </p:txBody>
      </p:sp>
      <p:sp>
        <p:nvSpPr>
          <p:cNvPr id="6" name="Footer Placeholder 5"/>
          <p:cNvSpPr>
            <a:spLocks noGrp="1"/>
          </p:cNvSpPr>
          <p:nvPr>
            <p:ph type="ftr" sz="quarter" idx="11"/>
          </p:nvPr>
        </p:nvSpPr>
        <p:spPr>
          <a:xfrm>
            <a:off x="1125459" y="318641"/>
            <a:ext cx="2601032" cy="320931"/>
          </a:xfrm>
        </p:spPr>
        <p:txBody>
          <a:bodyPr/>
          <a:lstStyle/>
          <a:p>
            <a:endParaRPr lang="el-GR" altLang="en-US"/>
          </a:p>
        </p:txBody>
      </p:sp>
      <p:sp>
        <p:nvSpPr>
          <p:cNvPr id="7" name="Slide Number Placeholder 6"/>
          <p:cNvSpPr>
            <a:spLocks noGrp="1"/>
          </p:cNvSpPr>
          <p:nvPr>
            <p:ph type="sldNum" sz="quarter" idx="12"/>
          </p:nvPr>
        </p:nvSpPr>
        <p:spPr>
          <a:xfrm>
            <a:off x="3726491" y="131730"/>
            <a:ext cx="795746" cy="503578"/>
          </a:xfrm>
        </p:spPr>
        <p:txBody>
          <a:bodyPr/>
          <a:lstStyle/>
          <a:p>
            <a:fld id="{E4729E07-3D2F-6C4B-8EBF-D633185CFBBF}" type="slidenum">
              <a:rPr lang="el-GR" altLang="en-US" smtClean="0"/>
              <a:pPr/>
              <a:t>‹#›</a:t>
            </a:fld>
            <a:endParaRPr lang="el-GR" altLang="en-US"/>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r="70363" b="36435"/>
          <a:stretch/>
        </p:blipFill>
        <p:spPr>
          <a:xfrm>
            <a:off x="1125460" y="643464"/>
            <a:ext cx="3392424" cy="155448"/>
          </a:xfrm>
          <a:prstGeom prst="rect">
            <a:avLst/>
          </a:prstGeom>
          <a:noFill/>
          <a:ln>
            <a:noFill/>
          </a:ln>
        </p:spPr>
      </p:pic>
    </p:spTree>
    <p:extLst>
      <p:ext uri="{BB962C8B-B14F-4D97-AF65-F5344CB8AC3E}">
        <p14:creationId xmlns:p14="http://schemas.microsoft.com/office/powerpoint/2010/main" val="34388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854"/>
            <a:ext cx="9144000" cy="742950"/>
          </a:xfrm>
          <a:prstGeom prst="rect">
            <a:avLst/>
          </a:prstGeom>
        </p:spPr>
      </p:pic>
      <p:sp>
        <p:nvSpPr>
          <p:cNvPr id="12" name="Rectangle 11"/>
          <p:cNvSpPr/>
          <p:nvPr/>
        </p:nvSpPr>
        <p:spPr>
          <a:xfrm>
            <a:off x="0" y="468769"/>
            <a:ext cx="9144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p:cNvCxnSpPr/>
          <p:nvPr/>
        </p:nvCxnSpPr>
        <p:spPr>
          <a:xfrm>
            <a:off x="0" y="61210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28684" y="956172"/>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128684" y="2167385"/>
            <a:ext cx="6571343" cy="328863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21309" y="330371"/>
            <a:ext cx="2368292" cy="304938"/>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l-GR" altLang="en-US"/>
          </a:p>
        </p:txBody>
      </p:sp>
      <p:sp>
        <p:nvSpPr>
          <p:cNvPr id="5" name="Footer Placeholder 4"/>
          <p:cNvSpPr>
            <a:spLocks noGrp="1"/>
          </p:cNvSpPr>
          <p:nvPr>
            <p:ph type="ftr" sz="quarter" idx="3"/>
          </p:nvPr>
        </p:nvSpPr>
        <p:spPr>
          <a:xfrm>
            <a:off x="1128684" y="329308"/>
            <a:ext cx="3388498"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l-GR" altLang="en-US"/>
          </a:p>
        </p:txBody>
      </p:sp>
      <p:sp>
        <p:nvSpPr>
          <p:cNvPr id="6" name="Slide Number Placeholder 5"/>
          <p:cNvSpPr>
            <a:spLocks noGrp="1"/>
          </p:cNvSpPr>
          <p:nvPr>
            <p:ph type="sldNum" sz="quarter" idx="4"/>
          </p:nvPr>
        </p:nvSpPr>
        <p:spPr>
          <a:xfrm>
            <a:off x="6893728" y="131730"/>
            <a:ext cx="795746" cy="503578"/>
          </a:xfrm>
          <a:prstGeom prst="rect">
            <a:avLst/>
          </a:prstGeom>
        </p:spPr>
        <p:txBody>
          <a:bodyPr vert="horz" lIns="91440" tIns="45720" rIns="91440" bIns="45720" rtlCol="0" anchor="t"/>
          <a:lstStyle>
            <a:lvl1pPr algn="r">
              <a:defRPr sz="2800">
                <a:solidFill>
                  <a:schemeClr val="accent1"/>
                </a:solidFill>
              </a:defRPr>
            </a:lvl1pPr>
          </a:lstStyle>
          <a:p>
            <a:fld id="{9DE0D772-767D-B440-AE47-0FDD5A0B24AA}" type="slidenum">
              <a:rPr lang="el-GR" altLang="en-US" smtClean="0"/>
              <a:pPr/>
              <a:t>‹#›</a:t>
            </a:fld>
            <a:endParaRPr lang="el-GR" altLang="en-US"/>
          </a:p>
        </p:txBody>
      </p:sp>
    </p:spTree>
    <p:extLst>
      <p:ext uri="{BB962C8B-B14F-4D97-AF65-F5344CB8AC3E}">
        <p14:creationId xmlns:p14="http://schemas.microsoft.com/office/powerpoint/2010/main" val="156259392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053" name="Rectangle 135">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4" name="Rectangle 137">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050" name="Rectangle 2">
            <a:extLst>
              <a:ext uri="{FF2B5EF4-FFF2-40B4-BE49-F238E27FC236}">
                <a16:creationId xmlns:a16="http://schemas.microsoft.com/office/drawing/2014/main" id="{AB202E5B-DE94-E24B-A35B-F20279B14020}"/>
              </a:ext>
            </a:extLst>
          </p:cNvPr>
          <p:cNvSpPr>
            <a:spLocks noGrp="1" noChangeArrowheads="1"/>
          </p:cNvSpPr>
          <p:nvPr>
            <p:ph type="ctrTitle"/>
          </p:nvPr>
        </p:nvSpPr>
        <p:spPr>
          <a:xfrm>
            <a:off x="720700" y="960241"/>
            <a:ext cx="5023884" cy="4203872"/>
          </a:xfrm>
        </p:spPr>
        <p:txBody>
          <a:bodyPr anchor="ctr">
            <a:normAutofit/>
          </a:bodyPr>
          <a:lstStyle/>
          <a:p>
            <a:pPr algn="r"/>
            <a:r>
              <a:rPr lang="el-GR" altLang="en-US" sz="4700" b="1">
                <a:latin typeface="Calibri" panose="020F0502020204030204" pitchFamily="34" charset="0"/>
                <a:cs typeface="Calibri" panose="020F0502020204030204" pitchFamily="34" charset="0"/>
              </a:rPr>
              <a:t>Το Ευρωπαϊκό Συμβούλιο </a:t>
            </a:r>
          </a:p>
        </p:txBody>
      </p:sp>
      <p:sp>
        <p:nvSpPr>
          <p:cNvPr id="2051" name="Rectangle 3">
            <a:extLst>
              <a:ext uri="{FF2B5EF4-FFF2-40B4-BE49-F238E27FC236}">
                <a16:creationId xmlns:a16="http://schemas.microsoft.com/office/drawing/2014/main" id="{D2E8B8A2-3B79-D74F-B5BB-09E45A419FF4}"/>
              </a:ext>
            </a:extLst>
          </p:cNvPr>
          <p:cNvSpPr>
            <a:spLocks noGrp="1" noChangeArrowheads="1"/>
          </p:cNvSpPr>
          <p:nvPr>
            <p:ph type="subTitle" idx="1"/>
          </p:nvPr>
        </p:nvSpPr>
        <p:spPr>
          <a:xfrm>
            <a:off x="6339803" y="964028"/>
            <a:ext cx="2078155" cy="4196299"/>
          </a:xfrm>
        </p:spPr>
        <p:txBody>
          <a:bodyPr anchor="ctr">
            <a:normAutofit/>
          </a:bodyPr>
          <a:lstStyle/>
          <a:p>
            <a:r>
              <a:rPr lang="en-US" altLang="en-US" sz="1600" b="1" dirty="0" err="1">
                <a:latin typeface="Calibri" panose="020F0502020204030204" pitchFamily="34" charset="0"/>
                <a:cs typeface="Calibri" panose="020F0502020204030204" pitchFamily="34" charset="0"/>
              </a:rPr>
              <a:t>Ί</a:t>
            </a:r>
            <a:r>
              <a:rPr lang="el-GR" altLang="en-US" sz="1600" b="1" dirty="0" err="1">
                <a:latin typeface="Calibri" panose="020F0502020204030204" pitchFamily="34" charset="0"/>
                <a:cs typeface="Calibri" panose="020F0502020204030204" pitchFamily="34" charset="0"/>
              </a:rPr>
              <a:t>δρυση</a:t>
            </a:r>
            <a:r>
              <a:rPr lang="el-GR" altLang="en-US" sz="1600" b="1" dirty="0">
                <a:latin typeface="Calibri" panose="020F0502020204030204" pitchFamily="34" charset="0"/>
                <a:cs typeface="Calibri" panose="020F0502020204030204" pitchFamily="34" charset="0"/>
              </a:rPr>
              <a:t>, </a:t>
            </a:r>
          </a:p>
          <a:p>
            <a:r>
              <a:rPr lang="el-GR" altLang="en-US" sz="1600" b="1" dirty="0">
                <a:latin typeface="Calibri" panose="020F0502020204030204" pitchFamily="34" charset="0"/>
                <a:cs typeface="Calibri" panose="020F0502020204030204" pitchFamily="34" charset="0"/>
              </a:rPr>
              <a:t>σύνθεση και αρμοδιότητες</a:t>
            </a:r>
            <a:endParaRPr lang="en-US" altLang="en-US" sz="1600" b="1" dirty="0">
              <a:latin typeface="Calibri" panose="020F0502020204030204" pitchFamily="34" charset="0"/>
              <a:cs typeface="Calibri" panose="020F0502020204030204" pitchFamily="34" charset="0"/>
            </a:endParaRPr>
          </a:p>
        </p:txBody>
      </p:sp>
      <p:pic>
        <p:nvPicPr>
          <p:cNvPr id="2055" name="Picture 139">
            <a:extLst>
              <a:ext uri="{FF2B5EF4-FFF2-40B4-BE49-F238E27FC236}">
                <a16:creationId xmlns:a16="http://schemas.microsoft.com/office/drawing/2014/main" id="{93EE3FA7-D076-401B-8A65-CB95E276AE9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3949722" y="3060900"/>
            <a:ext cx="4288809" cy="106893"/>
          </a:xfrm>
          <a:prstGeom prst="rect">
            <a:avLst/>
          </a:prstGeom>
          <a:noFill/>
          <a:ln>
            <a:noFill/>
          </a:ln>
        </p:spPr>
      </p:pic>
      <p:cxnSp>
        <p:nvCxnSpPr>
          <p:cNvPr id="2056" name="Straight Connector 141">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144" name="Picture 143">
            <a:extLst>
              <a:ext uri="{FF2B5EF4-FFF2-40B4-BE49-F238E27FC236}">
                <a16:creationId xmlns:a16="http://schemas.microsoft.com/office/drawing/2014/main" id="{48395B4C-F7AE-4095-961A-96358840AD1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a:xfrm>
            <a:off x="0" y="6119336"/>
            <a:ext cx="9144000" cy="742950"/>
          </a:xfrm>
          <a:prstGeom prst="rect">
            <a:avLst/>
          </a:prstGeom>
        </p:spPr>
      </p:pic>
    </p:spTree>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7653"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4" name="Rectangle 73">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7655" name="Rectangle 75">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Rectangle 2">
            <a:extLst>
              <a:ext uri="{FF2B5EF4-FFF2-40B4-BE49-F238E27FC236}">
                <a16:creationId xmlns:a16="http://schemas.microsoft.com/office/drawing/2014/main" id="{9EEDDCFE-687D-CA4B-BD48-624A6E3756E2}"/>
              </a:ext>
            </a:extLst>
          </p:cNvPr>
          <p:cNvSpPr>
            <a:spLocks noGrp="1" noRot="1" noChangeArrowheads="1"/>
          </p:cNvSpPr>
          <p:nvPr>
            <p:ph type="title"/>
          </p:nvPr>
        </p:nvSpPr>
        <p:spPr>
          <a:xfrm>
            <a:off x="637262" y="1240076"/>
            <a:ext cx="2083048" cy="4584527"/>
          </a:xfrm>
        </p:spPr>
        <p:txBody>
          <a:bodyPr>
            <a:normAutofit/>
          </a:bodyPr>
          <a:lstStyle/>
          <a:p>
            <a:r>
              <a:rPr lang="el-GR" altLang="en-US" sz="2200" dirty="0">
                <a:solidFill>
                  <a:srgbClr val="FFFFFF"/>
                </a:solidFill>
                <a:latin typeface="Calibri" panose="020F0502020204030204" pitchFamily="34" charset="0"/>
                <a:cs typeface="Calibri" panose="020F0502020204030204" pitchFamily="34" charset="0"/>
              </a:rPr>
              <a:t>ΑΡΜΟΔΙΟΤΗΤΕΣ</a:t>
            </a:r>
          </a:p>
        </p:txBody>
      </p:sp>
      <p:sp>
        <p:nvSpPr>
          <p:cNvPr id="27651" name="Rectangle 3">
            <a:extLst>
              <a:ext uri="{FF2B5EF4-FFF2-40B4-BE49-F238E27FC236}">
                <a16:creationId xmlns:a16="http://schemas.microsoft.com/office/drawing/2014/main" id="{0867F749-836F-5D4F-82A4-973835AE5A9B}"/>
              </a:ext>
            </a:extLst>
          </p:cNvPr>
          <p:cNvSpPr>
            <a:spLocks noGrp="1" noChangeArrowheads="1"/>
          </p:cNvSpPr>
          <p:nvPr>
            <p:ph idx="1"/>
          </p:nvPr>
        </p:nvSpPr>
        <p:spPr>
          <a:xfrm>
            <a:off x="3529195" y="1240077"/>
            <a:ext cx="4526120" cy="4916465"/>
          </a:xfrm>
        </p:spPr>
        <p:txBody>
          <a:bodyPr anchor="t">
            <a:normAutofit/>
          </a:bodyPr>
          <a:lstStyle/>
          <a:p>
            <a:pPr algn="just"/>
            <a:r>
              <a:rPr lang="el-GR" altLang="en-US" sz="2000" dirty="0">
                <a:latin typeface="Calibri" panose="020F0502020204030204" pitchFamily="34" charset="0"/>
                <a:cs typeface="Calibri" panose="020F0502020204030204" pitchFamily="34" charset="0"/>
              </a:rPr>
              <a:t>Ένα πολιτικό όργανο</a:t>
            </a:r>
          </a:p>
          <a:p>
            <a:pPr algn="just"/>
            <a:r>
              <a:rPr lang="el-GR" altLang="en-US" sz="2000" dirty="0">
                <a:latin typeface="Calibri" panose="020F0502020204030204" pitchFamily="34" charset="0"/>
                <a:cs typeface="Calibri" panose="020F0502020204030204" pitchFamily="34" charset="0"/>
              </a:rPr>
              <a:t>Επιλαμβάνεται των ανεπίλυτων θεμάτων σε κατώτερο επίπεδο</a:t>
            </a:r>
          </a:p>
          <a:p>
            <a:pPr algn="just"/>
            <a:r>
              <a:rPr lang="el-GR" altLang="en-US" sz="2000" dirty="0">
                <a:latin typeface="Calibri" panose="020F0502020204030204" pitchFamily="34" charset="0"/>
                <a:cs typeface="Calibri" panose="020F0502020204030204" pitchFamily="34" charset="0"/>
              </a:rPr>
              <a:t>Λαμβάνει, επί της ουσίας, τις σημαντικές πολιτικές αποφάσεις – προσχώρηση, δημοσιονομικές προοπτικές, αναθεωρήσεις, κυρώσεις συνθηκών κλπ.  </a:t>
            </a:r>
          </a:p>
          <a:p>
            <a:pPr algn="just"/>
            <a:endParaRPr lang="el-GR" altLang="en-US" sz="2000" dirty="0">
              <a:latin typeface="Calibri" panose="020F0502020204030204" pitchFamily="34" charset="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Rectangle 13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Rectangle 2">
            <a:extLst>
              <a:ext uri="{FF2B5EF4-FFF2-40B4-BE49-F238E27FC236}">
                <a16:creationId xmlns:a16="http://schemas.microsoft.com/office/drawing/2014/main" id="{80DBDDE6-9C1C-C24E-9292-F562174F3BDA}"/>
              </a:ext>
            </a:extLst>
          </p:cNvPr>
          <p:cNvSpPr>
            <a:spLocks noGrp="1" noRot="1" noChangeArrowheads="1"/>
          </p:cNvSpPr>
          <p:nvPr>
            <p:ph type="title"/>
          </p:nvPr>
        </p:nvSpPr>
        <p:spPr>
          <a:xfrm>
            <a:off x="637262" y="1240076"/>
            <a:ext cx="2083048" cy="4584527"/>
          </a:xfrm>
        </p:spPr>
        <p:txBody>
          <a:bodyPr>
            <a:normAutofit/>
          </a:bodyPr>
          <a:lstStyle/>
          <a:p>
            <a:r>
              <a:rPr lang="el-GR" altLang="en-US" sz="2200">
                <a:solidFill>
                  <a:srgbClr val="FFFFFF"/>
                </a:solidFill>
                <a:latin typeface="Calibri" panose="020F0502020204030204" pitchFamily="34" charset="0"/>
                <a:cs typeface="Calibri" panose="020F0502020204030204" pitchFamily="34" charset="0"/>
              </a:rPr>
              <a:t>ΑΡΜΟΔΙΟΤΗΤΕΣ</a:t>
            </a:r>
          </a:p>
        </p:txBody>
      </p:sp>
      <p:sp>
        <p:nvSpPr>
          <p:cNvPr id="8195" name="Rectangle 3">
            <a:extLst>
              <a:ext uri="{FF2B5EF4-FFF2-40B4-BE49-F238E27FC236}">
                <a16:creationId xmlns:a16="http://schemas.microsoft.com/office/drawing/2014/main" id="{26CBA3ED-38EF-A143-A0AE-EA5C0C681963}"/>
              </a:ext>
            </a:extLst>
          </p:cNvPr>
          <p:cNvSpPr>
            <a:spLocks noGrp="1" noChangeArrowheads="1"/>
          </p:cNvSpPr>
          <p:nvPr>
            <p:ph idx="1"/>
          </p:nvPr>
        </p:nvSpPr>
        <p:spPr>
          <a:xfrm>
            <a:off x="3529195" y="1240077"/>
            <a:ext cx="4526120" cy="4916465"/>
          </a:xfrm>
        </p:spPr>
        <p:txBody>
          <a:bodyPr anchor="t">
            <a:normAutofit/>
          </a:bodyPr>
          <a:lstStyle/>
          <a:p>
            <a:pPr>
              <a:lnSpc>
                <a:spcPct val="110000"/>
              </a:lnSpc>
            </a:pPr>
            <a:r>
              <a:rPr lang="el-GR" altLang="en-US" sz="1400" dirty="0">
                <a:latin typeface="Calibri" panose="020F0502020204030204" pitchFamily="34" charset="0"/>
                <a:cs typeface="Calibri" panose="020F0502020204030204" pitchFamily="34" charset="0"/>
              </a:rPr>
              <a:t>Κυρώσεις σε κράτος μέλος</a:t>
            </a:r>
            <a:endParaRPr lang="el-GR" altLang="en-US" sz="1400">
              <a:latin typeface="Calibri" panose="020F0502020204030204" pitchFamily="34" charset="0"/>
              <a:cs typeface="Calibri" panose="020F0502020204030204" pitchFamily="34" charset="0"/>
            </a:endParaRPr>
          </a:p>
          <a:p>
            <a:pPr>
              <a:lnSpc>
                <a:spcPct val="110000"/>
              </a:lnSpc>
            </a:pPr>
            <a:r>
              <a:rPr lang="el-GR" altLang="en-US" sz="1400" dirty="0">
                <a:latin typeface="Calibri" panose="020F0502020204030204" pitchFamily="34" charset="0"/>
                <a:cs typeface="Calibri" panose="020F0502020204030204" pitchFamily="34" charset="0"/>
              </a:rPr>
              <a:t>προτείνει τον Πρόεδρο της Επιτροπής</a:t>
            </a:r>
            <a:endParaRPr lang="el-GR" altLang="en-US" sz="1400">
              <a:latin typeface="Calibri" panose="020F0502020204030204" pitchFamily="34" charset="0"/>
              <a:cs typeface="Calibri" panose="020F0502020204030204" pitchFamily="34" charset="0"/>
            </a:endParaRPr>
          </a:p>
          <a:p>
            <a:pPr>
              <a:lnSpc>
                <a:spcPct val="110000"/>
              </a:lnSpc>
            </a:pPr>
            <a:r>
              <a:rPr lang="el-GR" altLang="en-US" sz="1400" dirty="0">
                <a:effectLst/>
                <a:latin typeface="Calibri" panose="020F0502020204030204" pitchFamily="34" charset="0"/>
                <a:cs typeface="Calibri" panose="020F0502020204030204" pitchFamily="34" charset="0"/>
              </a:rPr>
              <a:t>διορίζει τον ύπατο εκπρόσωπο της Ένωσης για θέματα εξωτερικής πολιτικής και πολιτικής ασφαλείας</a:t>
            </a:r>
            <a:endParaRPr lang="el-GR" altLang="en-US" sz="1400">
              <a:effectLst/>
              <a:latin typeface="Calibri" panose="020F0502020204030204" pitchFamily="34" charset="0"/>
              <a:cs typeface="Calibri" panose="020F0502020204030204" pitchFamily="34" charset="0"/>
            </a:endParaRPr>
          </a:p>
          <a:p>
            <a:pPr>
              <a:lnSpc>
                <a:spcPct val="110000"/>
              </a:lnSpc>
            </a:pPr>
            <a:r>
              <a:rPr lang="el-GR" altLang="en-US" sz="1400" dirty="0">
                <a:effectLst/>
                <a:latin typeface="Calibri" panose="020F0502020204030204" pitchFamily="34" charset="0"/>
                <a:cs typeface="Calibri" panose="020F0502020204030204" pitchFamily="34" charset="0"/>
              </a:rPr>
              <a:t>Αποφασίζει για τη σύγκληση Συνέλευσης για την αναθεώρηση της Συνθήκης – εξετάζει τις περιπτώσεις αδυναμίας κύρωσης της συνθήκης (άρθρο 48).</a:t>
            </a:r>
            <a:endParaRPr lang="el-GR" altLang="en-US" sz="1400">
              <a:effectLst/>
              <a:latin typeface="Calibri" panose="020F0502020204030204" pitchFamily="34" charset="0"/>
              <a:cs typeface="Calibri" panose="020F0502020204030204" pitchFamily="34" charset="0"/>
            </a:endParaRPr>
          </a:p>
          <a:p>
            <a:pPr>
              <a:lnSpc>
                <a:spcPct val="110000"/>
              </a:lnSpc>
            </a:pPr>
            <a:r>
              <a:rPr lang="el-GR" altLang="en-US" sz="1400" dirty="0">
                <a:effectLst/>
                <a:latin typeface="Calibri" panose="020F0502020204030204" pitchFamily="34" charset="0"/>
                <a:cs typeface="Calibri" panose="020F0502020204030204" pitchFamily="34" charset="0"/>
              </a:rPr>
              <a:t>Θέτει κριτήρια </a:t>
            </a:r>
            <a:r>
              <a:rPr lang="el-GR" altLang="en-US" sz="1400" dirty="0" err="1">
                <a:effectLst/>
                <a:latin typeface="Calibri" panose="020F0502020204030204" pitchFamily="34" charset="0"/>
                <a:cs typeface="Calibri" panose="020F0502020204030204" pitchFamily="34" charset="0"/>
              </a:rPr>
              <a:t>επιλεξιμότητας</a:t>
            </a:r>
            <a:r>
              <a:rPr lang="el-GR" altLang="en-US" sz="1400" dirty="0">
                <a:effectLst/>
                <a:latin typeface="Calibri" panose="020F0502020204030204" pitchFamily="34" charset="0"/>
                <a:cs typeface="Calibri" panose="020F0502020204030204" pitchFamily="34" charset="0"/>
              </a:rPr>
              <a:t> για νέες προσχωρήσεις</a:t>
            </a:r>
            <a:endParaRPr lang="el-GR" altLang="en-US" sz="1400">
              <a:effectLst/>
              <a:latin typeface="Calibri" panose="020F0502020204030204" pitchFamily="34" charset="0"/>
              <a:cs typeface="Calibri" panose="020F0502020204030204" pitchFamily="34" charset="0"/>
            </a:endParaRPr>
          </a:p>
          <a:p>
            <a:pPr>
              <a:lnSpc>
                <a:spcPct val="110000"/>
              </a:lnSpc>
            </a:pPr>
            <a:r>
              <a:rPr lang="el-GR" altLang="en-US" sz="1400" dirty="0">
                <a:effectLst/>
                <a:latin typeface="Calibri" panose="020F0502020204030204" pitchFamily="34" charset="0"/>
                <a:cs typeface="Calibri" panose="020F0502020204030204" pitchFamily="34" charset="0"/>
              </a:rPr>
              <a:t>Εξετάζει αρχικά και δίδει προσανατολισμούς σε αιτήματα αποχώρησης από την Ένωση. </a:t>
            </a:r>
            <a:endParaRPr lang="el-GR" altLang="en-US" sz="1400">
              <a:effectLst/>
              <a:latin typeface="Calibri" panose="020F0502020204030204" pitchFamily="34" charset="0"/>
              <a:cs typeface="Calibri" panose="020F0502020204030204" pitchFamily="34" charset="0"/>
            </a:endParaRPr>
          </a:p>
          <a:p>
            <a:pPr>
              <a:lnSpc>
                <a:spcPct val="110000"/>
              </a:lnSpc>
            </a:pPr>
            <a:r>
              <a:rPr lang="el-GR" altLang="en-US" sz="1400" dirty="0">
                <a:effectLst/>
                <a:latin typeface="Calibri" panose="020F0502020204030204" pitchFamily="34" charset="0"/>
                <a:cs typeface="Calibri" panose="020F0502020204030204" pitchFamily="34" charset="0"/>
              </a:rPr>
              <a:t>εξετάζει κατ’ έτος την κατάσταση της απασχόλησης στην Ένωση και εκδίδει σχετικά συμπεράσματα (148 ΣΛΕ)</a:t>
            </a:r>
            <a:endParaRPr lang="el-GR" altLang="en-US" sz="1400">
              <a:effectLst/>
              <a:latin typeface="Calibri" panose="020F0502020204030204" pitchFamily="34" charset="0"/>
              <a:cs typeface="Calibri" panose="020F0502020204030204" pitchFamily="34" charset="0"/>
            </a:endParaRPr>
          </a:p>
          <a:p>
            <a:pPr>
              <a:lnSpc>
                <a:spcPct val="110000"/>
              </a:lnSpc>
            </a:pPr>
            <a:r>
              <a:rPr lang="el-GR" altLang="en-US" sz="1400" dirty="0">
                <a:effectLst/>
                <a:latin typeface="Calibri" panose="020F0502020204030204" pitchFamily="34" charset="0"/>
                <a:cs typeface="Calibri" panose="020F0502020204030204" pitchFamily="34" charset="0"/>
              </a:rPr>
              <a:t>Ορίζει τον πρόεδρο, αντιπρόεδρο και λοιπά μέλη της εκτελεστικής επιτροπής της ΕΚΤ (283 ΣΛΕ)</a:t>
            </a:r>
            <a:endParaRPr lang="el-GR" altLang="en-US" sz="1400">
              <a:effectLst/>
              <a:latin typeface="Calibri" panose="020F0502020204030204" pitchFamily="34" charset="0"/>
              <a:cs typeface="Calibri" panose="020F0502020204030204" pitchFamily="34" charset="0"/>
            </a:endParaRPr>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Rectangle 75">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602" name="Rectangle 2">
            <a:extLst>
              <a:ext uri="{FF2B5EF4-FFF2-40B4-BE49-F238E27FC236}">
                <a16:creationId xmlns:a16="http://schemas.microsoft.com/office/drawing/2014/main" id="{22F969A4-B42F-554B-ABED-5D82E34A198D}"/>
              </a:ext>
            </a:extLst>
          </p:cNvPr>
          <p:cNvSpPr>
            <a:spLocks noGrp="1" noRot="1" noChangeArrowheads="1"/>
          </p:cNvSpPr>
          <p:nvPr>
            <p:ph type="title"/>
          </p:nvPr>
        </p:nvSpPr>
        <p:spPr>
          <a:xfrm>
            <a:off x="637262" y="1240076"/>
            <a:ext cx="2083048" cy="4584527"/>
          </a:xfrm>
        </p:spPr>
        <p:txBody>
          <a:bodyPr>
            <a:normAutofit/>
          </a:bodyPr>
          <a:lstStyle/>
          <a:p>
            <a:r>
              <a:rPr lang="el-GR" altLang="en-US" sz="2200" dirty="0">
                <a:solidFill>
                  <a:srgbClr val="FFFFFF"/>
                </a:solidFill>
                <a:latin typeface="Calibri" panose="020F0502020204030204" pitchFamily="34" charset="0"/>
                <a:cs typeface="Calibri" panose="020F0502020204030204" pitchFamily="34" charset="0"/>
              </a:rPr>
              <a:t>ΑΡΜΟΔΙΟΤΗΤΕΣ  </a:t>
            </a:r>
            <a:br>
              <a:rPr lang="el-GR" altLang="en-US" sz="2200" dirty="0">
                <a:solidFill>
                  <a:srgbClr val="FFFFFF"/>
                </a:solidFill>
                <a:latin typeface="Calibri" panose="020F0502020204030204" pitchFamily="34" charset="0"/>
                <a:cs typeface="Calibri" panose="020F0502020204030204" pitchFamily="34" charset="0"/>
              </a:rPr>
            </a:br>
            <a:r>
              <a:rPr lang="el-GR" altLang="en-US" sz="2200" dirty="0">
                <a:solidFill>
                  <a:srgbClr val="FFFFFF"/>
                </a:solidFill>
                <a:latin typeface="Calibri" panose="020F0502020204030204" pitchFamily="34" charset="0"/>
                <a:cs typeface="Calibri" panose="020F0502020204030204" pitchFamily="34" charset="0"/>
              </a:rPr>
              <a:t>ΣΤΗΝ ΕΞΩΤΕΡΙΚΗ ΔΡΑΣΗ και ΚΕΠΠΑ</a:t>
            </a:r>
          </a:p>
        </p:txBody>
      </p:sp>
      <p:sp>
        <p:nvSpPr>
          <p:cNvPr id="25603" name="Rectangle 3">
            <a:extLst>
              <a:ext uri="{FF2B5EF4-FFF2-40B4-BE49-F238E27FC236}">
                <a16:creationId xmlns:a16="http://schemas.microsoft.com/office/drawing/2014/main" id="{D587C993-7C95-754B-9F0B-A8B9DA6D872B}"/>
              </a:ext>
            </a:extLst>
          </p:cNvPr>
          <p:cNvSpPr>
            <a:spLocks noGrp="1" noChangeArrowheads="1"/>
          </p:cNvSpPr>
          <p:nvPr>
            <p:ph idx="1"/>
          </p:nvPr>
        </p:nvSpPr>
        <p:spPr>
          <a:xfrm>
            <a:off x="3529195" y="1240077"/>
            <a:ext cx="4526120" cy="4916465"/>
          </a:xfrm>
        </p:spPr>
        <p:txBody>
          <a:bodyPr anchor="t">
            <a:normAutofit/>
          </a:bodyPr>
          <a:lstStyle/>
          <a:p>
            <a:pPr algn="just">
              <a:lnSpc>
                <a:spcPct val="110000"/>
              </a:lnSpc>
            </a:pPr>
            <a:r>
              <a:rPr lang="el-GR" altLang="en-US" sz="1600" dirty="0">
                <a:effectLst/>
                <a:latin typeface="Calibri" panose="020F0502020204030204" pitchFamily="34" charset="0"/>
                <a:cs typeface="Calibri" panose="020F0502020204030204" pitchFamily="34" charset="0"/>
              </a:rPr>
              <a:t>καθορίζει τα στρατηγικά συμφέροντα και τους στόχους της Ένωσης (στην εξωτερική δράση).</a:t>
            </a:r>
          </a:p>
          <a:p>
            <a:pPr algn="just">
              <a:lnSpc>
                <a:spcPct val="110000"/>
              </a:lnSpc>
            </a:pPr>
            <a:r>
              <a:rPr lang="el-GR" altLang="en-US" sz="1600" dirty="0">
                <a:effectLst/>
                <a:latin typeface="Calibri" panose="020F0502020204030204" pitchFamily="34" charset="0"/>
                <a:cs typeface="Calibri" panose="020F0502020204030204" pitchFamily="34" charset="0"/>
              </a:rPr>
              <a:t>Το Ευρωπαϊκό Συμβούλιο προσδιορίζει τα στρατηγικά συμφέροντα της Ένωσης, ορίζει τους στόχους και καθορίζει τους γενικούς προσανατολισμούς της κοινής εξωτερικής πολιτικής και πολιτικής ασφαλείας, συμπεριλαμβανομένων των θεμάτων που έχουν συνέπειες στην άμυνα. Εκδίδει τις απαιτούμενες αποφάσεις.</a:t>
            </a:r>
          </a:p>
          <a:p>
            <a:pPr algn="just">
              <a:lnSpc>
                <a:spcPct val="110000"/>
              </a:lnSpc>
            </a:pPr>
            <a:r>
              <a:rPr lang="el-GR" altLang="en-US" sz="1600" dirty="0">
                <a:effectLst/>
                <a:latin typeface="Calibri" panose="020F0502020204030204" pitchFamily="34" charset="0"/>
                <a:cs typeface="Calibri" panose="020F0502020204030204" pitchFamily="34" charset="0"/>
              </a:rPr>
              <a:t>Εάν αυτό επιβάλλεται από τις διεθνείς εξελίξεις, ο πρόεδρος του Ευρωπαϊκού Συμβουλίου συγκαλεί έκτακτη σύνοδο του Ευρωπαϊκού Συμβουλίου για τον καθορισμό των στρατηγικών κατευθυντηρίων γραμμών της πολιτικής της Ένωσης ως προς τις εξελίξεις αυτές.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Rectangle 75">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626" name="Rectangle 2">
            <a:extLst>
              <a:ext uri="{FF2B5EF4-FFF2-40B4-BE49-F238E27FC236}">
                <a16:creationId xmlns:a16="http://schemas.microsoft.com/office/drawing/2014/main" id="{A225ADE7-9168-924F-A823-01DD40B9579F}"/>
              </a:ext>
            </a:extLst>
          </p:cNvPr>
          <p:cNvSpPr>
            <a:spLocks noGrp="1" noRot="1" noChangeArrowheads="1"/>
          </p:cNvSpPr>
          <p:nvPr>
            <p:ph type="title"/>
          </p:nvPr>
        </p:nvSpPr>
        <p:spPr>
          <a:xfrm>
            <a:off x="637262" y="1240076"/>
            <a:ext cx="2083048" cy="4584527"/>
          </a:xfrm>
        </p:spPr>
        <p:txBody>
          <a:bodyPr>
            <a:normAutofit/>
          </a:bodyPr>
          <a:lstStyle/>
          <a:p>
            <a:r>
              <a:rPr lang="el-GR" altLang="en-US" sz="3200" dirty="0">
                <a:solidFill>
                  <a:srgbClr val="FFFFFF"/>
                </a:solidFill>
                <a:latin typeface="Calibri" panose="020F0502020204030204" pitchFamily="34" charset="0"/>
                <a:cs typeface="Calibri" panose="020F0502020204030204" pitchFamily="34" charset="0"/>
              </a:rPr>
              <a:t>ΠΟΛΙΤΙΚΗ ΑΜΥΝΑΣ</a:t>
            </a:r>
          </a:p>
        </p:txBody>
      </p:sp>
      <p:sp>
        <p:nvSpPr>
          <p:cNvPr id="26627" name="Rectangle 3">
            <a:extLst>
              <a:ext uri="{FF2B5EF4-FFF2-40B4-BE49-F238E27FC236}">
                <a16:creationId xmlns:a16="http://schemas.microsoft.com/office/drawing/2014/main" id="{EF214E29-5A44-B34C-A082-05FBC5C5D968}"/>
              </a:ext>
            </a:extLst>
          </p:cNvPr>
          <p:cNvSpPr>
            <a:spLocks noGrp="1" noChangeArrowheads="1"/>
          </p:cNvSpPr>
          <p:nvPr>
            <p:ph idx="1"/>
          </p:nvPr>
        </p:nvSpPr>
        <p:spPr>
          <a:xfrm>
            <a:off x="3529195" y="1240077"/>
            <a:ext cx="4526120" cy="4916465"/>
          </a:xfrm>
        </p:spPr>
        <p:txBody>
          <a:bodyPr anchor="t">
            <a:normAutofit/>
          </a:bodyPr>
          <a:lstStyle/>
          <a:p>
            <a:pPr algn="just"/>
            <a:r>
              <a:rPr lang="el-GR" altLang="en-US" sz="2000" dirty="0">
                <a:effectLst/>
                <a:latin typeface="Calibri" panose="020F0502020204030204" pitchFamily="34" charset="0"/>
                <a:cs typeface="Calibri" panose="020F0502020204030204" pitchFamily="34" charset="0"/>
              </a:rPr>
              <a:t>Αποφασίζει για τον προοδευτικό προσδιορισμό κοινής αμυντικής πολιτικής της Ένωσης. Η κοινή αμυντική πολιτική θα οδηγήσει στην κοινή άμυνα όταν το Ευρωπαϊκό Συμβούλιο λάβει σχετική απόφαση με ομοφωνία.</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1269"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70" name="Rectangle 73">
            <a:extLst>
              <a:ext uri="{FF2B5EF4-FFF2-40B4-BE49-F238E27FC236}">
                <a16:creationId xmlns:a16="http://schemas.microsoft.com/office/drawing/2014/main" id="{43B516D3-E37F-4626-8C4F-CDD6D27EBE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1271" name="Rectangle 75">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7404" y="-2"/>
            <a:ext cx="3046596"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Rectangle 2">
            <a:extLst>
              <a:ext uri="{FF2B5EF4-FFF2-40B4-BE49-F238E27FC236}">
                <a16:creationId xmlns:a16="http://schemas.microsoft.com/office/drawing/2014/main" id="{744B1C20-82ED-6D41-BF8E-AB3559A732AA}"/>
              </a:ext>
            </a:extLst>
          </p:cNvPr>
          <p:cNvSpPr>
            <a:spLocks noGrp="1" noRot="1" noChangeArrowheads="1"/>
          </p:cNvSpPr>
          <p:nvPr>
            <p:ph type="title"/>
          </p:nvPr>
        </p:nvSpPr>
        <p:spPr>
          <a:xfrm>
            <a:off x="6460878" y="1240076"/>
            <a:ext cx="2045859" cy="4584527"/>
          </a:xfrm>
        </p:spPr>
        <p:txBody>
          <a:bodyPr>
            <a:normAutofit/>
          </a:bodyPr>
          <a:lstStyle/>
          <a:p>
            <a:r>
              <a:rPr lang="el-GR" altLang="en-US" sz="2500" dirty="0">
                <a:solidFill>
                  <a:srgbClr val="FFFFFF"/>
                </a:solidFill>
                <a:latin typeface="Calibri" panose="020F0502020204030204" pitchFamily="34" charset="0"/>
                <a:cs typeface="Calibri" panose="020F0502020204030204" pitchFamily="34" charset="0"/>
              </a:rPr>
              <a:t>ΤΑ ΜΕΙΖΟΝΑ ΖΗΤΗΜΑΤΑ</a:t>
            </a:r>
            <a:br>
              <a:rPr lang="el-GR" altLang="en-US" sz="2500" dirty="0">
                <a:solidFill>
                  <a:srgbClr val="FFFFFF"/>
                </a:solidFill>
                <a:latin typeface="Calibri" panose="020F0502020204030204" pitchFamily="34" charset="0"/>
                <a:cs typeface="Calibri" panose="020F0502020204030204" pitchFamily="34" charset="0"/>
              </a:rPr>
            </a:br>
            <a:r>
              <a:rPr lang="el-GR" altLang="en-US" sz="2500" dirty="0">
                <a:solidFill>
                  <a:srgbClr val="FFFFFF"/>
                </a:solidFill>
                <a:latin typeface="Calibri" panose="020F0502020204030204" pitchFamily="34" charset="0"/>
                <a:cs typeface="Calibri" panose="020F0502020204030204" pitchFamily="34" charset="0"/>
              </a:rPr>
              <a:t>ΤΟΥ ΕΥΡΩΠΑΙΚΟΥ ΠΟΛΙΤΙΚΟΥ ΣΥΣΤΗΜΑΤΟΣ - πολιτικά</a:t>
            </a:r>
          </a:p>
        </p:txBody>
      </p:sp>
      <p:sp>
        <p:nvSpPr>
          <p:cNvPr id="11267" name="Rectangle 3">
            <a:extLst>
              <a:ext uri="{FF2B5EF4-FFF2-40B4-BE49-F238E27FC236}">
                <a16:creationId xmlns:a16="http://schemas.microsoft.com/office/drawing/2014/main" id="{CB99550A-73E5-E34E-A62D-8C4C87D8CF58}"/>
              </a:ext>
            </a:extLst>
          </p:cNvPr>
          <p:cNvSpPr>
            <a:spLocks noGrp="1" noChangeArrowheads="1"/>
          </p:cNvSpPr>
          <p:nvPr>
            <p:ph idx="1"/>
          </p:nvPr>
        </p:nvSpPr>
        <p:spPr>
          <a:xfrm>
            <a:off x="1088684" y="1240077"/>
            <a:ext cx="4526120" cy="4916465"/>
          </a:xfrm>
        </p:spPr>
        <p:txBody>
          <a:bodyPr anchor="t">
            <a:normAutofit/>
          </a:bodyPr>
          <a:lstStyle/>
          <a:p>
            <a:r>
              <a:rPr lang="el-GR" altLang="en-US" sz="1600" dirty="0">
                <a:latin typeface="Calibri" panose="020F0502020204030204" pitchFamily="34" charset="0"/>
                <a:cs typeface="Calibri" panose="020F0502020204030204" pitchFamily="34" charset="0"/>
              </a:rPr>
              <a:t>Προτάσεις υπέρβασης των σημερινών αδιεξόδων</a:t>
            </a:r>
          </a:p>
          <a:p>
            <a:pPr lvl="1"/>
            <a:r>
              <a:rPr lang="el-GR" altLang="en-US" sz="1600" dirty="0">
                <a:latin typeface="Calibri" panose="020F0502020204030204" pitchFamily="34" charset="0"/>
                <a:cs typeface="Calibri" panose="020F0502020204030204" pitchFamily="34" charset="0"/>
              </a:rPr>
              <a:t>Ενισχυμένη συνεργασία</a:t>
            </a:r>
          </a:p>
          <a:p>
            <a:pPr lvl="1"/>
            <a:r>
              <a:rPr lang="el-GR" altLang="en-US" sz="1600" dirty="0">
                <a:latin typeface="Calibri" panose="020F0502020204030204" pitchFamily="34" charset="0"/>
                <a:cs typeface="Calibri" panose="020F0502020204030204" pitchFamily="34" charset="0"/>
              </a:rPr>
              <a:t>Μεταβλητή γεωμετρία</a:t>
            </a:r>
          </a:p>
          <a:p>
            <a:pPr lvl="1"/>
            <a:r>
              <a:rPr lang="el-GR" altLang="en-US" sz="1600" dirty="0">
                <a:latin typeface="Calibri" panose="020F0502020204030204" pitchFamily="34" charset="0"/>
                <a:cs typeface="Calibri" panose="020F0502020204030204" pitchFamily="34" charset="0"/>
              </a:rPr>
              <a:t>Ευρώπη </a:t>
            </a:r>
            <a:r>
              <a:rPr lang="fr-FR" altLang="en-US" sz="1600" dirty="0">
                <a:latin typeface="Calibri" panose="020F0502020204030204" pitchFamily="34" charset="0"/>
                <a:cs typeface="Calibri" panose="020F0502020204030204" pitchFamily="34" charset="0"/>
              </a:rPr>
              <a:t>à la carte</a:t>
            </a:r>
            <a:endParaRPr lang="el-GR" altLang="en-US" sz="1600" dirty="0">
              <a:latin typeface="Calibri" panose="020F0502020204030204" pitchFamily="34" charset="0"/>
              <a:cs typeface="Calibri" panose="020F0502020204030204" pitchFamily="34" charset="0"/>
            </a:endParaRPr>
          </a:p>
          <a:p>
            <a:r>
              <a:rPr lang="el-GR" altLang="en-US" sz="1600" dirty="0">
                <a:latin typeface="Calibri" panose="020F0502020204030204" pitchFamily="34" charset="0"/>
                <a:cs typeface="Calibri" panose="020F0502020204030204" pitchFamily="34" charset="0"/>
              </a:rPr>
              <a:t>Το δημοκρατικό έλλειμμα – πραγματικότητα και μύθος</a:t>
            </a:r>
          </a:p>
          <a:p>
            <a:r>
              <a:rPr lang="el-GR" altLang="en-US" sz="1600" dirty="0">
                <a:latin typeface="Calibri" panose="020F0502020204030204" pitchFamily="34" charset="0"/>
                <a:cs typeface="Calibri" panose="020F0502020204030204" pitchFamily="34" charset="0"/>
              </a:rPr>
              <a:t>Υπάρχει / μπορεί να υπάρξει «ευρωπαϊκός Δήμος»;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76" name="Rectangle 75">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a:extLst>
              <a:ext uri="{FF2B5EF4-FFF2-40B4-BE49-F238E27FC236}">
                <a16:creationId xmlns:a16="http://schemas.microsoft.com/office/drawing/2014/main" id="{A2A4B78F-ADB7-164C-AF63-6A033D848148}"/>
              </a:ext>
            </a:extLst>
          </p:cNvPr>
          <p:cNvSpPr>
            <a:spLocks noGrp="1" noRot="1" noChangeArrowheads="1"/>
          </p:cNvSpPr>
          <p:nvPr>
            <p:ph type="title"/>
          </p:nvPr>
        </p:nvSpPr>
        <p:spPr>
          <a:xfrm>
            <a:off x="637262" y="1240076"/>
            <a:ext cx="2083048" cy="4584527"/>
          </a:xfrm>
        </p:spPr>
        <p:txBody>
          <a:bodyPr>
            <a:normAutofit/>
          </a:bodyPr>
          <a:lstStyle/>
          <a:p>
            <a:r>
              <a:rPr lang="el-GR" altLang="en-US" b="1" dirty="0">
                <a:solidFill>
                  <a:srgbClr val="FFFFFF"/>
                </a:solidFill>
                <a:latin typeface="Calibri" panose="020F0502020204030204" pitchFamily="34" charset="0"/>
                <a:cs typeface="Calibri" panose="020F0502020204030204" pitchFamily="34" charset="0"/>
              </a:rPr>
              <a:t>ΤΟ ΙΣΤΟΡΙΚΟ ΠΛΑΙΣΙΟ</a:t>
            </a:r>
            <a:endParaRPr lang="el-GR" altLang="en-US" sz="3200" b="1" dirty="0">
              <a:solidFill>
                <a:srgbClr val="FFFFFF"/>
              </a:solidFill>
              <a:latin typeface="Calibri" panose="020F0502020204030204" pitchFamily="34" charset="0"/>
              <a:cs typeface="Calibri" panose="020F0502020204030204" pitchFamily="34" charset="0"/>
            </a:endParaRPr>
          </a:p>
        </p:txBody>
      </p:sp>
      <p:sp>
        <p:nvSpPr>
          <p:cNvPr id="6147" name="Rectangle 3">
            <a:extLst>
              <a:ext uri="{FF2B5EF4-FFF2-40B4-BE49-F238E27FC236}">
                <a16:creationId xmlns:a16="http://schemas.microsoft.com/office/drawing/2014/main" id="{170B62FF-6068-CB4C-8B89-52989BF3BC20}"/>
              </a:ext>
            </a:extLst>
          </p:cNvPr>
          <p:cNvSpPr>
            <a:spLocks noGrp="1" noChangeArrowheads="1"/>
          </p:cNvSpPr>
          <p:nvPr>
            <p:ph idx="1"/>
          </p:nvPr>
        </p:nvSpPr>
        <p:spPr>
          <a:xfrm>
            <a:off x="3529195" y="1240077"/>
            <a:ext cx="4526120" cy="4916465"/>
          </a:xfrm>
        </p:spPr>
        <p:txBody>
          <a:bodyPr anchor="t">
            <a:normAutofit/>
          </a:bodyPr>
          <a:lstStyle/>
          <a:p>
            <a:pPr algn="just">
              <a:lnSpc>
                <a:spcPct val="110000"/>
              </a:lnSpc>
            </a:pPr>
            <a:r>
              <a:rPr lang="el-GR" altLang="en-US" sz="2000" dirty="0">
                <a:latin typeface="Calibri" panose="020F0502020204030204" pitchFamily="34" charset="0"/>
                <a:cs typeface="Calibri" panose="020F0502020204030204" pitchFamily="34" charset="0"/>
              </a:rPr>
              <a:t>Δεν περιλαμβάνεται στην Συνθήκη της Ρώμης (αρκούσε η εμπλοκή των Υπουργών Εξωτερικών)</a:t>
            </a:r>
          </a:p>
          <a:p>
            <a:pPr algn="just">
              <a:lnSpc>
                <a:spcPct val="110000"/>
              </a:lnSpc>
            </a:pPr>
            <a:r>
              <a:rPr lang="el-GR" altLang="en-US" sz="2000" dirty="0">
                <a:latin typeface="Calibri" panose="020F0502020204030204" pitchFamily="34" charset="0"/>
                <a:cs typeface="Calibri" panose="020F0502020204030204" pitchFamily="34" charset="0"/>
              </a:rPr>
              <a:t>Πρώτη άτυπη συνεδρίαση το 1961 (Ντε </a:t>
            </a:r>
            <a:r>
              <a:rPr lang="el-GR" altLang="en-US" sz="2000" dirty="0" err="1">
                <a:latin typeface="Calibri" panose="020F0502020204030204" pitchFamily="34" charset="0"/>
                <a:cs typeface="Calibri" panose="020F0502020204030204" pitchFamily="34" charset="0"/>
              </a:rPr>
              <a:t>Γκώλ</a:t>
            </a:r>
            <a:r>
              <a:rPr lang="el-GR" altLang="en-US" sz="2000" dirty="0">
                <a:latin typeface="Calibri" panose="020F0502020204030204" pitchFamily="34" charset="0"/>
                <a:cs typeface="Calibri" panose="020F0502020204030204" pitchFamily="34" charset="0"/>
              </a:rPr>
              <a:t> για να αποφύγει την Επιτροπή)</a:t>
            </a:r>
          </a:p>
          <a:p>
            <a:pPr algn="just">
              <a:lnSpc>
                <a:spcPct val="110000"/>
              </a:lnSpc>
            </a:pPr>
            <a:r>
              <a:rPr lang="el-GR" altLang="en-US" sz="2000" dirty="0">
                <a:latin typeface="Calibri" panose="020F0502020204030204" pitchFamily="34" charset="0"/>
                <a:cs typeface="Calibri" panose="020F0502020204030204" pitchFamily="34" charset="0"/>
              </a:rPr>
              <a:t>Περιστασιακές συναντήσεις μέσα στη δεκαετία του 1960</a:t>
            </a:r>
          </a:p>
          <a:p>
            <a:pPr algn="just">
              <a:lnSpc>
                <a:spcPct val="110000"/>
              </a:lnSpc>
            </a:pPr>
            <a:r>
              <a:rPr lang="el-GR" altLang="en-US" sz="2000" dirty="0">
                <a:latin typeface="Calibri" panose="020F0502020204030204" pitchFamily="34" charset="0"/>
                <a:cs typeface="Calibri" panose="020F0502020204030204" pitchFamily="34" charset="0"/>
              </a:rPr>
              <a:t>Πρώτη σημαντική συνάντηση </a:t>
            </a:r>
            <a:r>
              <a:rPr lang="el-GR" altLang="en-US" sz="2000" dirty="0">
                <a:latin typeface="Calibri" panose="020F0502020204030204" pitchFamily="34" charset="0"/>
                <a:cs typeface="Calibri" panose="020F0502020204030204" pitchFamily="34" charset="0"/>
                <a:sym typeface="Wingdings" pitchFamily="2" charset="2"/>
              </a:rPr>
              <a:t> Χάγη </a:t>
            </a:r>
            <a:r>
              <a:rPr lang="en-US" altLang="en-US" sz="2000" dirty="0">
                <a:latin typeface="Calibri" panose="020F0502020204030204" pitchFamily="34" charset="0"/>
                <a:cs typeface="Calibri" panose="020F0502020204030204" pitchFamily="34" charset="0"/>
                <a:sym typeface="Wingdings" pitchFamily="2" charset="2"/>
              </a:rPr>
              <a:t>1969</a:t>
            </a:r>
            <a:endParaRPr lang="el-GR" altLang="en-US" sz="2000" dirty="0">
              <a:latin typeface="Calibri" panose="020F0502020204030204" pitchFamily="34" charset="0"/>
              <a:cs typeface="Calibri" panose="020F0502020204030204" pitchFamily="34" charset="0"/>
            </a:endParaRPr>
          </a:p>
          <a:p>
            <a:pPr algn="just">
              <a:lnSpc>
                <a:spcPct val="110000"/>
              </a:lnSpc>
            </a:pPr>
            <a:r>
              <a:rPr lang="el-GR" altLang="en-US" sz="2000" dirty="0">
                <a:latin typeface="Calibri" panose="020F0502020204030204" pitchFamily="34" charset="0"/>
                <a:cs typeface="Calibri" panose="020F0502020204030204" pitchFamily="34" charset="0"/>
              </a:rPr>
              <a:t>Θεσμοθετήθηκε το 1974</a:t>
            </a:r>
            <a:r>
              <a:rPr lang="en-US" altLang="en-US" sz="2000" dirty="0">
                <a:latin typeface="Calibri" panose="020F0502020204030204" pitchFamily="34" charset="0"/>
                <a:cs typeface="Calibri" panose="020F0502020204030204" pitchFamily="34" charset="0"/>
              </a:rPr>
              <a:t> </a:t>
            </a:r>
            <a:r>
              <a:rPr lang="el-GR" altLang="en-US" sz="2000" dirty="0">
                <a:latin typeface="Calibri" panose="020F0502020204030204" pitchFamily="34" charset="0"/>
                <a:cs typeface="Calibri" panose="020F0502020204030204" pitchFamily="34" charset="0"/>
              </a:rPr>
              <a:t>σύνοδος Παρισιού</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28D4FDA-40E1-B34B-BF9E-13D3E871CB57}"/>
              </a:ext>
            </a:extLst>
          </p:cNvPr>
          <p:cNvSpPr>
            <a:spLocks noChangeArrowheads="1"/>
          </p:cNvSpPr>
          <p:nvPr/>
        </p:nvSpPr>
        <p:spPr bwMode="auto">
          <a:xfrm>
            <a:off x="0" y="1017473"/>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latin typeface="Calibri" panose="020F0502020204030204" pitchFamily="34" charset="0"/>
              <a:cs typeface="Calibri" panose="020F0502020204030204" pitchFamily="34" charset="0"/>
            </a:endParaRPr>
          </a:p>
        </p:txBody>
      </p:sp>
      <p:graphicFrame>
        <p:nvGraphicFramePr>
          <p:cNvPr id="29699" name="Object 3">
            <a:extLst>
              <a:ext uri="{FF2B5EF4-FFF2-40B4-BE49-F238E27FC236}">
                <a16:creationId xmlns:a16="http://schemas.microsoft.com/office/drawing/2014/main" id="{5344F0F3-23F5-F042-9474-DF1E13CD9A97}"/>
              </a:ext>
            </a:extLst>
          </p:cNvPr>
          <p:cNvGraphicFramePr>
            <a:graphicFrameLocks noChangeAspect="1"/>
          </p:cNvGraphicFramePr>
          <p:nvPr>
            <p:extLst>
              <p:ext uri="{D42A27DB-BD31-4B8C-83A1-F6EECF244321}">
                <p14:modId xmlns:p14="http://schemas.microsoft.com/office/powerpoint/2010/main" val="2780615260"/>
              </p:ext>
            </p:extLst>
          </p:nvPr>
        </p:nvGraphicFramePr>
        <p:xfrm>
          <a:off x="1763713" y="1179914"/>
          <a:ext cx="5514975" cy="4562475"/>
        </p:xfrm>
        <a:graphic>
          <a:graphicData uri="http://schemas.openxmlformats.org/presentationml/2006/ole">
            <mc:AlternateContent xmlns:mc="http://schemas.openxmlformats.org/markup-compatibility/2006">
              <mc:Choice xmlns:v="urn:schemas-microsoft-com:vml" Requires="v">
                <p:oleObj spid="_x0000_s29705" name="Picture" r:id="rId4" imgW="4051300" imgH="3352800" progId="Word.Picture.8">
                  <p:embed/>
                </p:oleObj>
              </mc:Choice>
              <mc:Fallback>
                <p:oleObj name="Picture" r:id="rId4" imgW="4051300" imgH="3352800" progId="Word.Picture.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3713" y="1179914"/>
                        <a:ext cx="5514975" cy="45624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700" name="Rectangle 4">
            <a:extLst>
              <a:ext uri="{FF2B5EF4-FFF2-40B4-BE49-F238E27FC236}">
                <a16:creationId xmlns:a16="http://schemas.microsoft.com/office/drawing/2014/main" id="{8908F594-E218-4F42-852F-8E5562F141F5}"/>
              </a:ext>
            </a:extLst>
          </p:cNvPr>
          <p:cNvSpPr>
            <a:spLocks noChangeArrowheads="1"/>
          </p:cNvSpPr>
          <p:nvPr/>
        </p:nvSpPr>
        <p:spPr bwMode="auto">
          <a:xfrm>
            <a:off x="0" y="5579948"/>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7170" name="Rectangle 2">
            <a:extLst>
              <a:ext uri="{FF2B5EF4-FFF2-40B4-BE49-F238E27FC236}">
                <a16:creationId xmlns:a16="http://schemas.microsoft.com/office/drawing/2014/main" id="{E82255D5-B03A-9943-817F-260C91462271}"/>
              </a:ext>
            </a:extLst>
          </p:cNvPr>
          <p:cNvSpPr>
            <a:spLocks noGrp="1" noRot="1" noChangeArrowheads="1"/>
          </p:cNvSpPr>
          <p:nvPr>
            <p:ph type="title"/>
          </p:nvPr>
        </p:nvSpPr>
        <p:spPr>
          <a:xfrm>
            <a:off x="937470" y="1600199"/>
            <a:ext cx="2378574" cy="4297680"/>
          </a:xfrm>
        </p:spPr>
        <p:txBody>
          <a:bodyPr anchor="ctr">
            <a:normAutofit/>
          </a:bodyPr>
          <a:lstStyle/>
          <a:p>
            <a:r>
              <a:rPr lang="el-GR" altLang="en-US" sz="3200" b="1">
                <a:latin typeface="Calibri" panose="020F0502020204030204" pitchFamily="34" charset="0"/>
                <a:cs typeface="Calibri" panose="020F0502020204030204" pitchFamily="34" charset="0"/>
              </a:rPr>
              <a:t>ΤΟ ΕΥΡΩΠΑΙΚΟ ΣΥΜΒΟΥΛΙΟ </a:t>
            </a:r>
            <a:br>
              <a:rPr lang="el-GR" altLang="en-US" sz="3200" b="1">
                <a:latin typeface="Calibri" panose="020F0502020204030204" pitchFamily="34" charset="0"/>
                <a:cs typeface="Calibri" panose="020F0502020204030204" pitchFamily="34" charset="0"/>
              </a:rPr>
            </a:br>
            <a:r>
              <a:rPr lang="el-GR" altLang="en-US" sz="3200" b="1">
                <a:latin typeface="Calibri" panose="020F0502020204030204" pitchFamily="34" charset="0"/>
                <a:cs typeface="Calibri" panose="020F0502020204030204" pitchFamily="34" charset="0"/>
              </a:rPr>
              <a:t>ΩΣ ΘΕΣΜΟΣ</a:t>
            </a:r>
          </a:p>
        </p:txBody>
      </p:sp>
      <p:pic>
        <p:nvPicPr>
          <p:cNvPr id="79" name="Picture 78">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7171" name="Rectangle 3">
            <a:extLst>
              <a:ext uri="{FF2B5EF4-FFF2-40B4-BE49-F238E27FC236}">
                <a16:creationId xmlns:a16="http://schemas.microsoft.com/office/drawing/2014/main" id="{DBA31374-2F7D-AA4F-A38F-38338975F5B5}"/>
              </a:ext>
            </a:extLst>
          </p:cNvPr>
          <p:cNvSpPr>
            <a:spLocks noGrp="1" noChangeArrowheads="1"/>
          </p:cNvSpPr>
          <p:nvPr>
            <p:ph idx="1"/>
          </p:nvPr>
        </p:nvSpPr>
        <p:spPr>
          <a:xfrm>
            <a:off x="3732477" y="1600199"/>
            <a:ext cx="4558663" cy="4297680"/>
          </a:xfrm>
        </p:spPr>
        <p:txBody>
          <a:bodyPr anchor="ctr">
            <a:normAutofit/>
          </a:bodyPr>
          <a:lstStyle/>
          <a:p>
            <a:r>
              <a:rPr lang="el-GR" altLang="en-US" sz="2000" dirty="0">
                <a:latin typeface="Calibri" panose="020F0502020204030204" pitchFamily="34" charset="0"/>
                <a:cs typeface="Calibri" panose="020F0502020204030204" pitchFamily="34" charset="0"/>
              </a:rPr>
              <a:t>Πρώτη νομική αναγνώριση </a:t>
            </a:r>
            <a:r>
              <a:rPr lang="el-GR" altLang="en-US" sz="2000" dirty="0">
                <a:latin typeface="Calibri" panose="020F0502020204030204" pitchFamily="34" charset="0"/>
                <a:cs typeface="Calibri" panose="020F0502020204030204" pitchFamily="34" charset="0"/>
                <a:sym typeface="Wingdings" pitchFamily="2" charset="2"/>
              </a:rPr>
              <a:t> Ενιαία Πράξη</a:t>
            </a:r>
            <a:endParaRPr lang="el-GR" altLang="en-US" sz="2000">
              <a:latin typeface="Calibri" panose="020F0502020204030204" pitchFamily="34" charset="0"/>
              <a:cs typeface="Calibri" panose="020F0502020204030204" pitchFamily="34" charset="0"/>
              <a:sym typeface="Wingdings" pitchFamily="2" charset="2"/>
            </a:endParaRPr>
          </a:p>
          <a:p>
            <a:r>
              <a:rPr lang="el-GR" altLang="en-US" sz="2000" dirty="0">
                <a:latin typeface="Calibri" panose="020F0502020204030204" pitchFamily="34" charset="0"/>
                <a:cs typeface="Calibri" panose="020F0502020204030204" pitchFamily="34" charset="0"/>
                <a:sym typeface="Wingdings" pitchFamily="2" charset="2"/>
              </a:rPr>
              <a:t>Θεσμική κατοχύρωση  Μάαστριχτ</a:t>
            </a:r>
            <a:endParaRPr lang="el-GR" altLang="en-US" sz="2000">
              <a:latin typeface="Calibri" panose="020F0502020204030204" pitchFamily="34" charset="0"/>
              <a:cs typeface="Calibri" panose="020F0502020204030204" pitchFamily="34" charset="0"/>
              <a:sym typeface="Wingdings" pitchFamily="2" charset="2"/>
            </a:endParaRPr>
          </a:p>
          <a:p>
            <a:r>
              <a:rPr lang="el-GR" altLang="en-US" sz="2000" dirty="0">
                <a:latin typeface="Calibri" panose="020F0502020204030204" pitchFamily="34" charset="0"/>
                <a:cs typeface="Calibri" panose="020F0502020204030204" pitchFamily="34" charset="0"/>
                <a:sym typeface="Wingdings" pitchFamily="2" charset="2"/>
              </a:rPr>
              <a:t>Η συνθήκη της </a:t>
            </a:r>
            <a:r>
              <a:rPr lang="el-GR" altLang="en-US" sz="2000" dirty="0" err="1">
                <a:latin typeface="Calibri" panose="020F0502020204030204" pitchFamily="34" charset="0"/>
                <a:cs typeface="Calibri" panose="020F0502020204030204" pitchFamily="34" charset="0"/>
                <a:sym typeface="Wingdings" pitchFamily="2" charset="2"/>
              </a:rPr>
              <a:t>Λισσαβώνας</a:t>
            </a:r>
            <a:r>
              <a:rPr lang="el-GR" altLang="en-US" sz="2000" dirty="0">
                <a:latin typeface="Calibri" panose="020F0502020204030204" pitchFamily="34" charset="0"/>
                <a:cs typeface="Calibri" panose="020F0502020204030204" pitchFamily="34" charset="0"/>
                <a:sym typeface="Wingdings" pitchFamily="2" charset="2"/>
              </a:rPr>
              <a:t> το μετατρέπει σε θεσμικό όργανο </a:t>
            </a:r>
            <a:endParaRPr lang="el-GR" altLang="en-US" sz="2000">
              <a:latin typeface="Calibri" panose="020F0502020204030204" pitchFamily="34" charset="0"/>
              <a:cs typeface="Calibri" panose="020F0502020204030204" pitchFamily="34" charset="0"/>
              <a:sym typeface="Wingdings" pitchFamily="2" charset="2"/>
            </a:endParaRPr>
          </a:p>
          <a:p>
            <a:r>
              <a:rPr lang="el-GR" altLang="en-US" sz="2000" dirty="0">
                <a:latin typeface="Calibri" panose="020F0502020204030204" pitchFamily="34" charset="0"/>
                <a:cs typeface="Calibri" panose="020F0502020204030204" pitchFamily="34" charset="0"/>
                <a:sym typeface="Wingdings" pitchFamily="2" charset="2"/>
              </a:rPr>
              <a:t>Παράλληλα ορίζει ένα μόνιμο Πρόεδρο του Ευρωπαϊκού Συμβουλίου (2 ½ έτη) με αρμοδιότητες συντονισμού και εκπροσώπησης </a:t>
            </a:r>
            <a:endParaRPr lang="el-GR" altLang="en-US" sz="2000">
              <a:latin typeface="Calibri" panose="020F0502020204030204" pitchFamily="34" charset="0"/>
              <a:cs typeface="Calibri" panose="020F050202020403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3074" name="Rectangle 2">
            <a:extLst>
              <a:ext uri="{FF2B5EF4-FFF2-40B4-BE49-F238E27FC236}">
                <a16:creationId xmlns:a16="http://schemas.microsoft.com/office/drawing/2014/main" id="{28BA1DCD-89C1-A342-BCE1-F6E9564A9627}"/>
              </a:ext>
            </a:extLst>
          </p:cNvPr>
          <p:cNvSpPr>
            <a:spLocks noGrp="1" noRot="1" noChangeArrowheads="1"/>
          </p:cNvSpPr>
          <p:nvPr>
            <p:ph type="title"/>
          </p:nvPr>
        </p:nvSpPr>
        <p:spPr>
          <a:xfrm>
            <a:off x="937470" y="1600199"/>
            <a:ext cx="2378574" cy="4297680"/>
          </a:xfrm>
        </p:spPr>
        <p:txBody>
          <a:bodyPr anchor="ctr">
            <a:normAutofit/>
          </a:bodyPr>
          <a:lstStyle/>
          <a:p>
            <a:r>
              <a:rPr lang="el-GR" altLang="en-US" sz="3200">
                <a:latin typeface="Calibri" panose="020F0502020204030204" pitchFamily="34" charset="0"/>
                <a:cs typeface="Calibri" panose="020F0502020204030204" pitchFamily="34" charset="0"/>
              </a:rPr>
              <a:t>ΣΥΝΘΕΣΗ </a:t>
            </a:r>
            <a:br>
              <a:rPr lang="en-US" altLang="en-US" sz="3200">
                <a:latin typeface="Calibri" panose="020F0502020204030204" pitchFamily="34" charset="0"/>
                <a:cs typeface="Calibri" panose="020F0502020204030204" pitchFamily="34" charset="0"/>
              </a:rPr>
            </a:br>
            <a:endParaRPr lang="el-GR" altLang="en-US" sz="3200">
              <a:latin typeface="Calibri" panose="020F0502020204030204" pitchFamily="34" charset="0"/>
              <a:cs typeface="Calibri" panose="020F0502020204030204" pitchFamily="34" charset="0"/>
            </a:endParaRPr>
          </a:p>
        </p:txBody>
      </p:sp>
      <p:pic>
        <p:nvPicPr>
          <p:cNvPr id="80" name="Picture 79">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3075" name="Rectangle 3">
            <a:extLst>
              <a:ext uri="{FF2B5EF4-FFF2-40B4-BE49-F238E27FC236}">
                <a16:creationId xmlns:a16="http://schemas.microsoft.com/office/drawing/2014/main" id="{E9FC8C94-0E75-3942-BE8C-19A5929F4655}"/>
              </a:ext>
            </a:extLst>
          </p:cNvPr>
          <p:cNvSpPr>
            <a:spLocks noGrp="1" noChangeArrowheads="1"/>
          </p:cNvSpPr>
          <p:nvPr>
            <p:ph idx="1"/>
          </p:nvPr>
        </p:nvSpPr>
        <p:spPr>
          <a:xfrm>
            <a:off x="3732477" y="1600199"/>
            <a:ext cx="4558663" cy="4297680"/>
          </a:xfrm>
        </p:spPr>
        <p:txBody>
          <a:bodyPr anchor="ctr">
            <a:normAutofit/>
          </a:bodyPr>
          <a:lstStyle/>
          <a:p>
            <a:pPr marL="0" indent="0">
              <a:buNone/>
            </a:pPr>
            <a:r>
              <a:rPr lang="el-GR" altLang="en-US" sz="2000">
                <a:latin typeface="Calibri" panose="020F0502020204030204" pitchFamily="34" charset="0"/>
                <a:cs typeface="Calibri" panose="020F0502020204030204" pitchFamily="34" charset="0"/>
              </a:rPr>
              <a:t>ΆΡΘΡΟ 15</a:t>
            </a:r>
          </a:p>
          <a:p>
            <a:pPr marL="0" indent="0">
              <a:buNone/>
            </a:pPr>
            <a:r>
              <a:rPr lang="el-GR" altLang="en-US" sz="2000">
                <a:effectLst/>
                <a:latin typeface="Calibri" panose="020F0502020204030204" pitchFamily="34" charset="0"/>
                <a:cs typeface="Calibri" panose="020F0502020204030204" pitchFamily="34" charset="0"/>
              </a:rPr>
              <a:t>Το Ευρωπαϊκό Συμβούλιο απαρτίζεται από τους αρχηγούς κρατών ή κυβερνήσεων των κρατών μελών, καθώς και από τον πρόεδρό του και τον πρόεδρο της Επιτροπής. Ο ύπατος εκπρόσωπος της Ένωσης για θέματα εξωτερικής πολιτικής και πολιτικής ασφαλείας συμμετέχει στις εργασίες του.</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3" name="Rectangle 192">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3554" name="Rectangle 2">
            <a:extLst>
              <a:ext uri="{FF2B5EF4-FFF2-40B4-BE49-F238E27FC236}">
                <a16:creationId xmlns:a16="http://schemas.microsoft.com/office/drawing/2014/main" id="{D32C313B-B531-BC4C-834C-30920E22EDB5}"/>
              </a:ext>
            </a:extLst>
          </p:cNvPr>
          <p:cNvSpPr>
            <a:spLocks noGrp="1" noRot="1" noChangeArrowheads="1"/>
          </p:cNvSpPr>
          <p:nvPr>
            <p:ph type="title"/>
          </p:nvPr>
        </p:nvSpPr>
        <p:spPr>
          <a:xfrm>
            <a:off x="937470" y="1600199"/>
            <a:ext cx="2378574" cy="4297680"/>
          </a:xfrm>
        </p:spPr>
        <p:txBody>
          <a:bodyPr anchor="ctr">
            <a:normAutofit/>
          </a:bodyPr>
          <a:lstStyle/>
          <a:p>
            <a:r>
              <a:rPr lang="el-GR" altLang="en-US" sz="3200">
                <a:latin typeface="Calibri" panose="020F0502020204030204" pitchFamily="34" charset="0"/>
                <a:cs typeface="Calibri" panose="020F0502020204030204" pitchFamily="34" charset="0"/>
              </a:rPr>
              <a:t>Ο ΠΡΟΕΔΡΟΣ ΤΟΥ ΕΥΡΩΠΑΙΚΟΥ ΣΥΜΒΟΥΛΙΟΥ</a:t>
            </a:r>
          </a:p>
        </p:txBody>
      </p:sp>
      <p:pic>
        <p:nvPicPr>
          <p:cNvPr id="194" name="Picture 193">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23555" name="Rectangle 3">
            <a:extLst>
              <a:ext uri="{FF2B5EF4-FFF2-40B4-BE49-F238E27FC236}">
                <a16:creationId xmlns:a16="http://schemas.microsoft.com/office/drawing/2014/main" id="{B227DFB4-6482-4D42-8429-DFFEEEB7E22B}"/>
              </a:ext>
            </a:extLst>
          </p:cNvPr>
          <p:cNvSpPr>
            <a:spLocks noGrp="1" noChangeArrowheads="1"/>
          </p:cNvSpPr>
          <p:nvPr>
            <p:ph idx="1"/>
          </p:nvPr>
        </p:nvSpPr>
        <p:spPr>
          <a:xfrm>
            <a:off x="3732477" y="1600199"/>
            <a:ext cx="4558663" cy="4297680"/>
          </a:xfrm>
        </p:spPr>
        <p:txBody>
          <a:bodyPr anchor="ctr">
            <a:normAutofit/>
          </a:bodyPr>
          <a:lstStyle/>
          <a:p>
            <a:pPr indent="0">
              <a:lnSpc>
                <a:spcPct val="110000"/>
              </a:lnSpc>
              <a:spcBef>
                <a:spcPts val="0"/>
              </a:spcBef>
              <a:spcAft>
                <a:spcPts val="600"/>
              </a:spcAft>
            </a:pPr>
            <a:r>
              <a:rPr lang="el-GR" altLang="en-US" sz="1900">
                <a:effectLst/>
                <a:latin typeface="Calibri" panose="020F0502020204030204" pitchFamily="34" charset="0"/>
                <a:cs typeface="Calibri" panose="020F0502020204030204" pitchFamily="34" charset="0"/>
              </a:rPr>
              <a:t>Το Ευρωπαϊκό Συμβούλιο εκλέγει τον πρόεδρό του με ειδική πλειοψηφία για δυόμισι έτη, η δε θητεία του είναι άπαξ ανανεώσιμη. </a:t>
            </a:r>
          </a:p>
          <a:p>
            <a:pPr indent="0">
              <a:lnSpc>
                <a:spcPct val="110000"/>
              </a:lnSpc>
              <a:spcBef>
                <a:spcPts val="0"/>
              </a:spcBef>
              <a:spcAft>
                <a:spcPts val="600"/>
              </a:spcAft>
            </a:pPr>
            <a:endParaRPr lang="el-GR" altLang="en-US" sz="1900">
              <a:latin typeface="Calibri" panose="020F0502020204030204" pitchFamily="34" charset="0"/>
              <a:cs typeface="Calibri" panose="020F0502020204030204" pitchFamily="34" charset="0"/>
            </a:endParaRPr>
          </a:p>
          <a:p>
            <a:pPr indent="0">
              <a:lnSpc>
                <a:spcPct val="110000"/>
              </a:lnSpc>
              <a:spcBef>
                <a:spcPts val="0"/>
              </a:spcBef>
              <a:spcAft>
                <a:spcPts val="600"/>
              </a:spcAft>
            </a:pPr>
            <a:r>
              <a:rPr lang="el-GR" altLang="en-US" sz="1900">
                <a:effectLst/>
                <a:latin typeface="Calibri" panose="020F0502020204030204" pitchFamily="34" charset="0"/>
                <a:cs typeface="Calibri" panose="020F0502020204030204" pitchFamily="34" charset="0"/>
              </a:rPr>
              <a:t>Σε περίπτωση κωλύματος ή σοβαρού παραπτώματος, το Ευρωπαϊκό Συμβούλιο μπορεί να τερματίσει τη θητεία του προέδρου του με την ίδια διαδικασία. </a:t>
            </a:r>
          </a:p>
          <a:p>
            <a:pPr indent="0">
              <a:lnSpc>
                <a:spcPct val="110000"/>
              </a:lnSpc>
              <a:spcBef>
                <a:spcPts val="0"/>
              </a:spcBef>
              <a:spcAft>
                <a:spcPts val="600"/>
              </a:spcAft>
            </a:pPr>
            <a:endParaRPr lang="el-GR" altLang="en-US" sz="1900">
              <a:latin typeface="Calibri" panose="020F0502020204030204" pitchFamily="34" charset="0"/>
              <a:cs typeface="Calibri" panose="020F0502020204030204" pitchFamily="34" charset="0"/>
            </a:endParaRPr>
          </a:p>
          <a:p>
            <a:pPr indent="0">
              <a:lnSpc>
                <a:spcPct val="110000"/>
              </a:lnSpc>
              <a:spcBef>
                <a:spcPts val="0"/>
              </a:spcBef>
              <a:spcAft>
                <a:spcPts val="600"/>
              </a:spcAft>
            </a:pPr>
            <a:r>
              <a:rPr lang="el-GR" altLang="en-US" sz="1900">
                <a:latin typeface="Calibri" panose="020F0502020204030204" pitchFamily="34" charset="0"/>
                <a:cs typeface="Calibri" panose="020F0502020204030204" pitchFamily="34" charset="0"/>
              </a:rPr>
              <a:t>Ο πρόεδρος δεν μπορεί να ασκεί εθνικό αξίωμα</a:t>
            </a:r>
            <a:endParaRPr lang="el-GR" altLang="en-US" sz="1900">
              <a:effectLst/>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A9CC600D-86F3-4B9A-AD13-3908AD1ED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24578" name="Rectangle 2">
            <a:extLst>
              <a:ext uri="{FF2B5EF4-FFF2-40B4-BE49-F238E27FC236}">
                <a16:creationId xmlns:a16="http://schemas.microsoft.com/office/drawing/2014/main" id="{B0335198-0754-DC47-BC16-10AA69871FAD}"/>
              </a:ext>
            </a:extLst>
          </p:cNvPr>
          <p:cNvSpPr>
            <a:spLocks noGrp="1" noRot="1" noChangeArrowheads="1"/>
          </p:cNvSpPr>
          <p:nvPr>
            <p:ph type="title"/>
          </p:nvPr>
        </p:nvSpPr>
        <p:spPr>
          <a:xfrm>
            <a:off x="937470" y="1600199"/>
            <a:ext cx="2378574" cy="4297680"/>
          </a:xfrm>
        </p:spPr>
        <p:txBody>
          <a:bodyPr anchor="ctr">
            <a:normAutofit/>
          </a:bodyPr>
          <a:lstStyle/>
          <a:p>
            <a:r>
              <a:rPr lang="el-GR" altLang="en-US" sz="2500">
                <a:latin typeface="Calibri" panose="020F0502020204030204" pitchFamily="34" charset="0"/>
                <a:cs typeface="Calibri" panose="020F0502020204030204" pitchFamily="34" charset="0"/>
              </a:rPr>
              <a:t>ΑΡΜΟΔΙΟΤΗΤΕΣ ΤΟΥ ΠΡΟΕΔΡΟΥ ΤΟΥ ΕΥΡΩΠΑΙΚΟΥ ΣΥΜΒΟΥΛΙΟΥ</a:t>
            </a:r>
          </a:p>
        </p:txBody>
      </p:sp>
      <p:pic>
        <p:nvPicPr>
          <p:cNvPr id="140" name="Picture 139">
            <a:extLst>
              <a:ext uri="{FF2B5EF4-FFF2-40B4-BE49-F238E27FC236}">
                <a16:creationId xmlns:a16="http://schemas.microsoft.com/office/drawing/2014/main" id="{3F661271-B15B-4043-B708-1BD7F1D2CB9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23891" t="10889" r="38495" b="30830"/>
          <a:stretch/>
        </p:blipFill>
        <p:spPr>
          <a:xfrm rot="5400000">
            <a:off x="1346318" y="3700029"/>
            <a:ext cx="4288809" cy="106893"/>
          </a:xfrm>
          <a:prstGeom prst="rect">
            <a:avLst/>
          </a:prstGeom>
          <a:noFill/>
          <a:ln>
            <a:noFill/>
          </a:ln>
        </p:spPr>
      </p:pic>
      <p:sp>
        <p:nvSpPr>
          <p:cNvPr id="24579" name="Rectangle 3">
            <a:extLst>
              <a:ext uri="{FF2B5EF4-FFF2-40B4-BE49-F238E27FC236}">
                <a16:creationId xmlns:a16="http://schemas.microsoft.com/office/drawing/2014/main" id="{03739658-A46F-2D4F-AAF6-21D79975D7EC}"/>
              </a:ext>
            </a:extLst>
          </p:cNvPr>
          <p:cNvSpPr>
            <a:spLocks noGrp="1" noChangeArrowheads="1"/>
          </p:cNvSpPr>
          <p:nvPr>
            <p:ph idx="1"/>
          </p:nvPr>
        </p:nvSpPr>
        <p:spPr>
          <a:xfrm>
            <a:off x="3732477" y="1600199"/>
            <a:ext cx="4558663" cy="4297680"/>
          </a:xfrm>
        </p:spPr>
        <p:txBody>
          <a:bodyPr anchor="ctr">
            <a:normAutofit lnSpcReduction="10000"/>
          </a:bodyPr>
          <a:lstStyle/>
          <a:p>
            <a:pPr lvl="1">
              <a:lnSpc>
                <a:spcPct val="110000"/>
              </a:lnSpc>
            </a:pPr>
            <a:r>
              <a:rPr lang="el-GR" altLang="en-US" sz="1300">
                <a:effectLst/>
                <a:latin typeface="Calibri" panose="020F0502020204030204" pitchFamily="34" charset="0"/>
                <a:cs typeface="Calibri" panose="020F0502020204030204" pitchFamily="34" charset="0"/>
              </a:rPr>
              <a:t>α) προεδρεύει και διευθύνει τις εργασίες του Ευρωπαϊκού Συμβουλίου,</a:t>
            </a:r>
          </a:p>
          <a:p>
            <a:pPr lvl="1">
              <a:lnSpc>
                <a:spcPct val="110000"/>
              </a:lnSpc>
            </a:pPr>
            <a:r>
              <a:rPr lang="el-GR" altLang="en-US" sz="1300">
                <a:effectLst/>
                <a:latin typeface="Calibri" panose="020F0502020204030204" pitchFamily="34" charset="0"/>
                <a:cs typeface="Calibri" panose="020F0502020204030204" pitchFamily="34" charset="0"/>
              </a:rPr>
              <a:t>β) μεριμνά για την προετοιμασία και τη συνέχεια των εργασιών του Ευρωπαϊκού Συμβουλίου σε συνεργασία με τον πρόεδρο της Επιτροπής και βάσει των εργασιών του Συμβουλίου Γενικών Υποθέσεων,</a:t>
            </a:r>
          </a:p>
          <a:p>
            <a:pPr lvl="1">
              <a:lnSpc>
                <a:spcPct val="110000"/>
              </a:lnSpc>
            </a:pPr>
            <a:r>
              <a:rPr lang="el-GR" altLang="en-US" sz="1300">
                <a:effectLst/>
                <a:latin typeface="Calibri" panose="020F0502020204030204" pitchFamily="34" charset="0"/>
                <a:cs typeface="Calibri" panose="020F0502020204030204" pitchFamily="34" charset="0"/>
              </a:rPr>
              <a:t>γ) καταβάλλει προσπάθειες για να διευκολύνει τη συνοχή και τη συναίνεση στο πλαίσιο του Ευρωπαϊκού Συμβουλίου,</a:t>
            </a:r>
          </a:p>
          <a:p>
            <a:pPr lvl="1">
              <a:lnSpc>
                <a:spcPct val="110000"/>
              </a:lnSpc>
            </a:pPr>
            <a:r>
              <a:rPr lang="el-GR" altLang="en-US" sz="1300">
                <a:effectLst/>
                <a:latin typeface="Calibri" panose="020F0502020204030204" pitchFamily="34" charset="0"/>
                <a:cs typeface="Calibri" panose="020F0502020204030204" pitchFamily="34" charset="0"/>
              </a:rPr>
              <a:t>δ) παρουσιάζει στο Ευρωπαϊκό Κοινοβούλιο έκθεση μετά από κάθε σύνοδο του Ευρωπαϊκού Συμβουλίου.</a:t>
            </a:r>
          </a:p>
          <a:p>
            <a:pPr>
              <a:lnSpc>
                <a:spcPct val="110000"/>
              </a:lnSpc>
            </a:pPr>
            <a:r>
              <a:rPr lang="el-GR" altLang="en-US" sz="1300">
                <a:latin typeface="Calibri" panose="020F0502020204030204" pitchFamily="34" charset="0"/>
                <a:cs typeface="Calibri" panose="020F0502020204030204" pitchFamily="34" charset="0"/>
              </a:rPr>
              <a:t>…ασκεί… την εξωτερική εκπροσώπηση της Ένωσης σε θέματα που άπτονται της κοινής εξωτερικής πολιτικής και πολιτικής ασφαλείας, με την επιφύλαξη των αρμοδιοτήτων του ύπατου εκπροσώπου της Ένωσης για θέματα εξωτερικής πολιτικής και πολιτικής ασφαλείας.</a:t>
            </a:r>
          </a:p>
          <a:p>
            <a:pPr>
              <a:lnSpc>
                <a:spcPct val="110000"/>
              </a:lnSpc>
            </a:pPr>
            <a:endParaRPr lang="el-GR" altLang="en-US" sz="1300">
              <a:effectLst/>
              <a:latin typeface="Calibri" panose="020F0502020204030204" pitchFamily="34" charset="0"/>
              <a:cs typeface="Calibri" panose="020F0502020204030204" pitchFamily="34" charset="0"/>
            </a:endParaRPr>
          </a:p>
          <a:p>
            <a:pPr>
              <a:lnSpc>
                <a:spcPct val="110000"/>
              </a:lnSpc>
            </a:pPr>
            <a:r>
              <a:rPr lang="el-GR" altLang="en-US" sz="1300">
                <a:effectLst/>
                <a:latin typeface="Calibri" panose="020F0502020204030204" pitchFamily="34" charset="0"/>
                <a:cs typeface="Calibri" panose="020F0502020204030204" pitchFamily="34" charset="0"/>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36" name="Rectangle 135">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40" name="Rectangle 13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8" name="Rectangle 2">
            <a:extLst>
              <a:ext uri="{FF2B5EF4-FFF2-40B4-BE49-F238E27FC236}">
                <a16:creationId xmlns:a16="http://schemas.microsoft.com/office/drawing/2014/main" id="{E3DCB580-774A-2A40-8F30-2415EBD3DDBB}"/>
              </a:ext>
            </a:extLst>
          </p:cNvPr>
          <p:cNvSpPr>
            <a:spLocks noGrp="1" noRot="1" noChangeArrowheads="1"/>
          </p:cNvSpPr>
          <p:nvPr>
            <p:ph type="title"/>
          </p:nvPr>
        </p:nvSpPr>
        <p:spPr>
          <a:xfrm>
            <a:off x="637262" y="1240076"/>
            <a:ext cx="2083048" cy="4584527"/>
          </a:xfrm>
        </p:spPr>
        <p:txBody>
          <a:bodyPr>
            <a:normAutofit/>
          </a:bodyPr>
          <a:lstStyle/>
          <a:p>
            <a:r>
              <a:rPr lang="el-GR" altLang="en-US" sz="2700">
                <a:solidFill>
                  <a:srgbClr val="FFFFFF"/>
                </a:solidFill>
                <a:latin typeface="Calibri" panose="020F0502020204030204" pitchFamily="34" charset="0"/>
                <a:cs typeface="Calibri" panose="020F0502020204030204" pitchFamily="34" charset="0"/>
              </a:rPr>
              <a:t>Συνεδριάσεις </a:t>
            </a:r>
          </a:p>
        </p:txBody>
      </p:sp>
      <p:sp>
        <p:nvSpPr>
          <p:cNvPr id="4099" name="Rectangle 3">
            <a:extLst>
              <a:ext uri="{FF2B5EF4-FFF2-40B4-BE49-F238E27FC236}">
                <a16:creationId xmlns:a16="http://schemas.microsoft.com/office/drawing/2014/main" id="{4C1215FC-6A75-0C44-A04B-DB07889B392B}"/>
              </a:ext>
            </a:extLst>
          </p:cNvPr>
          <p:cNvSpPr>
            <a:spLocks noGrp="1" noChangeArrowheads="1"/>
          </p:cNvSpPr>
          <p:nvPr>
            <p:ph idx="1"/>
          </p:nvPr>
        </p:nvSpPr>
        <p:spPr>
          <a:xfrm>
            <a:off x="3529195" y="1240077"/>
            <a:ext cx="4526120" cy="4916465"/>
          </a:xfrm>
        </p:spPr>
        <p:txBody>
          <a:bodyPr anchor="t">
            <a:normAutofit/>
          </a:bodyPr>
          <a:lstStyle/>
          <a:p>
            <a:pPr>
              <a:lnSpc>
                <a:spcPct val="110000"/>
              </a:lnSpc>
            </a:pPr>
            <a:r>
              <a:rPr lang="el-GR" altLang="en-US" sz="1600">
                <a:effectLst/>
                <a:latin typeface="Calibri" panose="020F0502020204030204" pitchFamily="34" charset="0"/>
                <a:cs typeface="Calibri" panose="020F0502020204030204" pitchFamily="34" charset="0"/>
              </a:rPr>
              <a:t>Το Ευρωπαϊκό Συμβούλιο συνέρχεται δις εξαμηνιαίως, </a:t>
            </a:r>
            <a:r>
              <a:rPr lang="el-GR" altLang="en-US" sz="1600" err="1">
                <a:effectLst/>
                <a:latin typeface="Calibri" panose="020F0502020204030204" pitchFamily="34" charset="0"/>
                <a:cs typeface="Calibri" panose="020F0502020204030204" pitchFamily="34" charset="0"/>
              </a:rPr>
              <a:t>συγκαλούμενο</a:t>
            </a:r>
            <a:r>
              <a:rPr lang="el-GR" altLang="en-US" sz="1600">
                <a:effectLst/>
                <a:latin typeface="Calibri" panose="020F0502020204030204" pitchFamily="34" charset="0"/>
                <a:cs typeface="Calibri" panose="020F0502020204030204" pitchFamily="34" charset="0"/>
              </a:rPr>
              <a:t> από τον πρόεδρό του. Όταν το απαιτεί η ημερήσια διάταξη, τα μέλη του Ευρωπαϊκού Συμβουλίου δύνανται να αποφασίσουν ένας υπουργός να επικουρεί έκαστο μέλος, ο δε πρόεδρος της Επιτροπής να επικουρείται από ένα μέλος της Επιτροπής. Όταν το απαιτεί η κατάσταση, ο πρόεδρος συγκαλεί έκτακτη σύνοδο του Ευρωπαϊκού Συμβουλίου.</a:t>
            </a:r>
          </a:p>
          <a:p>
            <a:pPr>
              <a:lnSpc>
                <a:spcPct val="110000"/>
              </a:lnSpc>
            </a:pPr>
            <a:endParaRPr lang="el-GR" altLang="en-US" sz="1600">
              <a:effectLst/>
              <a:latin typeface="Calibri" panose="020F0502020204030204" pitchFamily="34" charset="0"/>
              <a:cs typeface="Calibri" panose="020F0502020204030204" pitchFamily="34" charset="0"/>
            </a:endParaRPr>
          </a:p>
          <a:p>
            <a:pPr>
              <a:lnSpc>
                <a:spcPct val="110000"/>
              </a:lnSpc>
            </a:pPr>
            <a:r>
              <a:rPr lang="el-GR" altLang="en-US" sz="1600" b="1">
                <a:latin typeface="Calibri" panose="020F0502020204030204" pitchFamily="34" charset="0"/>
                <a:cs typeface="Calibri" panose="020F0502020204030204" pitchFamily="34" charset="0"/>
              </a:rPr>
              <a:t>ΣΤΗΝ ΠΡΑΞΗ </a:t>
            </a:r>
          </a:p>
          <a:p>
            <a:pPr>
              <a:lnSpc>
                <a:spcPct val="110000"/>
              </a:lnSpc>
              <a:buFont typeface="Wingdings" pitchFamily="2" charset="2"/>
              <a:buNone/>
            </a:pPr>
            <a:endParaRPr lang="el-GR" altLang="en-US" sz="1600" b="1">
              <a:latin typeface="Calibri" panose="020F0502020204030204" pitchFamily="34" charset="0"/>
              <a:cs typeface="Calibri" panose="020F0502020204030204" pitchFamily="34" charset="0"/>
            </a:endParaRPr>
          </a:p>
          <a:p>
            <a:pPr>
              <a:lnSpc>
                <a:spcPct val="110000"/>
              </a:lnSpc>
            </a:pPr>
            <a:r>
              <a:rPr lang="el-GR" altLang="en-US" sz="1600">
                <a:latin typeface="Calibri" panose="020F0502020204030204" pitchFamily="34" charset="0"/>
                <a:cs typeface="Calibri" panose="020F0502020204030204" pitchFamily="34" charset="0"/>
              </a:rPr>
              <a:t>4 Συνεδριάσεις τον χρόνο (δύο τακτικές στο τέλος του εξαμήνου), μία εαρινή (για την εφαρμογή της ατζέντας της </a:t>
            </a:r>
            <a:r>
              <a:rPr lang="el-GR" altLang="en-US" sz="1600" err="1">
                <a:latin typeface="Calibri" panose="020F0502020204030204" pitchFamily="34" charset="0"/>
                <a:cs typeface="Calibri" panose="020F0502020204030204" pitchFamily="34" charset="0"/>
              </a:rPr>
              <a:t>Λισσαβώνας</a:t>
            </a:r>
            <a:r>
              <a:rPr lang="el-GR" altLang="en-US" sz="1600">
                <a:latin typeface="Calibri" panose="020F0502020204030204" pitchFamily="34" charset="0"/>
                <a:cs typeface="Calibri" panose="020F0502020204030204" pitchFamily="34" charset="0"/>
              </a:rPr>
              <a:t>) και μία φθινοπωρινή (απασχόληση).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lumMod val="108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5126" name="Rectangle 136">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7"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7" name="Rectangle 138">
            <a:extLst>
              <a:ext uri="{FF2B5EF4-FFF2-40B4-BE49-F238E27FC236}">
                <a16:creationId xmlns:a16="http://schemas.microsoft.com/office/drawing/2014/main" id="{96FE7134-47B1-4BFF-93CB-669E112574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68768"/>
            <a:ext cx="9144000" cy="6389231"/>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5128" name="Rectangle 140">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3046595"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2" name="Rectangle 2">
            <a:extLst>
              <a:ext uri="{FF2B5EF4-FFF2-40B4-BE49-F238E27FC236}">
                <a16:creationId xmlns:a16="http://schemas.microsoft.com/office/drawing/2014/main" id="{780BD33F-B1F0-5949-A9F6-D9E79D5B75D2}"/>
              </a:ext>
            </a:extLst>
          </p:cNvPr>
          <p:cNvSpPr>
            <a:spLocks noGrp="1" noRot="1" noChangeArrowheads="1"/>
          </p:cNvSpPr>
          <p:nvPr>
            <p:ph type="title"/>
          </p:nvPr>
        </p:nvSpPr>
        <p:spPr>
          <a:xfrm>
            <a:off x="637262" y="1240076"/>
            <a:ext cx="2083048" cy="4584527"/>
          </a:xfrm>
        </p:spPr>
        <p:txBody>
          <a:bodyPr>
            <a:normAutofit/>
          </a:bodyPr>
          <a:lstStyle/>
          <a:p>
            <a:r>
              <a:rPr lang="el-GR" altLang="en-US" sz="2200">
                <a:solidFill>
                  <a:srgbClr val="FFFFFF"/>
                </a:solidFill>
                <a:latin typeface="Calibri" panose="020F0502020204030204" pitchFamily="34" charset="0"/>
                <a:cs typeface="Calibri" panose="020F0502020204030204" pitchFamily="34" charset="0"/>
              </a:rPr>
              <a:t>ΑΡΜΟΔΙΟΤΗΤΕΣ</a:t>
            </a:r>
            <a:br>
              <a:rPr lang="el-GR" altLang="en-US" sz="2200" b="0" i="1">
                <a:solidFill>
                  <a:srgbClr val="FFFFFF"/>
                </a:solidFill>
                <a:effectLst/>
                <a:latin typeface="Calibri" panose="020F0502020204030204" pitchFamily="34" charset="0"/>
                <a:cs typeface="Calibri" panose="020F0502020204030204" pitchFamily="34" charset="0"/>
              </a:rPr>
            </a:br>
            <a:endParaRPr lang="el-GR" altLang="en-US" sz="2200" b="0" i="1">
              <a:solidFill>
                <a:srgbClr val="FFFFFF"/>
              </a:solidFill>
              <a:effectLst/>
              <a:latin typeface="Calibri" panose="020F0502020204030204" pitchFamily="34" charset="0"/>
              <a:cs typeface="Calibri" panose="020F0502020204030204" pitchFamily="34" charset="0"/>
            </a:endParaRPr>
          </a:p>
        </p:txBody>
      </p:sp>
      <p:sp>
        <p:nvSpPr>
          <p:cNvPr id="5123" name="Rectangle 3">
            <a:extLst>
              <a:ext uri="{FF2B5EF4-FFF2-40B4-BE49-F238E27FC236}">
                <a16:creationId xmlns:a16="http://schemas.microsoft.com/office/drawing/2014/main" id="{0CEB6731-03D5-B840-914F-6DD0BF81F212}"/>
              </a:ext>
            </a:extLst>
          </p:cNvPr>
          <p:cNvSpPr>
            <a:spLocks noGrp="1" noChangeArrowheads="1"/>
          </p:cNvSpPr>
          <p:nvPr>
            <p:ph idx="1"/>
          </p:nvPr>
        </p:nvSpPr>
        <p:spPr>
          <a:xfrm>
            <a:off x="3529195" y="1240077"/>
            <a:ext cx="4526120" cy="4916465"/>
          </a:xfrm>
        </p:spPr>
        <p:txBody>
          <a:bodyPr anchor="t">
            <a:normAutofit/>
          </a:bodyPr>
          <a:lstStyle/>
          <a:p>
            <a:r>
              <a:rPr lang="el-GR" altLang="en-US" sz="2000">
                <a:effectLst/>
                <a:latin typeface="Calibri" panose="020F0502020204030204" pitchFamily="34" charset="0"/>
                <a:cs typeface="Calibri" panose="020F0502020204030204" pitchFamily="34" charset="0"/>
              </a:rPr>
              <a:t>1. Το Ευρωπαϊκό Συμβούλιο παρέχει στην Ένωση την αναγκαία για την ανάπτυξή της ώθηση και καθορίζει τους γενικούς της πολιτικούς προσανατολισμούς και προτεραιότητες. Δεν ασκεί νομοθετική λειτουργία.</a:t>
            </a:r>
          </a:p>
        </p:txBody>
      </p:sp>
      <p:sp>
        <p:nvSpPr>
          <p:cNvPr id="5124" name="Rectangle 4">
            <a:extLst>
              <a:ext uri="{FF2B5EF4-FFF2-40B4-BE49-F238E27FC236}">
                <a16:creationId xmlns:a16="http://schemas.microsoft.com/office/drawing/2014/main" id="{76847EE6-A55B-0143-81F1-61129D3134EC}"/>
              </a:ext>
            </a:extLst>
          </p:cNvPr>
          <p:cNvSpPr>
            <a:spLocks noChangeArrowheads="1"/>
          </p:cNvSpPr>
          <p:nvPr/>
        </p:nvSpPr>
        <p:spPr bwMode="auto">
          <a:xfrm>
            <a:off x="1619250" y="3357563"/>
            <a:ext cx="307975"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nSpc>
                <a:spcPct val="80000"/>
              </a:lnSpc>
              <a:spcBef>
                <a:spcPct val="20000"/>
              </a:spcBef>
              <a:buClr>
                <a:schemeClr val="hlink"/>
              </a:buClr>
              <a:buSzPct val="70000"/>
              <a:buFont typeface="Wingdings" pitchFamily="2" charset="2"/>
              <a:buChar char="n"/>
            </a:pPr>
            <a:endParaRPr lang="en-US" altLang="en-US" i="1"/>
          </a:p>
        </p:txBody>
      </p:sp>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04B663"/>
      </a:accent4>
      <a:accent5>
        <a:srgbClr val="DF8822"/>
      </a:accent5>
      <a:accent6>
        <a:srgbClr val="BC410A"/>
      </a:accent6>
      <a:hlink>
        <a:srgbClr val="5977C4"/>
      </a:hlink>
      <a:folHlink>
        <a:srgbClr val="0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755</Words>
  <Application>Microsoft Macintosh PowerPoint</Application>
  <PresentationFormat>On-screen Show (4:3)</PresentationFormat>
  <Paragraphs>69</Paragraphs>
  <Slides>14</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0" baseType="lpstr">
      <vt:lpstr>Arial</vt:lpstr>
      <vt:lpstr>Calibri</vt:lpstr>
      <vt:lpstr>Century Gothic</vt:lpstr>
      <vt:lpstr>Wingdings</vt:lpstr>
      <vt:lpstr>Gallery</vt:lpstr>
      <vt:lpstr>Picture</vt:lpstr>
      <vt:lpstr>Το Ευρωπαϊκό Συμβούλιο </vt:lpstr>
      <vt:lpstr>ΤΟ ΙΣΤΟΡΙΚΟ ΠΛΑΙΣΙΟ</vt:lpstr>
      <vt:lpstr>PowerPoint Presentation</vt:lpstr>
      <vt:lpstr>ΤΟ ΕΥΡΩΠΑΙΚΟ ΣΥΜΒΟΥΛΙΟ  ΩΣ ΘΕΣΜΟΣ</vt:lpstr>
      <vt:lpstr>ΣΥΝΘΕΣΗ  </vt:lpstr>
      <vt:lpstr>Ο ΠΡΟΕΔΡΟΣ ΤΟΥ ΕΥΡΩΠΑΙΚΟΥ ΣΥΜΒΟΥΛΙΟΥ</vt:lpstr>
      <vt:lpstr>ΑΡΜΟΔΙΟΤΗΤΕΣ ΤΟΥ ΠΡΟΕΔΡΟΥ ΤΟΥ ΕΥΡΩΠΑΙΚΟΥ ΣΥΜΒΟΥΛΙΟΥ</vt:lpstr>
      <vt:lpstr>Συνεδριάσεις </vt:lpstr>
      <vt:lpstr>ΑΡΜΟΔΙΟΤΗΤΕΣ </vt:lpstr>
      <vt:lpstr>ΑΡΜΟΔΙΟΤΗΤΕΣ</vt:lpstr>
      <vt:lpstr>ΑΡΜΟΔΙΟΤΗΤΕΣ</vt:lpstr>
      <vt:lpstr>ΑΡΜΟΔΙΟΤΗΤΕΣ   ΣΤΗΝ ΕΞΩΤΕΡΙΚΗ ΔΡΑΣΗ και ΚΕΠΠΑ</vt:lpstr>
      <vt:lpstr>ΠΟΛΙΤΙΚΗ ΑΜΥΝΑΣ</vt:lpstr>
      <vt:lpstr>ΤΑ ΜΕΙΖΟΝΑ ΖΗΤΗΜΑΤΑ ΤΟΥ ΕΥΡΩΠΑΙΚΟΥ ΠΟΛΙΤΙΚΟΥ ΣΥΣΤΗΜΑΤΟΣ - πολιτικά</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Ευρωπαϊκό Συμβούλιο </dc:title>
  <dc:creator>Ioannis Papageorgiou</dc:creator>
  <cp:lastModifiedBy>Ioannis Papageorgiou</cp:lastModifiedBy>
  <cp:revision>1</cp:revision>
  <dcterms:created xsi:type="dcterms:W3CDTF">2019-10-28T18:52:57Z</dcterms:created>
  <dcterms:modified xsi:type="dcterms:W3CDTF">2019-10-28T18:53:11Z</dcterms:modified>
</cp:coreProperties>
</file>