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90" r:id="rId12"/>
    <p:sldId id="284" r:id="rId13"/>
    <p:sldId id="268" r:id="rId14"/>
    <p:sldId id="288" r:id="rId15"/>
    <p:sldId id="289" r:id="rId16"/>
    <p:sldId id="269" r:id="rId17"/>
    <p:sldId id="270" r:id="rId18"/>
    <p:sldId id="271" r:id="rId19"/>
    <p:sldId id="272" r:id="rId20"/>
    <p:sldId id="273" r:id="rId21"/>
    <p:sldId id="277" r:id="rId22"/>
    <p:sldId id="274" r:id="rId23"/>
    <p:sldId id="275" r:id="rId24"/>
    <p:sldId id="281" r:id="rId25"/>
    <p:sldId id="291" r:id="rId26"/>
    <p:sldId id="286" r:id="rId27"/>
    <p:sldId id="287" r:id="rId28"/>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04"/>
  </p:normalViewPr>
  <p:slideViewPr>
    <p:cSldViewPr>
      <p:cViewPr varScale="1">
        <p:scale>
          <a:sx n="90" d="100"/>
          <a:sy n="90" d="100"/>
        </p:scale>
        <p:origin x="1744" y="184"/>
      </p:cViewPr>
      <p:guideLst>
        <p:guide orient="horz" pos="2160"/>
        <p:guide pos="2880"/>
      </p:guideLst>
    </p:cSldViewPr>
  </p:slideViewPr>
  <p:outlineViewPr>
    <p:cViewPr>
      <p:scale>
        <a:sx n="33" d="100"/>
        <a:sy n="33" d="100"/>
      </p:scale>
      <p:origin x="0" y="-2945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DBD2E6-0FF8-E74A-991B-38CA6C7C461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3ED0B599-3E33-B240-9212-289393896076}">
      <dgm:prSet/>
      <dgm:spPr/>
      <dgm:t>
        <a:bodyPr/>
        <a:lstStyle/>
        <a:p>
          <a:pPr algn="just"/>
          <a:r>
            <a:rPr lang="el-GR" dirty="0">
              <a:latin typeface="Calibri" panose="020F0502020204030204" pitchFamily="34" charset="0"/>
              <a:cs typeface="Calibri" panose="020F0502020204030204" pitchFamily="34" charset="0"/>
            </a:rPr>
            <a:t>Τα κοινοβούλια δεν μετείχαν, ιστορικά, σε διαδικασίες περιφερειακής συνεργασίας</a:t>
          </a:r>
          <a:endParaRPr lang="en-US" dirty="0">
            <a:latin typeface="Calibri" panose="020F0502020204030204" pitchFamily="34" charset="0"/>
            <a:cs typeface="Calibri" panose="020F0502020204030204" pitchFamily="34" charset="0"/>
          </a:endParaRPr>
        </a:p>
      </dgm:t>
    </dgm:pt>
    <dgm:pt modelId="{7EDC7911-CD17-D24B-921B-63A1F50CBE9F}" type="parTrans" cxnId="{C6AFABBF-A8B5-984B-8FD5-A222AABCBDE9}">
      <dgm:prSet/>
      <dgm:spPr/>
      <dgm:t>
        <a:bodyPr/>
        <a:lstStyle/>
        <a:p>
          <a:endParaRPr lang="en-US"/>
        </a:p>
      </dgm:t>
    </dgm:pt>
    <dgm:pt modelId="{3533C649-6D29-0448-BCBA-1CE7F1AE783C}" type="sibTrans" cxnId="{C6AFABBF-A8B5-984B-8FD5-A222AABCBDE9}">
      <dgm:prSet/>
      <dgm:spPr/>
      <dgm:t>
        <a:bodyPr/>
        <a:lstStyle/>
        <a:p>
          <a:endParaRPr lang="en-US"/>
        </a:p>
      </dgm:t>
    </dgm:pt>
    <dgm:pt modelId="{B7CB8AE0-5E8D-C949-A4D1-7BF9F563F9EB}">
      <dgm:prSet/>
      <dgm:spPr/>
      <dgm:t>
        <a:bodyPr/>
        <a:lstStyle/>
        <a:p>
          <a:pPr algn="just"/>
          <a:r>
            <a:rPr lang="el-GR" dirty="0">
              <a:latin typeface="Calibri" panose="020F0502020204030204" pitchFamily="34" charset="0"/>
              <a:cs typeface="Calibri" panose="020F0502020204030204" pitchFamily="34" charset="0"/>
            </a:rPr>
            <a:t>Αρμοδιότητα των κυβερνήσεων</a:t>
          </a:r>
          <a:endParaRPr lang="en-US" dirty="0">
            <a:latin typeface="Calibri" panose="020F0502020204030204" pitchFamily="34" charset="0"/>
            <a:cs typeface="Calibri" panose="020F0502020204030204" pitchFamily="34" charset="0"/>
          </a:endParaRPr>
        </a:p>
      </dgm:t>
    </dgm:pt>
    <dgm:pt modelId="{78CCDB8D-BB88-3643-86F2-81F204E70917}" type="parTrans" cxnId="{AB8584F9-DDD6-E844-81DA-CDAD2D379EA4}">
      <dgm:prSet/>
      <dgm:spPr/>
      <dgm:t>
        <a:bodyPr/>
        <a:lstStyle/>
        <a:p>
          <a:endParaRPr lang="en-US"/>
        </a:p>
      </dgm:t>
    </dgm:pt>
    <dgm:pt modelId="{82C5B082-A071-5B4F-A507-5FA20DD6FA00}" type="sibTrans" cxnId="{AB8584F9-DDD6-E844-81DA-CDAD2D379EA4}">
      <dgm:prSet/>
      <dgm:spPr/>
      <dgm:t>
        <a:bodyPr/>
        <a:lstStyle/>
        <a:p>
          <a:endParaRPr lang="en-US"/>
        </a:p>
      </dgm:t>
    </dgm:pt>
    <dgm:pt modelId="{66E46FC4-513B-F645-9902-7D283001AE2C}">
      <dgm:prSet/>
      <dgm:spPr/>
      <dgm:t>
        <a:bodyPr/>
        <a:lstStyle/>
        <a:p>
          <a:pPr algn="just"/>
          <a:r>
            <a:rPr lang="el-GR" dirty="0">
              <a:latin typeface="Calibri" panose="020F0502020204030204" pitchFamily="34" charset="0"/>
              <a:cs typeface="Calibri" panose="020F0502020204030204" pitchFamily="34" charset="0"/>
            </a:rPr>
            <a:t>Ρόλος των εθνικών κοινοβουλίων </a:t>
          </a:r>
          <a:r>
            <a:rPr lang="el-GR" dirty="0">
              <a:latin typeface="Calibri" panose="020F0502020204030204" pitchFamily="34" charset="0"/>
              <a:cs typeface="Calibri" panose="020F0502020204030204" pitchFamily="34" charset="0"/>
              <a:sym typeface="Wingdings" pitchFamily="2" charset="2"/>
            </a:rPr>
            <a:t></a:t>
          </a:r>
          <a:r>
            <a:rPr lang="el-GR" dirty="0">
              <a:latin typeface="Calibri" panose="020F0502020204030204" pitchFamily="34" charset="0"/>
              <a:cs typeface="Calibri" panose="020F0502020204030204" pitchFamily="34" charset="0"/>
            </a:rPr>
            <a:t> έγκριση των αποφάσεων των κρατών μελών</a:t>
          </a:r>
          <a:endParaRPr lang="en-US" dirty="0">
            <a:latin typeface="Calibri" panose="020F0502020204030204" pitchFamily="34" charset="0"/>
            <a:cs typeface="Calibri" panose="020F0502020204030204" pitchFamily="34" charset="0"/>
          </a:endParaRPr>
        </a:p>
      </dgm:t>
    </dgm:pt>
    <dgm:pt modelId="{2C10A6DC-7972-304D-8296-D16CD344F9A5}" type="parTrans" cxnId="{99B1A654-AFE4-A945-85E7-5B04EF1513FB}">
      <dgm:prSet/>
      <dgm:spPr/>
      <dgm:t>
        <a:bodyPr/>
        <a:lstStyle/>
        <a:p>
          <a:endParaRPr lang="en-US"/>
        </a:p>
      </dgm:t>
    </dgm:pt>
    <dgm:pt modelId="{8864AD18-4C41-F644-8EA9-4B061DA79EC0}" type="sibTrans" cxnId="{99B1A654-AFE4-A945-85E7-5B04EF1513FB}">
      <dgm:prSet/>
      <dgm:spPr/>
      <dgm:t>
        <a:bodyPr/>
        <a:lstStyle/>
        <a:p>
          <a:endParaRPr lang="en-US"/>
        </a:p>
      </dgm:t>
    </dgm:pt>
    <dgm:pt modelId="{8CAC8EDC-3725-7F40-B37D-9C98F6069986}">
      <dgm:prSet/>
      <dgm:spPr/>
      <dgm:t>
        <a:bodyPr/>
        <a:lstStyle/>
        <a:p>
          <a:pPr algn="just"/>
          <a:r>
            <a:rPr lang="el-GR" dirty="0">
              <a:latin typeface="Calibri" panose="020F0502020204030204" pitchFamily="34" charset="0"/>
              <a:cs typeface="Calibri" panose="020F0502020204030204" pitchFamily="34" charset="0"/>
            </a:rPr>
            <a:t>Αυτό αλλάζει με την ευρωπαϊκή ενοποίηση</a:t>
          </a:r>
          <a:endParaRPr lang="en-US" dirty="0">
            <a:latin typeface="Calibri" panose="020F0502020204030204" pitchFamily="34" charset="0"/>
            <a:cs typeface="Calibri" panose="020F0502020204030204" pitchFamily="34" charset="0"/>
          </a:endParaRPr>
        </a:p>
      </dgm:t>
    </dgm:pt>
    <dgm:pt modelId="{6776402D-CFBD-0E43-8458-E3A7C40DD67B}" type="parTrans" cxnId="{7910ED5C-0A2F-5B4B-B4B1-A20EE3847D34}">
      <dgm:prSet/>
      <dgm:spPr/>
      <dgm:t>
        <a:bodyPr/>
        <a:lstStyle/>
        <a:p>
          <a:endParaRPr lang="en-US"/>
        </a:p>
      </dgm:t>
    </dgm:pt>
    <dgm:pt modelId="{461CF75B-A206-6248-87D0-C5A5155362B6}" type="sibTrans" cxnId="{7910ED5C-0A2F-5B4B-B4B1-A20EE3847D34}">
      <dgm:prSet/>
      <dgm:spPr/>
      <dgm:t>
        <a:bodyPr/>
        <a:lstStyle/>
        <a:p>
          <a:endParaRPr lang="en-US"/>
        </a:p>
      </dgm:t>
    </dgm:pt>
    <dgm:pt modelId="{9CE0F845-C9F9-C043-87D6-0F7D049A0678}" type="pres">
      <dgm:prSet presAssocID="{F2DBD2E6-0FF8-E74A-991B-38CA6C7C4610}" presName="linear" presStyleCnt="0">
        <dgm:presLayoutVars>
          <dgm:animLvl val="lvl"/>
          <dgm:resizeHandles val="exact"/>
        </dgm:presLayoutVars>
      </dgm:prSet>
      <dgm:spPr/>
    </dgm:pt>
    <dgm:pt modelId="{3102509C-81C6-E245-89C3-AA34ADC64C66}" type="pres">
      <dgm:prSet presAssocID="{3ED0B599-3E33-B240-9212-289393896076}" presName="parentText" presStyleLbl="node1" presStyleIdx="0" presStyleCnt="4">
        <dgm:presLayoutVars>
          <dgm:chMax val="0"/>
          <dgm:bulletEnabled val="1"/>
        </dgm:presLayoutVars>
      </dgm:prSet>
      <dgm:spPr/>
    </dgm:pt>
    <dgm:pt modelId="{90C6E4BC-EFBD-124D-A13E-D63D6201B1EF}" type="pres">
      <dgm:prSet presAssocID="{3533C649-6D29-0448-BCBA-1CE7F1AE783C}" presName="spacer" presStyleCnt="0"/>
      <dgm:spPr/>
    </dgm:pt>
    <dgm:pt modelId="{27582222-03E2-CE4E-BAA3-158262458E4A}" type="pres">
      <dgm:prSet presAssocID="{B7CB8AE0-5E8D-C949-A4D1-7BF9F563F9EB}" presName="parentText" presStyleLbl="node1" presStyleIdx="1" presStyleCnt="4">
        <dgm:presLayoutVars>
          <dgm:chMax val="0"/>
          <dgm:bulletEnabled val="1"/>
        </dgm:presLayoutVars>
      </dgm:prSet>
      <dgm:spPr/>
    </dgm:pt>
    <dgm:pt modelId="{8D5F76DF-3465-4A43-A2F6-454C6B9AD907}" type="pres">
      <dgm:prSet presAssocID="{82C5B082-A071-5B4F-A507-5FA20DD6FA00}" presName="spacer" presStyleCnt="0"/>
      <dgm:spPr/>
    </dgm:pt>
    <dgm:pt modelId="{EAA26E13-F906-414B-A65B-2A2CF7CD3A6B}" type="pres">
      <dgm:prSet presAssocID="{66E46FC4-513B-F645-9902-7D283001AE2C}" presName="parentText" presStyleLbl="node1" presStyleIdx="2" presStyleCnt="4">
        <dgm:presLayoutVars>
          <dgm:chMax val="0"/>
          <dgm:bulletEnabled val="1"/>
        </dgm:presLayoutVars>
      </dgm:prSet>
      <dgm:spPr/>
    </dgm:pt>
    <dgm:pt modelId="{A743D8D7-3343-3B46-9FE5-0F031F494A54}" type="pres">
      <dgm:prSet presAssocID="{8864AD18-4C41-F644-8EA9-4B061DA79EC0}" presName="spacer" presStyleCnt="0"/>
      <dgm:spPr/>
    </dgm:pt>
    <dgm:pt modelId="{F6F3FA4E-9931-3944-BEFB-12EB86E17B12}" type="pres">
      <dgm:prSet presAssocID="{8CAC8EDC-3725-7F40-B37D-9C98F6069986}" presName="parentText" presStyleLbl="node1" presStyleIdx="3" presStyleCnt="4">
        <dgm:presLayoutVars>
          <dgm:chMax val="0"/>
          <dgm:bulletEnabled val="1"/>
        </dgm:presLayoutVars>
      </dgm:prSet>
      <dgm:spPr/>
    </dgm:pt>
  </dgm:ptLst>
  <dgm:cxnLst>
    <dgm:cxn modelId="{1ADFF830-3719-E14E-B1C2-6BB4812EBC94}" type="presOf" srcId="{F2DBD2E6-0FF8-E74A-991B-38CA6C7C4610}" destId="{9CE0F845-C9F9-C043-87D6-0F7D049A0678}" srcOrd="0" destOrd="0" presId="urn:microsoft.com/office/officeart/2005/8/layout/vList2"/>
    <dgm:cxn modelId="{99B1A654-AFE4-A945-85E7-5B04EF1513FB}" srcId="{F2DBD2E6-0FF8-E74A-991B-38CA6C7C4610}" destId="{66E46FC4-513B-F645-9902-7D283001AE2C}" srcOrd="2" destOrd="0" parTransId="{2C10A6DC-7972-304D-8296-D16CD344F9A5}" sibTransId="{8864AD18-4C41-F644-8EA9-4B061DA79EC0}"/>
    <dgm:cxn modelId="{1B1D2558-CF58-2C44-ABA3-C96E7302A8FD}" type="presOf" srcId="{8CAC8EDC-3725-7F40-B37D-9C98F6069986}" destId="{F6F3FA4E-9931-3944-BEFB-12EB86E17B12}" srcOrd="0" destOrd="0" presId="urn:microsoft.com/office/officeart/2005/8/layout/vList2"/>
    <dgm:cxn modelId="{7910ED5C-0A2F-5B4B-B4B1-A20EE3847D34}" srcId="{F2DBD2E6-0FF8-E74A-991B-38CA6C7C4610}" destId="{8CAC8EDC-3725-7F40-B37D-9C98F6069986}" srcOrd="3" destOrd="0" parTransId="{6776402D-CFBD-0E43-8458-E3A7C40DD67B}" sibTransId="{461CF75B-A206-6248-87D0-C5A5155362B6}"/>
    <dgm:cxn modelId="{61D2886D-6186-CA49-9733-A1B239136026}" type="presOf" srcId="{66E46FC4-513B-F645-9902-7D283001AE2C}" destId="{EAA26E13-F906-414B-A65B-2A2CF7CD3A6B}" srcOrd="0" destOrd="0" presId="urn:microsoft.com/office/officeart/2005/8/layout/vList2"/>
    <dgm:cxn modelId="{40E197AB-F539-F54F-B359-99841FEB6632}" type="presOf" srcId="{B7CB8AE0-5E8D-C949-A4D1-7BF9F563F9EB}" destId="{27582222-03E2-CE4E-BAA3-158262458E4A}" srcOrd="0" destOrd="0" presId="urn:microsoft.com/office/officeart/2005/8/layout/vList2"/>
    <dgm:cxn modelId="{C6AFABBF-A8B5-984B-8FD5-A222AABCBDE9}" srcId="{F2DBD2E6-0FF8-E74A-991B-38CA6C7C4610}" destId="{3ED0B599-3E33-B240-9212-289393896076}" srcOrd="0" destOrd="0" parTransId="{7EDC7911-CD17-D24B-921B-63A1F50CBE9F}" sibTransId="{3533C649-6D29-0448-BCBA-1CE7F1AE783C}"/>
    <dgm:cxn modelId="{13AAFACA-FC69-FA4E-A76B-FD0D7CD9F46F}" type="presOf" srcId="{3ED0B599-3E33-B240-9212-289393896076}" destId="{3102509C-81C6-E245-89C3-AA34ADC64C66}" srcOrd="0" destOrd="0" presId="urn:microsoft.com/office/officeart/2005/8/layout/vList2"/>
    <dgm:cxn modelId="{AB8584F9-DDD6-E844-81DA-CDAD2D379EA4}" srcId="{F2DBD2E6-0FF8-E74A-991B-38CA6C7C4610}" destId="{B7CB8AE0-5E8D-C949-A4D1-7BF9F563F9EB}" srcOrd="1" destOrd="0" parTransId="{78CCDB8D-BB88-3643-86F2-81F204E70917}" sibTransId="{82C5B082-A071-5B4F-A507-5FA20DD6FA00}"/>
    <dgm:cxn modelId="{76AE18B0-1379-D34C-A301-1D602C26384B}" type="presParOf" srcId="{9CE0F845-C9F9-C043-87D6-0F7D049A0678}" destId="{3102509C-81C6-E245-89C3-AA34ADC64C66}" srcOrd="0" destOrd="0" presId="urn:microsoft.com/office/officeart/2005/8/layout/vList2"/>
    <dgm:cxn modelId="{5B863ABD-5D26-7543-A9C7-DD50B918EB84}" type="presParOf" srcId="{9CE0F845-C9F9-C043-87D6-0F7D049A0678}" destId="{90C6E4BC-EFBD-124D-A13E-D63D6201B1EF}" srcOrd="1" destOrd="0" presId="urn:microsoft.com/office/officeart/2005/8/layout/vList2"/>
    <dgm:cxn modelId="{9B44209D-9C7B-D440-B8B5-4E3C76E2BA85}" type="presParOf" srcId="{9CE0F845-C9F9-C043-87D6-0F7D049A0678}" destId="{27582222-03E2-CE4E-BAA3-158262458E4A}" srcOrd="2" destOrd="0" presId="urn:microsoft.com/office/officeart/2005/8/layout/vList2"/>
    <dgm:cxn modelId="{9C54AB1F-3D83-B447-A6BD-4D0A4A13404D}" type="presParOf" srcId="{9CE0F845-C9F9-C043-87D6-0F7D049A0678}" destId="{8D5F76DF-3465-4A43-A2F6-454C6B9AD907}" srcOrd="3" destOrd="0" presId="urn:microsoft.com/office/officeart/2005/8/layout/vList2"/>
    <dgm:cxn modelId="{BD8639EC-471B-5842-9927-B48E49A2ACE9}" type="presParOf" srcId="{9CE0F845-C9F9-C043-87D6-0F7D049A0678}" destId="{EAA26E13-F906-414B-A65B-2A2CF7CD3A6B}" srcOrd="4" destOrd="0" presId="urn:microsoft.com/office/officeart/2005/8/layout/vList2"/>
    <dgm:cxn modelId="{85659CFE-B9B1-384F-8B7F-67B5FACF7EBC}" type="presParOf" srcId="{9CE0F845-C9F9-C043-87D6-0F7D049A0678}" destId="{A743D8D7-3343-3B46-9FE5-0F031F494A54}" srcOrd="5" destOrd="0" presId="urn:microsoft.com/office/officeart/2005/8/layout/vList2"/>
    <dgm:cxn modelId="{043C14CD-FA37-DE4A-B850-CA5433E30B59}" type="presParOf" srcId="{9CE0F845-C9F9-C043-87D6-0F7D049A0678}" destId="{F6F3FA4E-9931-3944-BEFB-12EB86E17B12}" srcOrd="6"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DA09356-0C14-5345-8145-9BEA2FD11B4C}"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80568F92-9C48-814C-90DD-612CBAB6FF5C}">
      <dgm:prSet/>
      <dgm:spPr/>
      <dgm:t>
        <a:bodyPr/>
        <a:lstStyle/>
        <a:p>
          <a:r>
            <a:rPr lang="el-GR" dirty="0">
              <a:latin typeface="Calibri" panose="020F0502020204030204" pitchFamily="34" charset="0"/>
              <a:cs typeface="Calibri" panose="020F0502020204030204" pitchFamily="34" charset="0"/>
            </a:rPr>
            <a:t>Η αλλαγή μετά τον Β’ Π.Π. για την ευρωπαϊκή ενοποίηση είχε τους εξής στόχους:</a:t>
          </a:r>
          <a:endParaRPr lang="en-US" dirty="0">
            <a:latin typeface="Calibri" panose="020F0502020204030204" pitchFamily="34" charset="0"/>
            <a:cs typeface="Calibri" panose="020F0502020204030204" pitchFamily="34" charset="0"/>
          </a:endParaRPr>
        </a:p>
      </dgm:t>
    </dgm:pt>
    <dgm:pt modelId="{CC81F2F5-3083-7F44-A4BA-BC2C8576FAB6}" type="parTrans" cxnId="{0B96DFF6-74A2-464A-A4AB-7215982B91F9}">
      <dgm:prSet/>
      <dgm:spPr/>
      <dgm:t>
        <a:bodyPr/>
        <a:lstStyle/>
        <a:p>
          <a:endParaRPr lang="en-US"/>
        </a:p>
      </dgm:t>
    </dgm:pt>
    <dgm:pt modelId="{8C9469B4-DCC5-B944-8994-4171522DCF8D}" type="sibTrans" cxnId="{0B96DFF6-74A2-464A-A4AB-7215982B91F9}">
      <dgm:prSet/>
      <dgm:spPr/>
      <dgm:t>
        <a:bodyPr/>
        <a:lstStyle/>
        <a:p>
          <a:endParaRPr lang="en-US"/>
        </a:p>
      </dgm:t>
    </dgm:pt>
    <dgm:pt modelId="{D2DED64D-5B49-CE45-9D80-8EE178B811E5}">
      <dgm:prSet/>
      <dgm:spPr/>
      <dgm:t>
        <a:bodyPr/>
        <a:lstStyle/>
        <a:p>
          <a:pPr algn="just"/>
          <a:r>
            <a:rPr lang="el-GR">
              <a:latin typeface="Calibri" panose="020F0502020204030204" pitchFamily="34" charset="0"/>
              <a:cs typeface="Calibri" panose="020F0502020204030204" pitchFamily="34" charset="0"/>
            </a:rPr>
            <a:t>Ενίσχυση του λαϊκού και δημοκρατικού χαρακτήρα της ενοποίησης (νομιμοποίηση)</a:t>
          </a:r>
          <a:endParaRPr lang="en-US">
            <a:latin typeface="Calibri" panose="020F0502020204030204" pitchFamily="34" charset="0"/>
            <a:cs typeface="Calibri" panose="020F0502020204030204" pitchFamily="34" charset="0"/>
          </a:endParaRPr>
        </a:p>
      </dgm:t>
    </dgm:pt>
    <dgm:pt modelId="{7102B1F2-D4F3-F74E-954B-AE531A6ABA3C}" type="parTrans" cxnId="{CC62798B-25D4-6741-8218-CE72AA3CFC75}">
      <dgm:prSet/>
      <dgm:spPr/>
      <dgm:t>
        <a:bodyPr/>
        <a:lstStyle/>
        <a:p>
          <a:endParaRPr lang="en-US"/>
        </a:p>
      </dgm:t>
    </dgm:pt>
    <dgm:pt modelId="{62E874DC-2349-FD43-8FD5-39B912FE8A81}" type="sibTrans" cxnId="{CC62798B-25D4-6741-8218-CE72AA3CFC75}">
      <dgm:prSet/>
      <dgm:spPr/>
      <dgm:t>
        <a:bodyPr/>
        <a:lstStyle/>
        <a:p>
          <a:endParaRPr lang="en-US"/>
        </a:p>
      </dgm:t>
    </dgm:pt>
    <dgm:pt modelId="{2696C608-27C3-6C44-A4F6-8927339C4AF8}">
      <dgm:prSet/>
      <dgm:spPr/>
      <dgm:t>
        <a:bodyPr/>
        <a:lstStyle/>
        <a:p>
          <a:pPr algn="just"/>
          <a:r>
            <a:rPr lang="el-GR" dirty="0">
              <a:latin typeface="Calibri" panose="020F0502020204030204" pitchFamily="34" charset="0"/>
              <a:cs typeface="Calibri" panose="020F0502020204030204" pitchFamily="34" charset="0"/>
            </a:rPr>
            <a:t>Υπογράμμιση του διαφορετικού – πιο πολιτικού και πιο βαθιού – χαρακτήρα της ενοποίησης : όχι μόνο οικονομική αλλά και πολιτική</a:t>
          </a:r>
          <a:endParaRPr lang="en-US" dirty="0">
            <a:latin typeface="Calibri" panose="020F0502020204030204" pitchFamily="34" charset="0"/>
            <a:cs typeface="Calibri" panose="020F0502020204030204" pitchFamily="34" charset="0"/>
          </a:endParaRPr>
        </a:p>
      </dgm:t>
    </dgm:pt>
    <dgm:pt modelId="{3181D4C3-997D-694D-AA6C-93177AE071C2}" type="parTrans" cxnId="{F99302F7-2A60-B34E-8929-DEEC0C9D9305}">
      <dgm:prSet/>
      <dgm:spPr/>
      <dgm:t>
        <a:bodyPr/>
        <a:lstStyle/>
        <a:p>
          <a:endParaRPr lang="en-US"/>
        </a:p>
      </dgm:t>
    </dgm:pt>
    <dgm:pt modelId="{B6C21AE9-CFF0-A048-8B86-D25ADC043F5B}" type="sibTrans" cxnId="{F99302F7-2A60-B34E-8929-DEEC0C9D9305}">
      <dgm:prSet/>
      <dgm:spPr/>
      <dgm:t>
        <a:bodyPr/>
        <a:lstStyle/>
        <a:p>
          <a:endParaRPr lang="en-US"/>
        </a:p>
      </dgm:t>
    </dgm:pt>
    <dgm:pt modelId="{9EB1C1C8-C910-B043-AE3E-FDF39300EF85}">
      <dgm:prSet/>
      <dgm:spPr/>
      <dgm:t>
        <a:bodyPr/>
        <a:lstStyle/>
        <a:p>
          <a:pPr algn="just"/>
          <a:r>
            <a:rPr lang="el-GR" dirty="0">
              <a:latin typeface="Calibri" panose="020F0502020204030204" pitchFamily="34" charset="0"/>
              <a:cs typeface="Calibri" panose="020F0502020204030204" pitchFamily="34" charset="0"/>
            </a:rPr>
            <a:t>Εξισορρόπηση της εκτελεστικής εξουσίας </a:t>
          </a:r>
          <a:endParaRPr lang="en-US" dirty="0">
            <a:latin typeface="Calibri" panose="020F0502020204030204" pitchFamily="34" charset="0"/>
            <a:cs typeface="Calibri" panose="020F0502020204030204" pitchFamily="34" charset="0"/>
          </a:endParaRPr>
        </a:p>
      </dgm:t>
    </dgm:pt>
    <dgm:pt modelId="{37D6DC45-253F-D24B-8593-ADE14BE16995}" type="parTrans" cxnId="{EC074CFD-4174-1F44-9554-A996FB65B629}">
      <dgm:prSet/>
      <dgm:spPr/>
      <dgm:t>
        <a:bodyPr/>
        <a:lstStyle/>
        <a:p>
          <a:endParaRPr lang="en-US"/>
        </a:p>
      </dgm:t>
    </dgm:pt>
    <dgm:pt modelId="{51767082-2F4D-544C-BDF7-D964B61D63E6}" type="sibTrans" cxnId="{EC074CFD-4174-1F44-9554-A996FB65B629}">
      <dgm:prSet/>
      <dgm:spPr/>
      <dgm:t>
        <a:bodyPr/>
        <a:lstStyle/>
        <a:p>
          <a:endParaRPr lang="en-US"/>
        </a:p>
      </dgm:t>
    </dgm:pt>
    <dgm:pt modelId="{76F8C959-6358-F849-837C-C00C8052EEA4}">
      <dgm:prSet/>
      <dgm:spPr/>
      <dgm:t>
        <a:bodyPr/>
        <a:lstStyle/>
        <a:p>
          <a:pPr algn="just"/>
          <a:r>
            <a:rPr lang="el-GR" dirty="0">
              <a:latin typeface="Calibri" panose="020F0502020204030204" pitchFamily="34" charset="0"/>
              <a:cs typeface="Calibri" panose="020F0502020204030204" pitchFamily="34" charset="0"/>
            </a:rPr>
            <a:t>Εμπλοκή της εθνικής και όχι μόνο της διεθνούς διάστασης στην ενοποίηση</a:t>
          </a:r>
          <a:endParaRPr lang="en-US" dirty="0">
            <a:latin typeface="Calibri" panose="020F0502020204030204" pitchFamily="34" charset="0"/>
            <a:cs typeface="Calibri" panose="020F0502020204030204" pitchFamily="34" charset="0"/>
          </a:endParaRPr>
        </a:p>
      </dgm:t>
    </dgm:pt>
    <dgm:pt modelId="{2D589514-CFEE-3347-A46D-28E1BAAF26E8}" type="parTrans" cxnId="{220611A3-56C4-5B4B-BC1A-2CF91B9A374A}">
      <dgm:prSet/>
      <dgm:spPr/>
      <dgm:t>
        <a:bodyPr/>
        <a:lstStyle/>
        <a:p>
          <a:endParaRPr lang="en-US"/>
        </a:p>
      </dgm:t>
    </dgm:pt>
    <dgm:pt modelId="{F063A9F7-498B-EC4A-8A59-70ACF90C5AA7}" type="sibTrans" cxnId="{220611A3-56C4-5B4B-BC1A-2CF91B9A374A}">
      <dgm:prSet/>
      <dgm:spPr/>
      <dgm:t>
        <a:bodyPr/>
        <a:lstStyle/>
        <a:p>
          <a:endParaRPr lang="en-US"/>
        </a:p>
      </dgm:t>
    </dgm:pt>
    <dgm:pt modelId="{6A1E2A09-6831-434A-AD37-4E9C37429A49}" type="pres">
      <dgm:prSet presAssocID="{DDA09356-0C14-5345-8145-9BEA2FD11B4C}" presName="Name0" presStyleCnt="0">
        <dgm:presLayoutVars>
          <dgm:dir/>
          <dgm:animLvl val="lvl"/>
          <dgm:resizeHandles val="exact"/>
        </dgm:presLayoutVars>
      </dgm:prSet>
      <dgm:spPr/>
    </dgm:pt>
    <dgm:pt modelId="{17344AFB-4494-D64D-9F20-B6262E013039}" type="pres">
      <dgm:prSet presAssocID="{80568F92-9C48-814C-90DD-612CBAB6FF5C}" presName="linNode" presStyleCnt="0"/>
      <dgm:spPr/>
    </dgm:pt>
    <dgm:pt modelId="{980FA163-929B-8B4D-A0E0-598F81203294}" type="pres">
      <dgm:prSet presAssocID="{80568F92-9C48-814C-90DD-612CBAB6FF5C}" presName="parentText" presStyleLbl="node1" presStyleIdx="0" presStyleCnt="1">
        <dgm:presLayoutVars>
          <dgm:chMax val="1"/>
          <dgm:bulletEnabled val="1"/>
        </dgm:presLayoutVars>
      </dgm:prSet>
      <dgm:spPr/>
    </dgm:pt>
    <dgm:pt modelId="{2E39C33F-8A89-144A-BB12-899918E18D5C}" type="pres">
      <dgm:prSet presAssocID="{80568F92-9C48-814C-90DD-612CBAB6FF5C}" presName="descendantText" presStyleLbl="alignAccFollowNode1" presStyleIdx="0" presStyleCnt="1">
        <dgm:presLayoutVars>
          <dgm:bulletEnabled val="1"/>
        </dgm:presLayoutVars>
      </dgm:prSet>
      <dgm:spPr/>
    </dgm:pt>
  </dgm:ptLst>
  <dgm:cxnLst>
    <dgm:cxn modelId="{E5BA741C-5BFC-0247-8717-4250EECC1231}" type="presOf" srcId="{D2DED64D-5B49-CE45-9D80-8EE178B811E5}" destId="{2E39C33F-8A89-144A-BB12-899918E18D5C}" srcOrd="0" destOrd="0" presId="urn:microsoft.com/office/officeart/2005/8/layout/vList5"/>
    <dgm:cxn modelId="{A24C9C1F-B6ED-5741-BE39-118A06E1C539}" type="presOf" srcId="{2696C608-27C3-6C44-A4F6-8927339C4AF8}" destId="{2E39C33F-8A89-144A-BB12-899918E18D5C}" srcOrd="0" destOrd="1" presId="urn:microsoft.com/office/officeart/2005/8/layout/vList5"/>
    <dgm:cxn modelId="{97D9817D-F6DF-594B-89F7-6116F296D337}" type="presOf" srcId="{76F8C959-6358-F849-837C-C00C8052EEA4}" destId="{2E39C33F-8A89-144A-BB12-899918E18D5C}" srcOrd="0" destOrd="3" presId="urn:microsoft.com/office/officeart/2005/8/layout/vList5"/>
    <dgm:cxn modelId="{742EE089-9D53-674F-9414-5DBE5852A4CC}" type="presOf" srcId="{DDA09356-0C14-5345-8145-9BEA2FD11B4C}" destId="{6A1E2A09-6831-434A-AD37-4E9C37429A49}" srcOrd="0" destOrd="0" presId="urn:microsoft.com/office/officeart/2005/8/layout/vList5"/>
    <dgm:cxn modelId="{CC62798B-25D4-6741-8218-CE72AA3CFC75}" srcId="{80568F92-9C48-814C-90DD-612CBAB6FF5C}" destId="{D2DED64D-5B49-CE45-9D80-8EE178B811E5}" srcOrd="0" destOrd="0" parTransId="{7102B1F2-D4F3-F74E-954B-AE531A6ABA3C}" sibTransId="{62E874DC-2349-FD43-8FD5-39B912FE8A81}"/>
    <dgm:cxn modelId="{220611A3-56C4-5B4B-BC1A-2CF91B9A374A}" srcId="{80568F92-9C48-814C-90DD-612CBAB6FF5C}" destId="{76F8C959-6358-F849-837C-C00C8052EEA4}" srcOrd="3" destOrd="0" parTransId="{2D589514-CFEE-3347-A46D-28E1BAAF26E8}" sibTransId="{F063A9F7-498B-EC4A-8A59-70ACF90C5AA7}"/>
    <dgm:cxn modelId="{95F41DA6-2407-0745-8FF6-CF4CC476425A}" type="presOf" srcId="{80568F92-9C48-814C-90DD-612CBAB6FF5C}" destId="{980FA163-929B-8B4D-A0E0-598F81203294}" srcOrd="0" destOrd="0" presId="urn:microsoft.com/office/officeart/2005/8/layout/vList5"/>
    <dgm:cxn modelId="{A31464CC-2A6C-5347-9F4C-83D8FF5B9DDA}" type="presOf" srcId="{9EB1C1C8-C910-B043-AE3E-FDF39300EF85}" destId="{2E39C33F-8A89-144A-BB12-899918E18D5C}" srcOrd="0" destOrd="2" presId="urn:microsoft.com/office/officeart/2005/8/layout/vList5"/>
    <dgm:cxn modelId="{0B96DFF6-74A2-464A-A4AB-7215982B91F9}" srcId="{DDA09356-0C14-5345-8145-9BEA2FD11B4C}" destId="{80568F92-9C48-814C-90DD-612CBAB6FF5C}" srcOrd="0" destOrd="0" parTransId="{CC81F2F5-3083-7F44-A4BA-BC2C8576FAB6}" sibTransId="{8C9469B4-DCC5-B944-8994-4171522DCF8D}"/>
    <dgm:cxn modelId="{F99302F7-2A60-B34E-8929-DEEC0C9D9305}" srcId="{80568F92-9C48-814C-90DD-612CBAB6FF5C}" destId="{2696C608-27C3-6C44-A4F6-8927339C4AF8}" srcOrd="1" destOrd="0" parTransId="{3181D4C3-997D-694D-AA6C-93177AE071C2}" sibTransId="{B6C21AE9-CFF0-A048-8B86-D25ADC043F5B}"/>
    <dgm:cxn modelId="{EC074CFD-4174-1F44-9554-A996FB65B629}" srcId="{80568F92-9C48-814C-90DD-612CBAB6FF5C}" destId="{9EB1C1C8-C910-B043-AE3E-FDF39300EF85}" srcOrd="2" destOrd="0" parTransId="{37D6DC45-253F-D24B-8593-ADE14BE16995}" sibTransId="{51767082-2F4D-544C-BDF7-D964B61D63E6}"/>
    <dgm:cxn modelId="{C52EC5A7-C9C2-F042-A684-9EEC6E75B942}" type="presParOf" srcId="{6A1E2A09-6831-434A-AD37-4E9C37429A49}" destId="{17344AFB-4494-D64D-9F20-B6262E013039}" srcOrd="0" destOrd="0" presId="urn:microsoft.com/office/officeart/2005/8/layout/vList5"/>
    <dgm:cxn modelId="{BC676576-863A-144B-BDF5-BAB80DDA246E}" type="presParOf" srcId="{17344AFB-4494-D64D-9F20-B6262E013039}" destId="{980FA163-929B-8B4D-A0E0-598F81203294}" srcOrd="0" destOrd="0" presId="urn:microsoft.com/office/officeart/2005/8/layout/vList5"/>
    <dgm:cxn modelId="{472FB9C0-D033-0845-AFBB-EDADF3EA484C}" type="presParOf" srcId="{17344AFB-4494-D64D-9F20-B6262E013039}" destId="{2E39C33F-8A89-144A-BB12-899918E18D5C}"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7356607-9A58-3A4A-9127-24DC643E03F4}"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A134F1FD-5F19-EA45-831A-5A0FF58B08A9}">
      <dgm:prSet/>
      <dgm:spPr/>
      <dgm:t>
        <a:bodyPr/>
        <a:lstStyle/>
        <a:p>
          <a:r>
            <a:rPr lang="el-GR" dirty="0">
              <a:latin typeface="Calibri" panose="020F0502020204030204" pitchFamily="34" charset="0"/>
              <a:cs typeface="Calibri" panose="020F0502020204030204" pitchFamily="34" charset="0"/>
            </a:rPr>
            <a:t>Ο πρώτος διεθνής κοινοβουλευτικός οργανισμός </a:t>
          </a:r>
          <a:r>
            <a:rPr lang="el-GR" dirty="0">
              <a:latin typeface="Calibri" panose="020F0502020204030204" pitchFamily="34" charset="0"/>
              <a:cs typeface="Calibri" panose="020F0502020204030204" pitchFamily="34" charset="0"/>
              <a:sym typeface="Wingdings" pitchFamily="2" charset="2"/>
            </a:rPr>
            <a:t></a:t>
          </a:r>
          <a:r>
            <a:rPr lang="el-GR" dirty="0">
              <a:latin typeface="Calibri" panose="020F0502020204030204" pitchFamily="34" charset="0"/>
              <a:cs typeface="Calibri" panose="020F0502020204030204" pitchFamily="34" charset="0"/>
            </a:rPr>
            <a:t> η Κοινοβουλευτική Συνέλευση του Συμβουλίου της Ευρώπης</a:t>
          </a:r>
          <a:endParaRPr lang="en-US" dirty="0">
            <a:latin typeface="Calibri" panose="020F0502020204030204" pitchFamily="34" charset="0"/>
            <a:cs typeface="Calibri" panose="020F0502020204030204" pitchFamily="34" charset="0"/>
          </a:endParaRPr>
        </a:p>
      </dgm:t>
    </dgm:pt>
    <dgm:pt modelId="{6EE2F4DC-546B-1D4F-945E-6BB8963C8496}" type="parTrans" cxnId="{3F6EABC5-A6F4-6445-BFA4-16028628DE8F}">
      <dgm:prSet/>
      <dgm:spPr/>
      <dgm:t>
        <a:bodyPr/>
        <a:lstStyle/>
        <a:p>
          <a:endParaRPr lang="en-US"/>
        </a:p>
      </dgm:t>
    </dgm:pt>
    <dgm:pt modelId="{CD1A032D-1170-5C47-81EA-1B1DE3629FCF}" type="sibTrans" cxnId="{3F6EABC5-A6F4-6445-BFA4-16028628DE8F}">
      <dgm:prSet/>
      <dgm:spPr/>
      <dgm:t>
        <a:bodyPr/>
        <a:lstStyle/>
        <a:p>
          <a:endParaRPr lang="en-US"/>
        </a:p>
      </dgm:t>
    </dgm:pt>
    <dgm:pt modelId="{E8AFA850-BBEB-E341-8467-C5417A734BAA}">
      <dgm:prSet/>
      <dgm:spPr/>
      <dgm:t>
        <a:bodyPr/>
        <a:lstStyle/>
        <a:p>
          <a:r>
            <a:rPr lang="el-GR" dirty="0">
              <a:latin typeface="Calibri" panose="020F0502020204030204" pitchFamily="34" charset="0"/>
              <a:cs typeface="Calibri" panose="020F0502020204030204" pitchFamily="34" charset="0"/>
            </a:rPr>
            <a:t>Τα χαρακτηριστικά της: </a:t>
          </a:r>
          <a:endParaRPr lang="en-US" dirty="0">
            <a:latin typeface="Calibri" panose="020F0502020204030204" pitchFamily="34" charset="0"/>
            <a:cs typeface="Calibri" panose="020F0502020204030204" pitchFamily="34" charset="0"/>
          </a:endParaRPr>
        </a:p>
      </dgm:t>
    </dgm:pt>
    <dgm:pt modelId="{5741DB17-953A-264E-8E58-92091FCEC417}" type="parTrans" cxnId="{920E87C2-93FD-AF44-A077-85B635D4437B}">
      <dgm:prSet/>
      <dgm:spPr/>
      <dgm:t>
        <a:bodyPr/>
        <a:lstStyle/>
        <a:p>
          <a:endParaRPr lang="en-US"/>
        </a:p>
      </dgm:t>
    </dgm:pt>
    <dgm:pt modelId="{DD6716B5-7694-1041-9CC3-D6248503F615}" type="sibTrans" cxnId="{920E87C2-93FD-AF44-A077-85B635D4437B}">
      <dgm:prSet/>
      <dgm:spPr/>
      <dgm:t>
        <a:bodyPr/>
        <a:lstStyle/>
        <a:p>
          <a:endParaRPr lang="en-US"/>
        </a:p>
      </dgm:t>
    </dgm:pt>
    <dgm:pt modelId="{0EEE2C6F-BD62-C34A-9FB0-572552F6C404}">
      <dgm:prSet/>
      <dgm:spPr/>
      <dgm:t>
        <a:bodyPr/>
        <a:lstStyle/>
        <a:p>
          <a:r>
            <a:rPr lang="el-GR">
              <a:latin typeface="Calibri" panose="020F0502020204030204" pitchFamily="34" charset="0"/>
              <a:cs typeface="Calibri" panose="020F0502020204030204" pitchFamily="34" charset="0"/>
            </a:rPr>
            <a:t>Έμμεση εκλογή (εθνικοί βουλευτές)</a:t>
          </a:r>
          <a:endParaRPr lang="en-US">
            <a:latin typeface="Calibri" panose="020F0502020204030204" pitchFamily="34" charset="0"/>
            <a:cs typeface="Calibri" panose="020F0502020204030204" pitchFamily="34" charset="0"/>
          </a:endParaRPr>
        </a:p>
      </dgm:t>
    </dgm:pt>
    <dgm:pt modelId="{98890DE5-CB70-C444-BF71-29068A02EE3A}" type="parTrans" cxnId="{5AFC99D7-E5BA-9D46-9DC7-7CC4FCA28902}">
      <dgm:prSet/>
      <dgm:spPr/>
      <dgm:t>
        <a:bodyPr/>
        <a:lstStyle/>
        <a:p>
          <a:endParaRPr lang="en-US"/>
        </a:p>
      </dgm:t>
    </dgm:pt>
    <dgm:pt modelId="{3CB69C02-AB62-BE40-B38B-D771048BCAAC}" type="sibTrans" cxnId="{5AFC99D7-E5BA-9D46-9DC7-7CC4FCA28902}">
      <dgm:prSet/>
      <dgm:spPr/>
      <dgm:t>
        <a:bodyPr/>
        <a:lstStyle/>
        <a:p>
          <a:endParaRPr lang="en-US"/>
        </a:p>
      </dgm:t>
    </dgm:pt>
    <dgm:pt modelId="{CD9DE161-5F6C-084B-AA27-49FDD88E0A73}">
      <dgm:prSet/>
      <dgm:spPr/>
      <dgm:t>
        <a:bodyPr/>
        <a:lstStyle/>
        <a:p>
          <a:r>
            <a:rPr lang="el-GR">
              <a:latin typeface="Calibri" panose="020F0502020204030204" pitchFamily="34" charset="0"/>
              <a:cs typeface="Calibri" panose="020F0502020204030204" pitchFamily="34" charset="0"/>
            </a:rPr>
            <a:t>Διπλή εντολή</a:t>
          </a:r>
          <a:endParaRPr lang="en-US">
            <a:latin typeface="Calibri" panose="020F0502020204030204" pitchFamily="34" charset="0"/>
            <a:cs typeface="Calibri" panose="020F0502020204030204" pitchFamily="34" charset="0"/>
          </a:endParaRPr>
        </a:p>
      </dgm:t>
    </dgm:pt>
    <dgm:pt modelId="{CED92938-8197-0143-93B5-31257D3277E1}" type="parTrans" cxnId="{3BCC2E54-8BE2-904A-98FA-932B8F720960}">
      <dgm:prSet/>
      <dgm:spPr/>
      <dgm:t>
        <a:bodyPr/>
        <a:lstStyle/>
        <a:p>
          <a:endParaRPr lang="en-US"/>
        </a:p>
      </dgm:t>
    </dgm:pt>
    <dgm:pt modelId="{293AC492-AA89-0544-9B4E-889A7136D80F}" type="sibTrans" cxnId="{3BCC2E54-8BE2-904A-98FA-932B8F720960}">
      <dgm:prSet/>
      <dgm:spPr/>
      <dgm:t>
        <a:bodyPr/>
        <a:lstStyle/>
        <a:p>
          <a:endParaRPr lang="en-US"/>
        </a:p>
      </dgm:t>
    </dgm:pt>
    <dgm:pt modelId="{B5479D09-DCA3-6B47-8E0F-469894A965E5}">
      <dgm:prSet/>
      <dgm:spPr/>
      <dgm:t>
        <a:bodyPr/>
        <a:lstStyle/>
        <a:p>
          <a:r>
            <a:rPr lang="el-GR">
              <a:latin typeface="Calibri" panose="020F0502020204030204" pitchFamily="34" charset="0"/>
              <a:cs typeface="Calibri" panose="020F0502020204030204" pitchFamily="34" charset="0"/>
            </a:rPr>
            <a:t>Περιστασιακές συνεδριάσεις</a:t>
          </a:r>
          <a:endParaRPr lang="en-US">
            <a:latin typeface="Calibri" panose="020F0502020204030204" pitchFamily="34" charset="0"/>
            <a:cs typeface="Calibri" panose="020F0502020204030204" pitchFamily="34" charset="0"/>
          </a:endParaRPr>
        </a:p>
      </dgm:t>
    </dgm:pt>
    <dgm:pt modelId="{0F3321D2-60D7-B043-8EB3-8C12A51C40CD}" type="parTrans" cxnId="{4F861212-A1C3-064B-B5B2-35F8A79ACBD4}">
      <dgm:prSet/>
      <dgm:spPr/>
      <dgm:t>
        <a:bodyPr/>
        <a:lstStyle/>
        <a:p>
          <a:endParaRPr lang="en-US"/>
        </a:p>
      </dgm:t>
    </dgm:pt>
    <dgm:pt modelId="{33B10081-3B86-E947-9B7C-48A4FFD9564C}" type="sibTrans" cxnId="{4F861212-A1C3-064B-B5B2-35F8A79ACBD4}">
      <dgm:prSet/>
      <dgm:spPr/>
      <dgm:t>
        <a:bodyPr/>
        <a:lstStyle/>
        <a:p>
          <a:endParaRPr lang="en-US"/>
        </a:p>
      </dgm:t>
    </dgm:pt>
    <dgm:pt modelId="{EBDB18E3-C35A-6B4A-9C41-4DC40C437ACA}">
      <dgm:prSet/>
      <dgm:spPr/>
      <dgm:t>
        <a:bodyPr/>
        <a:lstStyle/>
        <a:p>
          <a:r>
            <a:rPr lang="el-GR" dirty="0">
              <a:latin typeface="Calibri" panose="020F0502020204030204" pitchFamily="34" charset="0"/>
              <a:cs typeface="Calibri" panose="020F0502020204030204" pitchFamily="34" charset="0"/>
            </a:rPr>
            <a:t>Συμβουλευτική αρμοδιότητα</a:t>
          </a:r>
          <a:endParaRPr lang="en-US" dirty="0">
            <a:latin typeface="Calibri" panose="020F0502020204030204" pitchFamily="34" charset="0"/>
            <a:cs typeface="Calibri" panose="020F0502020204030204" pitchFamily="34" charset="0"/>
          </a:endParaRPr>
        </a:p>
      </dgm:t>
    </dgm:pt>
    <dgm:pt modelId="{B85C3ECE-1652-1D4C-AF50-1AF4CB8F88CE}" type="parTrans" cxnId="{E8AEB73A-A733-5947-9197-3E1462230DB8}">
      <dgm:prSet/>
      <dgm:spPr/>
      <dgm:t>
        <a:bodyPr/>
        <a:lstStyle/>
        <a:p>
          <a:endParaRPr lang="en-US"/>
        </a:p>
      </dgm:t>
    </dgm:pt>
    <dgm:pt modelId="{E7030819-50C2-B846-9976-5881A7C55653}" type="sibTrans" cxnId="{E8AEB73A-A733-5947-9197-3E1462230DB8}">
      <dgm:prSet/>
      <dgm:spPr/>
      <dgm:t>
        <a:bodyPr/>
        <a:lstStyle/>
        <a:p>
          <a:endParaRPr lang="en-US"/>
        </a:p>
      </dgm:t>
    </dgm:pt>
    <dgm:pt modelId="{4BC4CD94-558F-004A-9799-C52BE80A1109}" type="pres">
      <dgm:prSet presAssocID="{B7356607-9A58-3A4A-9127-24DC643E03F4}" presName="Name0" presStyleCnt="0">
        <dgm:presLayoutVars>
          <dgm:dir/>
          <dgm:animLvl val="lvl"/>
          <dgm:resizeHandles val="exact"/>
        </dgm:presLayoutVars>
      </dgm:prSet>
      <dgm:spPr/>
    </dgm:pt>
    <dgm:pt modelId="{0D2362DF-0F01-AE42-A1A5-3BE4DF461CFF}" type="pres">
      <dgm:prSet presAssocID="{A134F1FD-5F19-EA45-831A-5A0FF58B08A9}" presName="linNode" presStyleCnt="0"/>
      <dgm:spPr/>
    </dgm:pt>
    <dgm:pt modelId="{D6EF3359-1018-6E41-A8F3-35CA8DC75513}" type="pres">
      <dgm:prSet presAssocID="{A134F1FD-5F19-EA45-831A-5A0FF58B08A9}" presName="parentText" presStyleLbl="node1" presStyleIdx="0" presStyleCnt="2">
        <dgm:presLayoutVars>
          <dgm:chMax val="1"/>
          <dgm:bulletEnabled val="1"/>
        </dgm:presLayoutVars>
      </dgm:prSet>
      <dgm:spPr/>
    </dgm:pt>
    <dgm:pt modelId="{03225C9C-CD85-924B-81C4-FB5253FEE6E6}" type="pres">
      <dgm:prSet presAssocID="{CD1A032D-1170-5C47-81EA-1B1DE3629FCF}" presName="sp" presStyleCnt="0"/>
      <dgm:spPr/>
    </dgm:pt>
    <dgm:pt modelId="{E5D31211-EF1F-FA44-913E-152D59EBA0F7}" type="pres">
      <dgm:prSet presAssocID="{E8AFA850-BBEB-E341-8467-C5417A734BAA}" presName="linNode" presStyleCnt="0"/>
      <dgm:spPr/>
    </dgm:pt>
    <dgm:pt modelId="{C9EE5B5C-679F-9542-8DC8-05E5998BA17A}" type="pres">
      <dgm:prSet presAssocID="{E8AFA850-BBEB-E341-8467-C5417A734BAA}" presName="parentText" presStyleLbl="node1" presStyleIdx="1" presStyleCnt="2">
        <dgm:presLayoutVars>
          <dgm:chMax val="1"/>
          <dgm:bulletEnabled val="1"/>
        </dgm:presLayoutVars>
      </dgm:prSet>
      <dgm:spPr/>
    </dgm:pt>
    <dgm:pt modelId="{028B3581-2E37-B34D-9E75-E1CBC38E4447}" type="pres">
      <dgm:prSet presAssocID="{E8AFA850-BBEB-E341-8467-C5417A734BAA}" presName="descendantText" presStyleLbl="alignAccFollowNode1" presStyleIdx="0" presStyleCnt="1">
        <dgm:presLayoutVars>
          <dgm:bulletEnabled val="1"/>
        </dgm:presLayoutVars>
      </dgm:prSet>
      <dgm:spPr/>
    </dgm:pt>
  </dgm:ptLst>
  <dgm:cxnLst>
    <dgm:cxn modelId="{40FFC504-D8FA-C647-A957-D293CA42EB6E}" type="presOf" srcId="{B7356607-9A58-3A4A-9127-24DC643E03F4}" destId="{4BC4CD94-558F-004A-9799-C52BE80A1109}" srcOrd="0" destOrd="0" presId="urn:microsoft.com/office/officeart/2005/8/layout/vList5"/>
    <dgm:cxn modelId="{4F861212-A1C3-064B-B5B2-35F8A79ACBD4}" srcId="{E8AFA850-BBEB-E341-8467-C5417A734BAA}" destId="{B5479D09-DCA3-6B47-8E0F-469894A965E5}" srcOrd="2" destOrd="0" parTransId="{0F3321D2-60D7-B043-8EB3-8C12A51C40CD}" sibTransId="{33B10081-3B86-E947-9B7C-48A4FFD9564C}"/>
    <dgm:cxn modelId="{E8AEB73A-A733-5947-9197-3E1462230DB8}" srcId="{E8AFA850-BBEB-E341-8467-C5417A734BAA}" destId="{EBDB18E3-C35A-6B4A-9C41-4DC40C437ACA}" srcOrd="3" destOrd="0" parTransId="{B85C3ECE-1652-1D4C-AF50-1AF4CB8F88CE}" sibTransId="{E7030819-50C2-B846-9976-5881A7C55653}"/>
    <dgm:cxn modelId="{EAA8D946-8ACD-814F-82B3-FE4996DD3281}" type="presOf" srcId="{EBDB18E3-C35A-6B4A-9C41-4DC40C437ACA}" destId="{028B3581-2E37-B34D-9E75-E1CBC38E4447}" srcOrd="0" destOrd="3" presId="urn:microsoft.com/office/officeart/2005/8/layout/vList5"/>
    <dgm:cxn modelId="{3BCC2E54-8BE2-904A-98FA-932B8F720960}" srcId="{E8AFA850-BBEB-E341-8467-C5417A734BAA}" destId="{CD9DE161-5F6C-084B-AA27-49FDD88E0A73}" srcOrd="1" destOrd="0" parTransId="{CED92938-8197-0143-93B5-31257D3277E1}" sibTransId="{293AC492-AA89-0544-9B4E-889A7136D80F}"/>
    <dgm:cxn modelId="{3320F061-15BE-9E41-A445-A6FF5ACE6DA6}" type="presOf" srcId="{A134F1FD-5F19-EA45-831A-5A0FF58B08A9}" destId="{D6EF3359-1018-6E41-A8F3-35CA8DC75513}" srcOrd="0" destOrd="0" presId="urn:microsoft.com/office/officeart/2005/8/layout/vList5"/>
    <dgm:cxn modelId="{0BBF1170-4361-234D-9EB8-099940FBE1C9}" type="presOf" srcId="{B5479D09-DCA3-6B47-8E0F-469894A965E5}" destId="{028B3581-2E37-B34D-9E75-E1CBC38E4447}" srcOrd="0" destOrd="2" presId="urn:microsoft.com/office/officeart/2005/8/layout/vList5"/>
    <dgm:cxn modelId="{BEB10A9C-FC22-F640-8E6F-5344155ECE35}" type="presOf" srcId="{E8AFA850-BBEB-E341-8467-C5417A734BAA}" destId="{C9EE5B5C-679F-9542-8DC8-05E5998BA17A}" srcOrd="0" destOrd="0" presId="urn:microsoft.com/office/officeart/2005/8/layout/vList5"/>
    <dgm:cxn modelId="{70867BAA-4B3A-1E4D-B0F4-F0286B335FAF}" type="presOf" srcId="{CD9DE161-5F6C-084B-AA27-49FDD88E0A73}" destId="{028B3581-2E37-B34D-9E75-E1CBC38E4447}" srcOrd="0" destOrd="1" presId="urn:microsoft.com/office/officeart/2005/8/layout/vList5"/>
    <dgm:cxn modelId="{D3712AAF-23B2-7D44-BD9C-F1390D378668}" type="presOf" srcId="{0EEE2C6F-BD62-C34A-9FB0-572552F6C404}" destId="{028B3581-2E37-B34D-9E75-E1CBC38E4447}" srcOrd="0" destOrd="0" presId="urn:microsoft.com/office/officeart/2005/8/layout/vList5"/>
    <dgm:cxn modelId="{920E87C2-93FD-AF44-A077-85B635D4437B}" srcId="{B7356607-9A58-3A4A-9127-24DC643E03F4}" destId="{E8AFA850-BBEB-E341-8467-C5417A734BAA}" srcOrd="1" destOrd="0" parTransId="{5741DB17-953A-264E-8E58-92091FCEC417}" sibTransId="{DD6716B5-7694-1041-9CC3-D6248503F615}"/>
    <dgm:cxn modelId="{3F6EABC5-A6F4-6445-BFA4-16028628DE8F}" srcId="{B7356607-9A58-3A4A-9127-24DC643E03F4}" destId="{A134F1FD-5F19-EA45-831A-5A0FF58B08A9}" srcOrd="0" destOrd="0" parTransId="{6EE2F4DC-546B-1D4F-945E-6BB8963C8496}" sibTransId="{CD1A032D-1170-5C47-81EA-1B1DE3629FCF}"/>
    <dgm:cxn modelId="{5AFC99D7-E5BA-9D46-9DC7-7CC4FCA28902}" srcId="{E8AFA850-BBEB-E341-8467-C5417A734BAA}" destId="{0EEE2C6F-BD62-C34A-9FB0-572552F6C404}" srcOrd="0" destOrd="0" parTransId="{98890DE5-CB70-C444-BF71-29068A02EE3A}" sibTransId="{3CB69C02-AB62-BE40-B38B-D771048BCAAC}"/>
    <dgm:cxn modelId="{52C47C1C-681D-FB4D-846A-1F911779C562}" type="presParOf" srcId="{4BC4CD94-558F-004A-9799-C52BE80A1109}" destId="{0D2362DF-0F01-AE42-A1A5-3BE4DF461CFF}" srcOrd="0" destOrd="0" presId="urn:microsoft.com/office/officeart/2005/8/layout/vList5"/>
    <dgm:cxn modelId="{7C988667-BE19-0641-9F36-B645F1B2DA86}" type="presParOf" srcId="{0D2362DF-0F01-AE42-A1A5-3BE4DF461CFF}" destId="{D6EF3359-1018-6E41-A8F3-35CA8DC75513}" srcOrd="0" destOrd="0" presId="urn:microsoft.com/office/officeart/2005/8/layout/vList5"/>
    <dgm:cxn modelId="{2298EF9D-B468-ED44-B226-810F56A5BF8F}" type="presParOf" srcId="{4BC4CD94-558F-004A-9799-C52BE80A1109}" destId="{03225C9C-CD85-924B-81C4-FB5253FEE6E6}" srcOrd="1" destOrd="0" presId="urn:microsoft.com/office/officeart/2005/8/layout/vList5"/>
    <dgm:cxn modelId="{97E838E7-6273-414F-BB73-2DEAAA507274}" type="presParOf" srcId="{4BC4CD94-558F-004A-9799-C52BE80A1109}" destId="{E5D31211-EF1F-FA44-913E-152D59EBA0F7}" srcOrd="2" destOrd="0" presId="urn:microsoft.com/office/officeart/2005/8/layout/vList5"/>
    <dgm:cxn modelId="{7F6130E6-7AFF-0B4E-B51C-BD3F692DB59E}" type="presParOf" srcId="{E5D31211-EF1F-FA44-913E-152D59EBA0F7}" destId="{C9EE5B5C-679F-9542-8DC8-05E5998BA17A}" srcOrd="0" destOrd="0" presId="urn:microsoft.com/office/officeart/2005/8/layout/vList5"/>
    <dgm:cxn modelId="{A847A762-E0AA-7549-900B-D81EA438253A}" type="presParOf" srcId="{E5D31211-EF1F-FA44-913E-152D59EBA0F7}" destId="{028B3581-2E37-B34D-9E75-E1CBC38E4447}"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BD44FB0-AF66-0046-B410-4A867D524AA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E901B5DC-103A-A740-8784-5B9BA1A67239}">
      <dgm:prSet custT="1"/>
      <dgm:spPr/>
      <dgm:t>
        <a:bodyPr/>
        <a:lstStyle/>
        <a:p>
          <a:pPr algn="just"/>
          <a:r>
            <a:rPr lang="el-GR" sz="1800" dirty="0">
              <a:latin typeface="Calibri" panose="020F0502020204030204" pitchFamily="34" charset="0"/>
              <a:cs typeface="Calibri" panose="020F0502020204030204" pitchFamily="34" charset="0"/>
            </a:rPr>
            <a:t>Η δήλωση </a:t>
          </a:r>
          <a:r>
            <a:rPr lang="el-GR" sz="1800" dirty="0" err="1">
              <a:latin typeface="Calibri" panose="020F0502020204030204" pitchFamily="34" charset="0"/>
              <a:cs typeface="Calibri" panose="020F0502020204030204" pitchFamily="34" charset="0"/>
            </a:rPr>
            <a:t>Σουμάν</a:t>
          </a:r>
          <a:r>
            <a:rPr lang="el-GR" sz="1800" dirty="0">
              <a:latin typeface="Calibri" panose="020F0502020204030204" pitchFamily="34" charset="0"/>
              <a:cs typeface="Calibri" panose="020F0502020204030204" pitchFamily="34" charset="0"/>
            </a:rPr>
            <a:t> δεν περιλάμβανε κοινοβουλευτικό όργανο. Η ιδέα ανέκυψε κατά τις διαπραγματεύσεις. </a:t>
          </a:r>
          <a:endParaRPr lang="en-US" sz="1800" dirty="0">
            <a:latin typeface="Calibri" panose="020F0502020204030204" pitchFamily="34" charset="0"/>
            <a:cs typeface="Calibri" panose="020F0502020204030204" pitchFamily="34" charset="0"/>
          </a:endParaRPr>
        </a:p>
      </dgm:t>
    </dgm:pt>
    <dgm:pt modelId="{3DEA27E5-5D49-BD49-8371-7C7A811410C9}" type="parTrans" cxnId="{CF6066F5-5E5B-6F48-819A-E17AE09B5D42}">
      <dgm:prSet/>
      <dgm:spPr/>
      <dgm:t>
        <a:bodyPr/>
        <a:lstStyle/>
        <a:p>
          <a:endParaRPr lang="en-US"/>
        </a:p>
      </dgm:t>
    </dgm:pt>
    <dgm:pt modelId="{B6658D9B-9347-3B48-AD74-A193DD6F1447}" type="sibTrans" cxnId="{CF6066F5-5E5B-6F48-819A-E17AE09B5D42}">
      <dgm:prSet/>
      <dgm:spPr/>
      <dgm:t>
        <a:bodyPr/>
        <a:lstStyle/>
        <a:p>
          <a:endParaRPr lang="en-US"/>
        </a:p>
      </dgm:t>
    </dgm:pt>
    <dgm:pt modelId="{ABC462DE-F6BE-B14F-A2F3-B9FAFA409271}">
      <dgm:prSet/>
      <dgm:spPr/>
      <dgm:t>
        <a:bodyPr/>
        <a:lstStyle/>
        <a:p>
          <a:pPr algn="just"/>
          <a:r>
            <a:rPr lang="el-GR" dirty="0">
              <a:latin typeface="Calibri" panose="020F0502020204030204" pitchFamily="34" charset="0"/>
              <a:cs typeface="Calibri" panose="020F0502020204030204" pitchFamily="34" charset="0"/>
              <a:sym typeface="Wingdings" pitchFamily="2" charset="2"/>
            </a:rPr>
            <a:t></a:t>
          </a:r>
          <a:r>
            <a:rPr lang="el-GR" dirty="0">
              <a:latin typeface="Calibri" panose="020F0502020204030204" pitchFamily="34" charset="0"/>
              <a:cs typeface="Calibri" panose="020F0502020204030204" pitchFamily="34" charset="0"/>
            </a:rPr>
            <a:t> Κοινή Συνέλευση: με έμμεση εκλογή και κατά βάση συμβουλευτικές αρμοδιότητες (ωστόσο μπορεί να ανατρέψει την Ανώτατη Αρχή)</a:t>
          </a:r>
          <a:endParaRPr lang="en-US" dirty="0">
            <a:latin typeface="Calibri" panose="020F0502020204030204" pitchFamily="34" charset="0"/>
            <a:cs typeface="Calibri" panose="020F0502020204030204" pitchFamily="34" charset="0"/>
          </a:endParaRPr>
        </a:p>
      </dgm:t>
    </dgm:pt>
    <dgm:pt modelId="{4D172D28-CDAE-074E-AC81-925051C87D8C}" type="parTrans" cxnId="{BAFBD8B9-0922-A441-A546-B3C3659AB0ED}">
      <dgm:prSet/>
      <dgm:spPr/>
      <dgm:t>
        <a:bodyPr/>
        <a:lstStyle/>
        <a:p>
          <a:endParaRPr lang="en-US"/>
        </a:p>
      </dgm:t>
    </dgm:pt>
    <dgm:pt modelId="{C5BA0542-CD56-F04A-8A64-4AEF710C4EBE}" type="sibTrans" cxnId="{BAFBD8B9-0922-A441-A546-B3C3659AB0ED}">
      <dgm:prSet/>
      <dgm:spPr/>
      <dgm:t>
        <a:bodyPr/>
        <a:lstStyle/>
        <a:p>
          <a:endParaRPr lang="en-US"/>
        </a:p>
      </dgm:t>
    </dgm:pt>
    <dgm:pt modelId="{2AC301DD-B226-1F42-9A54-DAF7B61DE101}">
      <dgm:prSet/>
      <dgm:spPr/>
      <dgm:t>
        <a:bodyPr/>
        <a:lstStyle/>
        <a:p>
          <a:pPr algn="just"/>
          <a:r>
            <a:rPr lang="el-GR" dirty="0">
              <a:latin typeface="Calibri" panose="020F0502020204030204" pitchFamily="34" charset="0"/>
              <a:cs typeface="Calibri" panose="020F0502020204030204" pitchFamily="34" charset="0"/>
            </a:rPr>
            <a:t>Προβλέπεται η άμεση εκλογή των μελών </a:t>
          </a:r>
          <a:endParaRPr lang="en-US" dirty="0">
            <a:latin typeface="Calibri" panose="020F0502020204030204" pitchFamily="34" charset="0"/>
            <a:cs typeface="Calibri" panose="020F0502020204030204" pitchFamily="34" charset="0"/>
          </a:endParaRPr>
        </a:p>
      </dgm:t>
    </dgm:pt>
    <dgm:pt modelId="{C11AC241-FB36-AB43-835C-8A94C29A41DB}" type="parTrans" cxnId="{6B1EB902-057F-CF40-A6EB-601618376CE0}">
      <dgm:prSet/>
      <dgm:spPr/>
      <dgm:t>
        <a:bodyPr/>
        <a:lstStyle/>
        <a:p>
          <a:endParaRPr lang="en-US"/>
        </a:p>
      </dgm:t>
    </dgm:pt>
    <dgm:pt modelId="{E28B0AB3-05EE-944A-B42B-9556F0E75CA1}" type="sibTrans" cxnId="{6B1EB902-057F-CF40-A6EB-601618376CE0}">
      <dgm:prSet/>
      <dgm:spPr/>
      <dgm:t>
        <a:bodyPr/>
        <a:lstStyle/>
        <a:p>
          <a:endParaRPr lang="en-US"/>
        </a:p>
      </dgm:t>
    </dgm:pt>
    <dgm:pt modelId="{D85215CA-C40E-6047-8233-2FBF1BFBB3D3}">
      <dgm:prSet/>
      <dgm:spPr/>
      <dgm:t>
        <a:bodyPr/>
        <a:lstStyle/>
        <a:p>
          <a:pPr algn="just"/>
          <a:r>
            <a:rPr lang="el-GR" dirty="0">
              <a:latin typeface="Calibri" panose="020F0502020204030204" pitchFamily="34" charset="0"/>
              <a:cs typeface="Calibri" panose="020F0502020204030204" pitchFamily="34" charset="0"/>
            </a:rPr>
            <a:t>Μια αποτυχημένη προσπάθεια: Η Συνέλευση </a:t>
          </a:r>
          <a:r>
            <a:rPr lang="en-US" dirty="0">
              <a:latin typeface="Calibri" panose="020F0502020204030204" pitchFamily="34" charset="0"/>
              <a:cs typeface="Calibri" panose="020F0502020204030204" pitchFamily="34" charset="0"/>
            </a:rPr>
            <a:t>ad hoc</a:t>
          </a:r>
          <a:r>
            <a:rPr lang="el-GR" dirty="0">
              <a:latin typeface="Calibri" panose="020F0502020204030204" pitchFamily="34" charset="0"/>
              <a:cs typeface="Calibri" panose="020F0502020204030204" pitchFamily="34" charset="0"/>
            </a:rPr>
            <a:t> </a:t>
          </a:r>
          <a:r>
            <a:rPr lang="el-GR" dirty="0">
              <a:latin typeface="Calibri" panose="020F0502020204030204" pitchFamily="34" charset="0"/>
              <a:cs typeface="Calibri" panose="020F0502020204030204" pitchFamily="34" charset="0"/>
              <a:sym typeface="Wingdings" pitchFamily="2" charset="2"/>
            </a:rPr>
            <a:t></a:t>
          </a:r>
          <a:r>
            <a:rPr lang="el-GR" dirty="0">
              <a:latin typeface="Calibri" panose="020F0502020204030204" pitchFamily="34" charset="0"/>
              <a:cs typeface="Calibri" panose="020F0502020204030204" pitchFamily="34" charset="0"/>
            </a:rPr>
            <a:t> συντακτική συνέλευση της Πολιτικής Ένωσης της Ευρώπης</a:t>
          </a:r>
          <a:endParaRPr lang="en-US" dirty="0">
            <a:latin typeface="Calibri" panose="020F0502020204030204" pitchFamily="34" charset="0"/>
            <a:cs typeface="Calibri" panose="020F0502020204030204" pitchFamily="34" charset="0"/>
          </a:endParaRPr>
        </a:p>
      </dgm:t>
    </dgm:pt>
    <dgm:pt modelId="{F70D20EA-A7BA-8A4C-A35C-AB92A6454DE8}" type="parTrans" cxnId="{6FDDB6CB-FE7E-404E-B229-AB4D03B9682B}">
      <dgm:prSet/>
      <dgm:spPr/>
      <dgm:t>
        <a:bodyPr/>
        <a:lstStyle/>
        <a:p>
          <a:endParaRPr lang="en-US"/>
        </a:p>
      </dgm:t>
    </dgm:pt>
    <dgm:pt modelId="{FAEB054C-6769-6C4B-AF3F-D2E7815BE2EA}" type="sibTrans" cxnId="{6FDDB6CB-FE7E-404E-B229-AB4D03B9682B}">
      <dgm:prSet/>
      <dgm:spPr/>
      <dgm:t>
        <a:bodyPr/>
        <a:lstStyle/>
        <a:p>
          <a:endParaRPr lang="en-US"/>
        </a:p>
      </dgm:t>
    </dgm:pt>
    <dgm:pt modelId="{E639EBDC-6654-B044-B2A4-53C411889780}" type="pres">
      <dgm:prSet presAssocID="{BBD44FB0-AF66-0046-B410-4A867D524AAD}" presName="linear" presStyleCnt="0">
        <dgm:presLayoutVars>
          <dgm:animLvl val="lvl"/>
          <dgm:resizeHandles val="exact"/>
        </dgm:presLayoutVars>
      </dgm:prSet>
      <dgm:spPr/>
    </dgm:pt>
    <dgm:pt modelId="{046C183F-1D65-1D4F-92A1-6622A41F2ED1}" type="pres">
      <dgm:prSet presAssocID="{E901B5DC-103A-A740-8784-5B9BA1A67239}" presName="parentText" presStyleLbl="node1" presStyleIdx="0" presStyleCnt="4">
        <dgm:presLayoutVars>
          <dgm:chMax val="0"/>
          <dgm:bulletEnabled val="1"/>
        </dgm:presLayoutVars>
      </dgm:prSet>
      <dgm:spPr/>
    </dgm:pt>
    <dgm:pt modelId="{046BC11E-DC91-8C45-92A9-31E210E61731}" type="pres">
      <dgm:prSet presAssocID="{B6658D9B-9347-3B48-AD74-A193DD6F1447}" presName="spacer" presStyleCnt="0"/>
      <dgm:spPr/>
    </dgm:pt>
    <dgm:pt modelId="{FB6B470C-F72D-2E4C-B528-9D1434D0C07F}" type="pres">
      <dgm:prSet presAssocID="{ABC462DE-F6BE-B14F-A2F3-B9FAFA409271}" presName="parentText" presStyleLbl="node1" presStyleIdx="1" presStyleCnt="4">
        <dgm:presLayoutVars>
          <dgm:chMax val="0"/>
          <dgm:bulletEnabled val="1"/>
        </dgm:presLayoutVars>
      </dgm:prSet>
      <dgm:spPr/>
    </dgm:pt>
    <dgm:pt modelId="{73DAB2C4-D7FC-024F-B64A-49A12D68786C}" type="pres">
      <dgm:prSet presAssocID="{C5BA0542-CD56-F04A-8A64-4AEF710C4EBE}" presName="spacer" presStyleCnt="0"/>
      <dgm:spPr/>
    </dgm:pt>
    <dgm:pt modelId="{ABC5E3A4-F78D-B341-BC18-9DF4B85233B5}" type="pres">
      <dgm:prSet presAssocID="{2AC301DD-B226-1F42-9A54-DAF7B61DE101}" presName="parentText" presStyleLbl="node1" presStyleIdx="2" presStyleCnt="4">
        <dgm:presLayoutVars>
          <dgm:chMax val="0"/>
          <dgm:bulletEnabled val="1"/>
        </dgm:presLayoutVars>
      </dgm:prSet>
      <dgm:spPr/>
    </dgm:pt>
    <dgm:pt modelId="{5D267F2B-2C38-A34B-A1A0-97F7B0D36FA5}" type="pres">
      <dgm:prSet presAssocID="{E28B0AB3-05EE-944A-B42B-9556F0E75CA1}" presName="spacer" presStyleCnt="0"/>
      <dgm:spPr/>
    </dgm:pt>
    <dgm:pt modelId="{CF27648A-AFBD-8245-A764-558ADFD4BCFC}" type="pres">
      <dgm:prSet presAssocID="{D85215CA-C40E-6047-8233-2FBF1BFBB3D3}" presName="parentText" presStyleLbl="node1" presStyleIdx="3" presStyleCnt="4">
        <dgm:presLayoutVars>
          <dgm:chMax val="0"/>
          <dgm:bulletEnabled val="1"/>
        </dgm:presLayoutVars>
      </dgm:prSet>
      <dgm:spPr/>
    </dgm:pt>
  </dgm:ptLst>
  <dgm:cxnLst>
    <dgm:cxn modelId="{6B1EB902-057F-CF40-A6EB-601618376CE0}" srcId="{BBD44FB0-AF66-0046-B410-4A867D524AAD}" destId="{2AC301DD-B226-1F42-9A54-DAF7B61DE101}" srcOrd="2" destOrd="0" parTransId="{C11AC241-FB36-AB43-835C-8A94C29A41DB}" sibTransId="{E28B0AB3-05EE-944A-B42B-9556F0E75CA1}"/>
    <dgm:cxn modelId="{4FFC9808-DA0F-0B47-8259-8C39EDCE68CC}" type="presOf" srcId="{2AC301DD-B226-1F42-9A54-DAF7B61DE101}" destId="{ABC5E3A4-F78D-B341-BC18-9DF4B85233B5}" srcOrd="0" destOrd="0" presId="urn:microsoft.com/office/officeart/2005/8/layout/vList2"/>
    <dgm:cxn modelId="{B0D6D542-3EAA-554A-AF52-E96A89638B66}" type="presOf" srcId="{BBD44FB0-AF66-0046-B410-4A867D524AAD}" destId="{E639EBDC-6654-B044-B2A4-53C411889780}" srcOrd="0" destOrd="0" presId="urn:microsoft.com/office/officeart/2005/8/layout/vList2"/>
    <dgm:cxn modelId="{9A8A524A-CA8C-4044-AFB8-B720F105DB1D}" type="presOf" srcId="{E901B5DC-103A-A740-8784-5B9BA1A67239}" destId="{046C183F-1D65-1D4F-92A1-6622A41F2ED1}" srcOrd="0" destOrd="0" presId="urn:microsoft.com/office/officeart/2005/8/layout/vList2"/>
    <dgm:cxn modelId="{9A39B94F-CEFE-D144-BA07-57A45E5894D6}" type="presOf" srcId="{D85215CA-C40E-6047-8233-2FBF1BFBB3D3}" destId="{CF27648A-AFBD-8245-A764-558ADFD4BCFC}" srcOrd="0" destOrd="0" presId="urn:microsoft.com/office/officeart/2005/8/layout/vList2"/>
    <dgm:cxn modelId="{BAFBD8B9-0922-A441-A546-B3C3659AB0ED}" srcId="{BBD44FB0-AF66-0046-B410-4A867D524AAD}" destId="{ABC462DE-F6BE-B14F-A2F3-B9FAFA409271}" srcOrd="1" destOrd="0" parTransId="{4D172D28-CDAE-074E-AC81-925051C87D8C}" sibTransId="{C5BA0542-CD56-F04A-8A64-4AEF710C4EBE}"/>
    <dgm:cxn modelId="{23D68CC2-2BB3-CC43-BF14-1BA3F2C90790}" type="presOf" srcId="{ABC462DE-F6BE-B14F-A2F3-B9FAFA409271}" destId="{FB6B470C-F72D-2E4C-B528-9D1434D0C07F}" srcOrd="0" destOrd="0" presId="urn:microsoft.com/office/officeart/2005/8/layout/vList2"/>
    <dgm:cxn modelId="{6FDDB6CB-FE7E-404E-B229-AB4D03B9682B}" srcId="{BBD44FB0-AF66-0046-B410-4A867D524AAD}" destId="{D85215CA-C40E-6047-8233-2FBF1BFBB3D3}" srcOrd="3" destOrd="0" parTransId="{F70D20EA-A7BA-8A4C-A35C-AB92A6454DE8}" sibTransId="{FAEB054C-6769-6C4B-AF3F-D2E7815BE2EA}"/>
    <dgm:cxn modelId="{CF6066F5-5E5B-6F48-819A-E17AE09B5D42}" srcId="{BBD44FB0-AF66-0046-B410-4A867D524AAD}" destId="{E901B5DC-103A-A740-8784-5B9BA1A67239}" srcOrd="0" destOrd="0" parTransId="{3DEA27E5-5D49-BD49-8371-7C7A811410C9}" sibTransId="{B6658D9B-9347-3B48-AD74-A193DD6F1447}"/>
    <dgm:cxn modelId="{677BA840-C93D-E141-8985-BD060E5713FA}" type="presParOf" srcId="{E639EBDC-6654-B044-B2A4-53C411889780}" destId="{046C183F-1D65-1D4F-92A1-6622A41F2ED1}" srcOrd="0" destOrd="0" presId="urn:microsoft.com/office/officeart/2005/8/layout/vList2"/>
    <dgm:cxn modelId="{6B1DCF5F-DC59-AD4B-A8ED-418654C70DC7}" type="presParOf" srcId="{E639EBDC-6654-B044-B2A4-53C411889780}" destId="{046BC11E-DC91-8C45-92A9-31E210E61731}" srcOrd="1" destOrd="0" presId="urn:microsoft.com/office/officeart/2005/8/layout/vList2"/>
    <dgm:cxn modelId="{C231AFAE-82CD-6848-8C7B-B4B0FE8CBAF9}" type="presParOf" srcId="{E639EBDC-6654-B044-B2A4-53C411889780}" destId="{FB6B470C-F72D-2E4C-B528-9D1434D0C07F}" srcOrd="2" destOrd="0" presId="urn:microsoft.com/office/officeart/2005/8/layout/vList2"/>
    <dgm:cxn modelId="{550B137F-C498-5847-A510-70945E35F442}" type="presParOf" srcId="{E639EBDC-6654-B044-B2A4-53C411889780}" destId="{73DAB2C4-D7FC-024F-B64A-49A12D68786C}" srcOrd="3" destOrd="0" presId="urn:microsoft.com/office/officeart/2005/8/layout/vList2"/>
    <dgm:cxn modelId="{8A27AD29-5ECA-F24B-BD65-8CFB9DD0BF26}" type="presParOf" srcId="{E639EBDC-6654-B044-B2A4-53C411889780}" destId="{ABC5E3A4-F78D-B341-BC18-9DF4B85233B5}" srcOrd="4" destOrd="0" presId="urn:microsoft.com/office/officeart/2005/8/layout/vList2"/>
    <dgm:cxn modelId="{791577B9-345B-3D4E-8435-166889F95FEF}" type="presParOf" srcId="{E639EBDC-6654-B044-B2A4-53C411889780}" destId="{5D267F2B-2C38-A34B-A1A0-97F7B0D36FA5}" srcOrd="5" destOrd="0" presId="urn:microsoft.com/office/officeart/2005/8/layout/vList2"/>
    <dgm:cxn modelId="{7872DCB0-39FD-9B4C-919B-627E9B5EA6A9}" type="presParOf" srcId="{E639EBDC-6654-B044-B2A4-53C411889780}" destId="{CF27648A-AFBD-8245-A764-558ADFD4BCFC}"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467D01F-4039-294D-85F2-817827AAD73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E7E3ECF-E2B9-B943-B772-8E194C89CCBE}">
      <dgm:prSet/>
      <dgm:spPr/>
      <dgm:t>
        <a:bodyPr/>
        <a:lstStyle/>
        <a:p>
          <a:pPr algn="just"/>
          <a:r>
            <a:rPr lang="el-GR" dirty="0">
              <a:latin typeface="Calibri" panose="020F0502020204030204" pitchFamily="34" charset="0"/>
              <a:cs typeface="Calibri" panose="020F0502020204030204" pitchFamily="34" charset="0"/>
            </a:rPr>
            <a:t>1997: Συνθήκη του Άμστερνταμ – επέκταση της </a:t>
          </a:r>
          <a:r>
            <a:rPr lang="el-GR" dirty="0" err="1">
              <a:latin typeface="Calibri" panose="020F0502020204030204" pitchFamily="34" charset="0"/>
              <a:cs typeface="Calibri" panose="020F0502020204030204" pitchFamily="34" charset="0"/>
            </a:rPr>
            <a:t>συναπόφασης</a:t>
          </a:r>
          <a:r>
            <a:rPr lang="el-GR" dirty="0">
              <a:latin typeface="Calibri" panose="020F0502020204030204" pitchFamily="34" charset="0"/>
              <a:cs typeface="Calibri" panose="020F0502020204030204" pitchFamily="34" charset="0"/>
            </a:rPr>
            <a:t>, εμπλοκή στην εκλογή του Προέδρου της Επιτροπής και των μελών της</a:t>
          </a:r>
          <a:endParaRPr lang="en-US" dirty="0">
            <a:latin typeface="Calibri" panose="020F0502020204030204" pitchFamily="34" charset="0"/>
            <a:cs typeface="Calibri" panose="020F0502020204030204" pitchFamily="34" charset="0"/>
          </a:endParaRPr>
        </a:p>
      </dgm:t>
    </dgm:pt>
    <dgm:pt modelId="{75EC2053-A0BE-B745-9DB7-294A839B6AF4}" type="parTrans" cxnId="{73AD992C-E022-3840-9C82-B2F854737A9E}">
      <dgm:prSet/>
      <dgm:spPr/>
      <dgm:t>
        <a:bodyPr/>
        <a:lstStyle/>
        <a:p>
          <a:endParaRPr lang="en-US"/>
        </a:p>
      </dgm:t>
    </dgm:pt>
    <dgm:pt modelId="{7DB5A901-5076-8746-ABDE-357504DF5D56}" type="sibTrans" cxnId="{73AD992C-E022-3840-9C82-B2F854737A9E}">
      <dgm:prSet/>
      <dgm:spPr/>
      <dgm:t>
        <a:bodyPr/>
        <a:lstStyle/>
        <a:p>
          <a:endParaRPr lang="en-US"/>
        </a:p>
      </dgm:t>
    </dgm:pt>
    <dgm:pt modelId="{350CD88A-65FC-364F-B38D-5457E9890575}">
      <dgm:prSet/>
      <dgm:spPr/>
      <dgm:t>
        <a:bodyPr/>
        <a:lstStyle/>
        <a:p>
          <a:pPr algn="just"/>
          <a:r>
            <a:rPr lang="el-GR" dirty="0">
              <a:latin typeface="Calibri" panose="020F0502020204030204" pitchFamily="34" charset="0"/>
              <a:cs typeface="Calibri" panose="020F0502020204030204" pitchFamily="34" charset="0"/>
            </a:rPr>
            <a:t>2001 : Συνθήκη Νίκαιας – απλοποίηση και περαιτέρω επέκταση της </a:t>
          </a:r>
          <a:r>
            <a:rPr lang="el-GR" dirty="0" err="1">
              <a:latin typeface="Calibri" panose="020F0502020204030204" pitchFamily="34" charset="0"/>
              <a:cs typeface="Calibri" panose="020F0502020204030204" pitchFamily="34" charset="0"/>
            </a:rPr>
            <a:t>συναπόφασης</a:t>
          </a:r>
          <a:endParaRPr lang="en-US" dirty="0">
            <a:latin typeface="Calibri" panose="020F0502020204030204" pitchFamily="34" charset="0"/>
            <a:cs typeface="Calibri" panose="020F0502020204030204" pitchFamily="34" charset="0"/>
          </a:endParaRPr>
        </a:p>
      </dgm:t>
    </dgm:pt>
    <dgm:pt modelId="{62D8C647-DAC7-E74E-A075-D99681CBB941}" type="parTrans" cxnId="{54641164-3FF8-2B4D-84A5-C62D340EDC93}">
      <dgm:prSet/>
      <dgm:spPr/>
      <dgm:t>
        <a:bodyPr/>
        <a:lstStyle/>
        <a:p>
          <a:endParaRPr lang="en-US"/>
        </a:p>
      </dgm:t>
    </dgm:pt>
    <dgm:pt modelId="{A4B0D2F1-6C4C-0D42-8960-C085C4CDAD44}" type="sibTrans" cxnId="{54641164-3FF8-2B4D-84A5-C62D340EDC93}">
      <dgm:prSet/>
      <dgm:spPr/>
      <dgm:t>
        <a:bodyPr/>
        <a:lstStyle/>
        <a:p>
          <a:endParaRPr lang="en-US"/>
        </a:p>
      </dgm:t>
    </dgm:pt>
    <dgm:pt modelId="{6E6516F4-6E60-C544-AADB-40C8875D72D5}">
      <dgm:prSet/>
      <dgm:spPr/>
      <dgm:t>
        <a:bodyPr/>
        <a:lstStyle/>
        <a:p>
          <a:pPr algn="just"/>
          <a:r>
            <a:rPr lang="en-US" dirty="0">
              <a:latin typeface="Calibri" panose="020F0502020204030204" pitchFamily="34" charset="0"/>
              <a:cs typeface="Calibri" panose="020F0502020204030204" pitchFamily="34" charset="0"/>
            </a:rPr>
            <a:t>2009</a:t>
          </a:r>
          <a:r>
            <a:rPr lang="el-GR" dirty="0">
              <a:latin typeface="Calibri" panose="020F0502020204030204" pitchFamily="34" charset="0"/>
              <a:cs typeface="Calibri" panose="020F0502020204030204" pitchFamily="34" charset="0"/>
            </a:rPr>
            <a:t>: Λισαβώνα. Το Κοινοβούλιο γίνεται ισότιμος συν-νομοθέτης.</a:t>
          </a:r>
          <a:endParaRPr lang="en-US" dirty="0">
            <a:latin typeface="Calibri" panose="020F0502020204030204" pitchFamily="34" charset="0"/>
            <a:cs typeface="Calibri" panose="020F0502020204030204" pitchFamily="34" charset="0"/>
          </a:endParaRPr>
        </a:p>
      </dgm:t>
    </dgm:pt>
    <dgm:pt modelId="{52C1A95F-0F70-0144-A9EE-8D1E38209552}" type="parTrans" cxnId="{1528EE74-B4BD-7C41-AB83-F6A585424FF0}">
      <dgm:prSet/>
      <dgm:spPr/>
      <dgm:t>
        <a:bodyPr/>
        <a:lstStyle/>
        <a:p>
          <a:endParaRPr lang="en-US"/>
        </a:p>
      </dgm:t>
    </dgm:pt>
    <dgm:pt modelId="{1A1F1E96-D606-7840-AF78-DDFEA82F8AEB}" type="sibTrans" cxnId="{1528EE74-B4BD-7C41-AB83-F6A585424FF0}">
      <dgm:prSet/>
      <dgm:spPr/>
      <dgm:t>
        <a:bodyPr/>
        <a:lstStyle/>
        <a:p>
          <a:endParaRPr lang="en-US"/>
        </a:p>
      </dgm:t>
    </dgm:pt>
    <dgm:pt modelId="{E754E767-55BD-B341-BE3A-4B20E7D5AB7D}" type="pres">
      <dgm:prSet presAssocID="{9467D01F-4039-294D-85F2-817827AAD73D}" presName="linear" presStyleCnt="0">
        <dgm:presLayoutVars>
          <dgm:animLvl val="lvl"/>
          <dgm:resizeHandles val="exact"/>
        </dgm:presLayoutVars>
      </dgm:prSet>
      <dgm:spPr/>
    </dgm:pt>
    <dgm:pt modelId="{B79DEAF3-2B0D-8A4D-B575-E08DF330F130}" type="pres">
      <dgm:prSet presAssocID="{DE7E3ECF-E2B9-B943-B772-8E194C89CCBE}" presName="parentText" presStyleLbl="node1" presStyleIdx="0" presStyleCnt="3">
        <dgm:presLayoutVars>
          <dgm:chMax val="0"/>
          <dgm:bulletEnabled val="1"/>
        </dgm:presLayoutVars>
      </dgm:prSet>
      <dgm:spPr/>
    </dgm:pt>
    <dgm:pt modelId="{DAB18A2A-C8AD-AC4A-89CE-E7CB012184F7}" type="pres">
      <dgm:prSet presAssocID="{7DB5A901-5076-8746-ABDE-357504DF5D56}" presName="spacer" presStyleCnt="0"/>
      <dgm:spPr/>
    </dgm:pt>
    <dgm:pt modelId="{0FE6EDF5-4D82-2E4C-B53E-62465C36B961}" type="pres">
      <dgm:prSet presAssocID="{350CD88A-65FC-364F-B38D-5457E9890575}" presName="parentText" presStyleLbl="node1" presStyleIdx="1" presStyleCnt="3">
        <dgm:presLayoutVars>
          <dgm:chMax val="0"/>
          <dgm:bulletEnabled val="1"/>
        </dgm:presLayoutVars>
      </dgm:prSet>
      <dgm:spPr/>
    </dgm:pt>
    <dgm:pt modelId="{6343C247-C31C-054D-BBFD-32D7326EC48C}" type="pres">
      <dgm:prSet presAssocID="{A4B0D2F1-6C4C-0D42-8960-C085C4CDAD44}" presName="spacer" presStyleCnt="0"/>
      <dgm:spPr/>
    </dgm:pt>
    <dgm:pt modelId="{3AC76EE7-3666-4142-9420-D14246E7F4EE}" type="pres">
      <dgm:prSet presAssocID="{6E6516F4-6E60-C544-AADB-40C8875D72D5}" presName="parentText" presStyleLbl="node1" presStyleIdx="2" presStyleCnt="3">
        <dgm:presLayoutVars>
          <dgm:chMax val="0"/>
          <dgm:bulletEnabled val="1"/>
        </dgm:presLayoutVars>
      </dgm:prSet>
      <dgm:spPr/>
    </dgm:pt>
  </dgm:ptLst>
  <dgm:cxnLst>
    <dgm:cxn modelId="{73AD992C-E022-3840-9C82-B2F854737A9E}" srcId="{9467D01F-4039-294D-85F2-817827AAD73D}" destId="{DE7E3ECF-E2B9-B943-B772-8E194C89CCBE}" srcOrd="0" destOrd="0" parTransId="{75EC2053-A0BE-B745-9DB7-294A839B6AF4}" sibTransId="{7DB5A901-5076-8746-ABDE-357504DF5D56}"/>
    <dgm:cxn modelId="{62523456-C7C2-8A4F-87C1-3F8FE3BA58DC}" type="presOf" srcId="{350CD88A-65FC-364F-B38D-5457E9890575}" destId="{0FE6EDF5-4D82-2E4C-B53E-62465C36B961}" srcOrd="0" destOrd="0" presId="urn:microsoft.com/office/officeart/2005/8/layout/vList2"/>
    <dgm:cxn modelId="{54641164-3FF8-2B4D-84A5-C62D340EDC93}" srcId="{9467D01F-4039-294D-85F2-817827AAD73D}" destId="{350CD88A-65FC-364F-B38D-5457E9890575}" srcOrd="1" destOrd="0" parTransId="{62D8C647-DAC7-E74E-A075-D99681CBB941}" sibTransId="{A4B0D2F1-6C4C-0D42-8960-C085C4CDAD44}"/>
    <dgm:cxn modelId="{1528EE74-B4BD-7C41-AB83-F6A585424FF0}" srcId="{9467D01F-4039-294D-85F2-817827AAD73D}" destId="{6E6516F4-6E60-C544-AADB-40C8875D72D5}" srcOrd="2" destOrd="0" parTransId="{52C1A95F-0F70-0144-A9EE-8D1E38209552}" sibTransId="{1A1F1E96-D606-7840-AF78-DDFEA82F8AEB}"/>
    <dgm:cxn modelId="{79FBE38C-433A-5E49-B4ED-B458A2EA6C8C}" type="presOf" srcId="{DE7E3ECF-E2B9-B943-B772-8E194C89CCBE}" destId="{B79DEAF3-2B0D-8A4D-B575-E08DF330F130}" srcOrd="0" destOrd="0" presId="urn:microsoft.com/office/officeart/2005/8/layout/vList2"/>
    <dgm:cxn modelId="{893FB0C9-CC3D-3D44-9CAF-52532E8B6561}" type="presOf" srcId="{6E6516F4-6E60-C544-AADB-40C8875D72D5}" destId="{3AC76EE7-3666-4142-9420-D14246E7F4EE}" srcOrd="0" destOrd="0" presId="urn:microsoft.com/office/officeart/2005/8/layout/vList2"/>
    <dgm:cxn modelId="{F578EBD1-75C5-D347-A6FA-368E6ABBE492}" type="presOf" srcId="{9467D01F-4039-294D-85F2-817827AAD73D}" destId="{E754E767-55BD-B341-BE3A-4B20E7D5AB7D}" srcOrd="0" destOrd="0" presId="urn:microsoft.com/office/officeart/2005/8/layout/vList2"/>
    <dgm:cxn modelId="{36CE65D8-1125-1145-ABDB-9B648C162B5B}" type="presParOf" srcId="{E754E767-55BD-B341-BE3A-4B20E7D5AB7D}" destId="{B79DEAF3-2B0D-8A4D-B575-E08DF330F130}" srcOrd="0" destOrd="0" presId="urn:microsoft.com/office/officeart/2005/8/layout/vList2"/>
    <dgm:cxn modelId="{FEB6F163-6185-A141-A9CB-0EF122D63EF7}" type="presParOf" srcId="{E754E767-55BD-B341-BE3A-4B20E7D5AB7D}" destId="{DAB18A2A-C8AD-AC4A-89CE-E7CB012184F7}" srcOrd="1" destOrd="0" presId="urn:microsoft.com/office/officeart/2005/8/layout/vList2"/>
    <dgm:cxn modelId="{ECEAD257-9E78-AB40-91D4-059803DEA3D0}" type="presParOf" srcId="{E754E767-55BD-B341-BE3A-4B20E7D5AB7D}" destId="{0FE6EDF5-4D82-2E4C-B53E-62465C36B961}" srcOrd="2" destOrd="0" presId="urn:microsoft.com/office/officeart/2005/8/layout/vList2"/>
    <dgm:cxn modelId="{70D28BAB-6AC2-954F-ADE5-A3CF73BDD6F8}" type="presParOf" srcId="{E754E767-55BD-B341-BE3A-4B20E7D5AB7D}" destId="{6343C247-C31C-054D-BBFD-32D7326EC48C}" srcOrd="3" destOrd="0" presId="urn:microsoft.com/office/officeart/2005/8/layout/vList2"/>
    <dgm:cxn modelId="{FFA24B84-77E0-DB44-B457-8082951083AC}" type="presParOf" srcId="{E754E767-55BD-B341-BE3A-4B20E7D5AB7D}" destId="{3AC76EE7-3666-4142-9420-D14246E7F4EE}"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C93976B-52BB-F046-9291-6F269034333B}" type="doc">
      <dgm:prSet loTypeId="urn:microsoft.com/office/officeart/2005/8/layout/vList5" loCatId="list" qsTypeId="urn:microsoft.com/office/officeart/2005/8/quickstyle/simple1" qsCatId="simple" csTypeId="urn:microsoft.com/office/officeart/2005/8/colors/accent0_2" csCatId="mainScheme"/>
      <dgm:spPr/>
      <dgm:t>
        <a:bodyPr/>
        <a:lstStyle/>
        <a:p>
          <a:endParaRPr lang="en-US"/>
        </a:p>
      </dgm:t>
    </dgm:pt>
    <dgm:pt modelId="{7DA44E78-37DE-0445-9A24-FC4D5593253A}">
      <dgm:prSet/>
      <dgm:spPr/>
      <dgm:t>
        <a:bodyPr/>
        <a:lstStyle/>
        <a:p>
          <a:r>
            <a:rPr lang="el-GR" dirty="0">
              <a:latin typeface="Calibri" panose="020F0502020204030204" pitchFamily="34" charset="0"/>
              <a:cs typeface="Calibri" panose="020F0502020204030204" pitchFamily="34" charset="0"/>
            </a:rPr>
            <a:t>Σήμερα το Ε.Κ. έχει 751 Ευρωβουλευτές. </a:t>
          </a:r>
          <a:endParaRPr lang="en-US" dirty="0">
            <a:latin typeface="Calibri" panose="020F0502020204030204" pitchFamily="34" charset="0"/>
            <a:cs typeface="Calibri" panose="020F0502020204030204" pitchFamily="34" charset="0"/>
          </a:endParaRPr>
        </a:p>
      </dgm:t>
    </dgm:pt>
    <dgm:pt modelId="{5DB78ED7-5A93-C843-8196-2C5AD95124DB}" type="parTrans" cxnId="{CC14759C-8AD0-9340-845D-07AA8FB6C55B}">
      <dgm:prSet/>
      <dgm:spPr/>
      <dgm:t>
        <a:bodyPr/>
        <a:lstStyle/>
        <a:p>
          <a:endParaRPr lang="en-US"/>
        </a:p>
      </dgm:t>
    </dgm:pt>
    <dgm:pt modelId="{F4C56CDA-FB7D-D44E-BD7C-0DE53EBCFE8D}" type="sibTrans" cxnId="{CC14759C-8AD0-9340-845D-07AA8FB6C55B}">
      <dgm:prSet/>
      <dgm:spPr/>
      <dgm:t>
        <a:bodyPr/>
        <a:lstStyle/>
        <a:p>
          <a:endParaRPr lang="en-US"/>
        </a:p>
      </dgm:t>
    </dgm:pt>
    <dgm:pt modelId="{6A9237FC-2855-4247-B29D-B1470F8BD619}">
      <dgm:prSet/>
      <dgm:spPr/>
      <dgm:t>
        <a:bodyPr/>
        <a:lstStyle/>
        <a:p>
          <a:r>
            <a:rPr lang="el-GR" dirty="0">
              <a:latin typeface="Calibri" panose="020F0502020204030204" pitchFamily="34" charset="0"/>
              <a:cs typeface="Calibri" panose="020F0502020204030204" pitchFamily="34" charset="0"/>
            </a:rPr>
            <a:t>Η Ελλάδα σήμερα έχει 21 Ευρωβουλευτές (το 2004 </a:t>
          </a:r>
          <a:r>
            <a:rPr lang="el-GR" dirty="0">
              <a:latin typeface="Calibri" panose="020F0502020204030204" pitchFamily="34" charset="0"/>
              <a:cs typeface="Calibri" panose="020F0502020204030204" pitchFamily="34" charset="0"/>
              <a:sym typeface="Wingdings" pitchFamily="2" charset="2"/>
            </a:rPr>
            <a:t></a:t>
          </a:r>
          <a:r>
            <a:rPr lang="el-GR" dirty="0">
              <a:latin typeface="Calibri" panose="020F0502020204030204" pitchFamily="34" charset="0"/>
              <a:cs typeface="Calibri" panose="020F0502020204030204" pitchFamily="34" charset="0"/>
            </a:rPr>
            <a:t> 24)</a:t>
          </a:r>
          <a:endParaRPr lang="en-US" dirty="0">
            <a:latin typeface="Calibri" panose="020F0502020204030204" pitchFamily="34" charset="0"/>
            <a:cs typeface="Calibri" panose="020F0502020204030204" pitchFamily="34" charset="0"/>
          </a:endParaRPr>
        </a:p>
      </dgm:t>
    </dgm:pt>
    <dgm:pt modelId="{BF55A0FC-BA74-2C43-A075-BA9C47C1B31E}" type="parTrans" cxnId="{54E67F75-DA7C-834A-9878-AE26BE415006}">
      <dgm:prSet/>
      <dgm:spPr/>
      <dgm:t>
        <a:bodyPr/>
        <a:lstStyle/>
        <a:p>
          <a:endParaRPr lang="en-US"/>
        </a:p>
      </dgm:t>
    </dgm:pt>
    <dgm:pt modelId="{CFE39515-CC6F-944E-8B63-D725539EFC44}" type="sibTrans" cxnId="{54E67F75-DA7C-834A-9878-AE26BE415006}">
      <dgm:prSet/>
      <dgm:spPr/>
      <dgm:t>
        <a:bodyPr/>
        <a:lstStyle/>
        <a:p>
          <a:endParaRPr lang="en-US"/>
        </a:p>
      </dgm:t>
    </dgm:pt>
    <dgm:pt modelId="{D143677D-6E5B-CB47-AA6C-9E6B22D81045}">
      <dgm:prSet/>
      <dgm:spPr/>
      <dgm:t>
        <a:bodyPr/>
        <a:lstStyle/>
        <a:p>
          <a:r>
            <a:rPr lang="el-GR" dirty="0">
              <a:latin typeface="Calibri" panose="020F0502020204030204" pitchFamily="34" charset="0"/>
              <a:cs typeface="Calibri" panose="020F0502020204030204" pitchFamily="34" charset="0"/>
            </a:rPr>
            <a:t>Κανόνας της φθίνουσας αναλογικότητας των πληθυσμών κάθε κράτους</a:t>
          </a:r>
          <a:endParaRPr lang="en-US" dirty="0">
            <a:latin typeface="Calibri" panose="020F0502020204030204" pitchFamily="34" charset="0"/>
            <a:cs typeface="Calibri" panose="020F0502020204030204" pitchFamily="34" charset="0"/>
          </a:endParaRPr>
        </a:p>
      </dgm:t>
    </dgm:pt>
    <dgm:pt modelId="{5FC06917-09E0-7141-B664-7019510F2C44}" type="parTrans" cxnId="{0E1DDC97-4CF0-F94A-BCBA-51E9921AEAFD}">
      <dgm:prSet/>
      <dgm:spPr/>
      <dgm:t>
        <a:bodyPr/>
        <a:lstStyle/>
        <a:p>
          <a:endParaRPr lang="en-US"/>
        </a:p>
      </dgm:t>
    </dgm:pt>
    <dgm:pt modelId="{B7BB6FDA-24E4-0442-891B-8E50A4E04292}" type="sibTrans" cxnId="{0E1DDC97-4CF0-F94A-BCBA-51E9921AEAFD}">
      <dgm:prSet/>
      <dgm:spPr/>
      <dgm:t>
        <a:bodyPr/>
        <a:lstStyle/>
        <a:p>
          <a:endParaRPr lang="en-US"/>
        </a:p>
      </dgm:t>
    </dgm:pt>
    <dgm:pt modelId="{CEE4451E-0998-164E-95A0-5DAF6555AE1A}" type="pres">
      <dgm:prSet presAssocID="{8C93976B-52BB-F046-9291-6F269034333B}" presName="Name0" presStyleCnt="0">
        <dgm:presLayoutVars>
          <dgm:dir/>
          <dgm:animLvl val="lvl"/>
          <dgm:resizeHandles val="exact"/>
        </dgm:presLayoutVars>
      </dgm:prSet>
      <dgm:spPr/>
    </dgm:pt>
    <dgm:pt modelId="{0D015D2B-F025-AA4D-A8AB-A99EDE879E5A}" type="pres">
      <dgm:prSet presAssocID="{7DA44E78-37DE-0445-9A24-FC4D5593253A}" presName="linNode" presStyleCnt="0"/>
      <dgm:spPr/>
    </dgm:pt>
    <dgm:pt modelId="{E9FBB858-5313-A743-A939-095A44ED224A}" type="pres">
      <dgm:prSet presAssocID="{7DA44E78-37DE-0445-9A24-FC4D5593253A}" presName="parentText" presStyleLbl="node1" presStyleIdx="0" presStyleCnt="3">
        <dgm:presLayoutVars>
          <dgm:chMax val="1"/>
          <dgm:bulletEnabled val="1"/>
        </dgm:presLayoutVars>
      </dgm:prSet>
      <dgm:spPr/>
    </dgm:pt>
    <dgm:pt modelId="{5A11A90C-2CB4-874B-B177-992F1890CBE7}" type="pres">
      <dgm:prSet presAssocID="{F4C56CDA-FB7D-D44E-BD7C-0DE53EBCFE8D}" presName="sp" presStyleCnt="0"/>
      <dgm:spPr/>
    </dgm:pt>
    <dgm:pt modelId="{502F3CE9-9969-FD45-9640-4523A9C57219}" type="pres">
      <dgm:prSet presAssocID="{6A9237FC-2855-4247-B29D-B1470F8BD619}" presName="linNode" presStyleCnt="0"/>
      <dgm:spPr/>
    </dgm:pt>
    <dgm:pt modelId="{E18F8D67-4790-EA47-A4D0-56C41F20D518}" type="pres">
      <dgm:prSet presAssocID="{6A9237FC-2855-4247-B29D-B1470F8BD619}" presName="parentText" presStyleLbl="node1" presStyleIdx="1" presStyleCnt="3">
        <dgm:presLayoutVars>
          <dgm:chMax val="1"/>
          <dgm:bulletEnabled val="1"/>
        </dgm:presLayoutVars>
      </dgm:prSet>
      <dgm:spPr/>
    </dgm:pt>
    <dgm:pt modelId="{A55F2809-82BC-7E46-B524-D310791BA104}" type="pres">
      <dgm:prSet presAssocID="{CFE39515-CC6F-944E-8B63-D725539EFC44}" presName="sp" presStyleCnt="0"/>
      <dgm:spPr/>
    </dgm:pt>
    <dgm:pt modelId="{50A2DA71-BD2D-3A4C-A01C-F59423042F7F}" type="pres">
      <dgm:prSet presAssocID="{D143677D-6E5B-CB47-AA6C-9E6B22D81045}" presName="linNode" presStyleCnt="0"/>
      <dgm:spPr/>
    </dgm:pt>
    <dgm:pt modelId="{407EF7C0-E0E3-DC48-82B2-D988CEC08000}" type="pres">
      <dgm:prSet presAssocID="{D143677D-6E5B-CB47-AA6C-9E6B22D81045}" presName="parentText" presStyleLbl="node1" presStyleIdx="2" presStyleCnt="3">
        <dgm:presLayoutVars>
          <dgm:chMax val="1"/>
          <dgm:bulletEnabled val="1"/>
        </dgm:presLayoutVars>
      </dgm:prSet>
      <dgm:spPr/>
    </dgm:pt>
  </dgm:ptLst>
  <dgm:cxnLst>
    <dgm:cxn modelId="{2ABF992D-4A0D-554B-908B-66B26190EA02}" type="presOf" srcId="{7DA44E78-37DE-0445-9A24-FC4D5593253A}" destId="{E9FBB858-5313-A743-A939-095A44ED224A}" srcOrd="0" destOrd="0" presId="urn:microsoft.com/office/officeart/2005/8/layout/vList5"/>
    <dgm:cxn modelId="{34A4762E-ED2D-774C-B81A-3270B173039A}" type="presOf" srcId="{6A9237FC-2855-4247-B29D-B1470F8BD619}" destId="{E18F8D67-4790-EA47-A4D0-56C41F20D518}" srcOrd="0" destOrd="0" presId="urn:microsoft.com/office/officeart/2005/8/layout/vList5"/>
    <dgm:cxn modelId="{3801DA60-7B6E-D240-AF4A-E9D37330800F}" type="presOf" srcId="{8C93976B-52BB-F046-9291-6F269034333B}" destId="{CEE4451E-0998-164E-95A0-5DAF6555AE1A}" srcOrd="0" destOrd="0" presId="urn:microsoft.com/office/officeart/2005/8/layout/vList5"/>
    <dgm:cxn modelId="{54E67F75-DA7C-834A-9878-AE26BE415006}" srcId="{8C93976B-52BB-F046-9291-6F269034333B}" destId="{6A9237FC-2855-4247-B29D-B1470F8BD619}" srcOrd="1" destOrd="0" parTransId="{BF55A0FC-BA74-2C43-A075-BA9C47C1B31E}" sibTransId="{CFE39515-CC6F-944E-8B63-D725539EFC44}"/>
    <dgm:cxn modelId="{81D19482-1AD5-2E46-9915-1DF70DCE78A1}" type="presOf" srcId="{D143677D-6E5B-CB47-AA6C-9E6B22D81045}" destId="{407EF7C0-E0E3-DC48-82B2-D988CEC08000}" srcOrd="0" destOrd="0" presId="urn:microsoft.com/office/officeart/2005/8/layout/vList5"/>
    <dgm:cxn modelId="{0E1DDC97-4CF0-F94A-BCBA-51E9921AEAFD}" srcId="{8C93976B-52BB-F046-9291-6F269034333B}" destId="{D143677D-6E5B-CB47-AA6C-9E6B22D81045}" srcOrd="2" destOrd="0" parTransId="{5FC06917-09E0-7141-B664-7019510F2C44}" sibTransId="{B7BB6FDA-24E4-0442-891B-8E50A4E04292}"/>
    <dgm:cxn modelId="{CC14759C-8AD0-9340-845D-07AA8FB6C55B}" srcId="{8C93976B-52BB-F046-9291-6F269034333B}" destId="{7DA44E78-37DE-0445-9A24-FC4D5593253A}" srcOrd="0" destOrd="0" parTransId="{5DB78ED7-5A93-C843-8196-2C5AD95124DB}" sibTransId="{F4C56CDA-FB7D-D44E-BD7C-0DE53EBCFE8D}"/>
    <dgm:cxn modelId="{977C37BB-4C44-2D4D-80BA-A9745B4C49B9}" type="presParOf" srcId="{CEE4451E-0998-164E-95A0-5DAF6555AE1A}" destId="{0D015D2B-F025-AA4D-A8AB-A99EDE879E5A}" srcOrd="0" destOrd="0" presId="urn:microsoft.com/office/officeart/2005/8/layout/vList5"/>
    <dgm:cxn modelId="{FFC7A92F-BFBB-4442-9319-3ADCE5143B66}" type="presParOf" srcId="{0D015D2B-F025-AA4D-A8AB-A99EDE879E5A}" destId="{E9FBB858-5313-A743-A939-095A44ED224A}" srcOrd="0" destOrd="0" presId="urn:microsoft.com/office/officeart/2005/8/layout/vList5"/>
    <dgm:cxn modelId="{51B33F69-2EB0-0A47-99A7-67F2002EFC68}" type="presParOf" srcId="{CEE4451E-0998-164E-95A0-5DAF6555AE1A}" destId="{5A11A90C-2CB4-874B-B177-992F1890CBE7}" srcOrd="1" destOrd="0" presId="urn:microsoft.com/office/officeart/2005/8/layout/vList5"/>
    <dgm:cxn modelId="{60A23A94-46C9-CD47-A471-E4378061BA89}" type="presParOf" srcId="{CEE4451E-0998-164E-95A0-5DAF6555AE1A}" destId="{502F3CE9-9969-FD45-9640-4523A9C57219}" srcOrd="2" destOrd="0" presId="urn:microsoft.com/office/officeart/2005/8/layout/vList5"/>
    <dgm:cxn modelId="{7FDB86D5-889F-EB40-B128-CF81AE998E04}" type="presParOf" srcId="{502F3CE9-9969-FD45-9640-4523A9C57219}" destId="{E18F8D67-4790-EA47-A4D0-56C41F20D518}" srcOrd="0" destOrd="0" presId="urn:microsoft.com/office/officeart/2005/8/layout/vList5"/>
    <dgm:cxn modelId="{BA8CCDE3-364E-CD47-A861-E2F07FA2FA93}" type="presParOf" srcId="{CEE4451E-0998-164E-95A0-5DAF6555AE1A}" destId="{A55F2809-82BC-7E46-B524-D310791BA104}" srcOrd="3" destOrd="0" presId="urn:microsoft.com/office/officeart/2005/8/layout/vList5"/>
    <dgm:cxn modelId="{4510AD5D-D8C1-2F43-944E-A507BBA296E6}" type="presParOf" srcId="{CEE4451E-0998-164E-95A0-5DAF6555AE1A}" destId="{50A2DA71-BD2D-3A4C-A01C-F59423042F7F}" srcOrd="4" destOrd="0" presId="urn:microsoft.com/office/officeart/2005/8/layout/vList5"/>
    <dgm:cxn modelId="{46B0AA1E-76E0-B24B-B7D0-B525CEBC4A73}" type="presParOf" srcId="{50A2DA71-BD2D-3A4C-A01C-F59423042F7F}" destId="{407EF7C0-E0E3-DC48-82B2-D988CEC08000}"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02509C-81C6-E245-89C3-AA34ADC64C66}">
      <dsp:nvSpPr>
        <dsp:cNvPr id="0" name=""/>
        <dsp:cNvSpPr/>
      </dsp:nvSpPr>
      <dsp:spPr>
        <a:xfrm>
          <a:off x="0" y="100716"/>
          <a:ext cx="3979563" cy="12097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just" defTabSz="977900">
            <a:lnSpc>
              <a:spcPct val="90000"/>
            </a:lnSpc>
            <a:spcBef>
              <a:spcPct val="0"/>
            </a:spcBef>
            <a:spcAft>
              <a:spcPct val="35000"/>
            </a:spcAft>
            <a:buNone/>
          </a:pPr>
          <a:r>
            <a:rPr lang="el-GR" sz="2200" kern="1200" dirty="0">
              <a:latin typeface="Calibri" panose="020F0502020204030204" pitchFamily="34" charset="0"/>
              <a:cs typeface="Calibri" panose="020F0502020204030204" pitchFamily="34" charset="0"/>
            </a:rPr>
            <a:t>Τα κοινοβούλια δεν μετείχαν, ιστορικά, σε διαδικασίες περιφερειακής συνεργασίας</a:t>
          </a:r>
          <a:endParaRPr lang="en-US" sz="2200" kern="1200" dirty="0">
            <a:latin typeface="Calibri" panose="020F0502020204030204" pitchFamily="34" charset="0"/>
            <a:cs typeface="Calibri" panose="020F0502020204030204" pitchFamily="34" charset="0"/>
          </a:endParaRPr>
        </a:p>
      </dsp:txBody>
      <dsp:txXfrm>
        <a:off x="59057" y="159773"/>
        <a:ext cx="3861449" cy="1091666"/>
      </dsp:txXfrm>
    </dsp:sp>
    <dsp:sp modelId="{27582222-03E2-CE4E-BAA3-158262458E4A}">
      <dsp:nvSpPr>
        <dsp:cNvPr id="0" name=""/>
        <dsp:cNvSpPr/>
      </dsp:nvSpPr>
      <dsp:spPr>
        <a:xfrm>
          <a:off x="0" y="1373856"/>
          <a:ext cx="3979563" cy="12097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just" defTabSz="977900">
            <a:lnSpc>
              <a:spcPct val="90000"/>
            </a:lnSpc>
            <a:spcBef>
              <a:spcPct val="0"/>
            </a:spcBef>
            <a:spcAft>
              <a:spcPct val="35000"/>
            </a:spcAft>
            <a:buNone/>
          </a:pPr>
          <a:r>
            <a:rPr lang="el-GR" sz="2200" kern="1200" dirty="0">
              <a:latin typeface="Calibri" panose="020F0502020204030204" pitchFamily="34" charset="0"/>
              <a:cs typeface="Calibri" panose="020F0502020204030204" pitchFamily="34" charset="0"/>
            </a:rPr>
            <a:t>Αρμοδιότητα των κυβερνήσεων</a:t>
          </a:r>
          <a:endParaRPr lang="en-US" sz="2200" kern="1200" dirty="0">
            <a:latin typeface="Calibri" panose="020F0502020204030204" pitchFamily="34" charset="0"/>
            <a:cs typeface="Calibri" panose="020F0502020204030204" pitchFamily="34" charset="0"/>
          </a:endParaRPr>
        </a:p>
      </dsp:txBody>
      <dsp:txXfrm>
        <a:off x="59057" y="1432913"/>
        <a:ext cx="3861449" cy="1091666"/>
      </dsp:txXfrm>
    </dsp:sp>
    <dsp:sp modelId="{EAA26E13-F906-414B-A65B-2A2CF7CD3A6B}">
      <dsp:nvSpPr>
        <dsp:cNvPr id="0" name=""/>
        <dsp:cNvSpPr/>
      </dsp:nvSpPr>
      <dsp:spPr>
        <a:xfrm>
          <a:off x="0" y="2646997"/>
          <a:ext cx="3979563" cy="12097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just" defTabSz="977900">
            <a:lnSpc>
              <a:spcPct val="90000"/>
            </a:lnSpc>
            <a:spcBef>
              <a:spcPct val="0"/>
            </a:spcBef>
            <a:spcAft>
              <a:spcPct val="35000"/>
            </a:spcAft>
            <a:buNone/>
          </a:pPr>
          <a:r>
            <a:rPr lang="el-GR" sz="2200" kern="1200" dirty="0">
              <a:latin typeface="Calibri" panose="020F0502020204030204" pitchFamily="34" charset="0"/>
              <a:cs typeface="Calibri" panose="020F0502020204030204" pitchFamily="34" charset="0"/>
            </a:rPr>
            <a:t>Ρόλος των εθνικών κοινοβουλίων </a:t>
          </a:r>
          <a:r>
            <a:rPr lang="el-GR" sz="2200" kern="1200" dirty="0">
              <a:latin typeface="Calibri" panose="020F0502020204030204" pitchFamily="34" charset="0"/>
              <a:cs typeface="Calibri" panose="020F0502020204030204" pitchFamily="34" charset="0"/>
              <a:sym typeface="Wingdings" pitchFamily="2" charset="2"/>
            </a:rPr>
            <a:t></a:t>
          </a:r>
          <a:r>
            <a:rPr lang="el-GR" sz="2200" kern="1200" dirty="0">
              <a:latin typeface="Calibri" panose="020F0502020204030204" pitchFamily="34" charset="0"/>
              <a:cs typeface="Calibri" panose="020F0502020204030204" pitchFamily="34" charset="0"/>
            </a:rPr>
            <a:t> έγκριση των αποφάσεων των κρατών μελών</a:t>
          </a:r>
          <a:endParaRPr lang="en-US" sz="2200" kern="1200" dirty="0">
            <a:latin typeface="Calibri" panose="020F0502020204030204" pitchFamily="34" charset="0"/>
            <a:cs typeface="Calibri" panose="020F0502020204030204" pitchFamily="34" charset="0"/>
          </a:endParaRPr>
        </a:p>
      </dsp:txBody>
      <dsp:txXfrm>
        <a:off x="59057" y="2706054"/>
        <a:ext cx="3861449" cy="1091666"/>
      </dsp:txXfrm>
    </dsp:sp>
    <dsp:sp modelId="{F6F3FA4E-9931-3944-BEFB-12EB86E17B12}">
      <dsp:nvSpPr>
        <dsp:cNvPr id="0" name=""/>
        <dsp:cNvSpPr/>
      </dsp:nvSpPr>
      <dsp:spPr>
        <a:xfrm>
          <a:off x="0" y="3920137"/>
          <a:ext cx="3979563" cy="12097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just" defTabSz="977900">
            <a:lnSpc>
              <a:spcPct val="90000"/>
            </a:lnSpc>
            <a:spcBef>
              <a:spcPct val="0"/>
            </a:spcBef>
            <a:spcAft>
              <a:spcPct val="35000"/>
            </a:spcAft>
            <a:buNone/>
          </a:pPr>
          <a:r>
            <a:rPr lang="el-GR" sz="2200" kern="1200" dirty="0">
              <a:latin typeface="Calibri" panose="020F0502020204030204" pitchFamily="34" charset="0"/>
              <a:cs typeface="Calibri" panose="020F0502020204030204" pitchFamily="34" charset="0"/>
            </a:rPr>
            <a:t>Αυτό αλλάζει με την ευρωπαϊκή ενοποίηση</a:t>
          </a:r>
          <a:endParaRPr lang="en-US" sz="2200" kern="1200" dirty="0">
            <a:latin typeface="Calibri" panose="020F0502020204030204" pitchFamily="34" charset="0"/>
            <a:cs typeface="Calibri" panose="020F0502020204030204" pitchFamily="34" charset="0"/>
          </a:endParaRPr>
        </a:p>
      </dsp:txBody>
      <dsp:txXfrm>
        <a:off x="59057" y="3979194"/>
        <a:ext cx="3861449" cy="10916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39C33F-8A89-144A-BB12-899918E18D5C}">
      <dsp:nvSpPr>
        <dsp:cNvPr id="0" name=""/>
        <dsp:cNvSpPr/>
      </dsp:nvSpPr>
      <dsp:spPr>
        <a:xfrm rot="5400000">
          <a:off x="3937519" y="-1013063"/>
          <a:ext cx="2155180" cy="4720103"/>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just" defTabSz="666750">
            <a:lnSpc>
              <a:spcPct val="90000"/>
            </a:lnSpc>
            <a:spcBef>
              <a:spcPct val="0"/>
            </a:spcBef>
            <a:spcAft>
              <a:spcPct val="15000"/>
            </a:spcAft>
            <a:buChar char="•"/>
          </a:pPr>
          <a:r>
            <a:rPr lang="el-GR" sz="1500" kern="1200">
              <a:latin typeface="Calibri" panose="020F0502020204030204" pitchFamily="34" charset="0"/>
              <a:cs typeface="Calibri" panose="020F0502020204030204" pitchFamily="34" charset="0"/>
            </a:rPr>
            <a:t>Ενίσχυση του λαϊκού και δημοκρατικού χαρακτήρα της ενοποίησης (νομιμοποίηση)</a:t>
          </a:r>
          <a:endParaRPr lang="en-US" sz="1500" kern="1200">
            <a:latin typeface="Calibri" panose="020F0502020204030204" pitchFamily="34" charset="0"/>
            <a:cs typeface="Calibri" panose="020F0502020204030204" pitchFamily="34" charset="0"/>
          </a:endParaRPr>
        </a:p>
        <a:p>
          <a:pPr marL="114300" lvl="1" indent="-114300" algn="just" defTabSz="666750">
            <a:lnSpc>
              <a:spcPct val="90000"/>
            </a:lnSpc>
            <a:spcBef>
              <a:spcPct val="0"/>
            </a:spcBef>
            <a:spcAft>
              <a:spcPct val="15000"/>
            </a:spcAft>
            <a:buChar char="•"/>
          </a:pPr>
          <a:r>
            <a:rPr lang="el-GR" sz="1500" kern="1200" dirty="0">
              <a:latin typeface="Calibri" panose="020F0502020204030204" pitchFamily="34" charset="0"/>
              <a:cs typeface="Calibri" panose="020F0502020204030204" pitchFamily="34" charset="0"/>
            </a:rPr>
            <a:t>Υπογράμμιση του διαφορετικού – πιο πολιτικού και πιο βαθιού – χαρακτήρα της ενοποίησης : όχι μόνο οικονομική αλλά και πολιτική</a:t>
          </a:r>
          <a:endParaRPr lang="en-US" sz="1500" kern="1200" dirty="0">
            <a:latin typeface="Calibri" panose="020F0502020204030204" pitchFamily="34" charset="0"/>
            <a:cs typeface="Calibri" panose="020F0502020204030204" pitchFamily="34" charset="0"/>
          </a:endParaRPr>
        </a:p>
        <a:p>
          <a:pPr marL="114300" lvl="1" indent="-114300" algn="just" defTabSz="666750">
            <a:lnSpc>
              <a:spcPct val="90000"/>
            </a:lnSpc>
            <a:spcBef>
              <a:spcPct val="0"/>
            </a:spcBef>
            <a:spcAft>
              <a:spcPct val="15000"/>
            </a:spcAft>
            <a:buChar char="•"/>
          </a:pPr>
          <a:r>
            <a:rPr lang="el-GR" sz="1500" kern="1200" dirty="0">
              <a:latin typeface="Calibri" panose="020F0502020204030204" pitchFamily="34" charset="0"/>
              <a:cs typeface="Calibri" panose="020F0502020204030204" pitchFamily="34" charset="0"/>
            </a:rPr>
            <a:t>Εξισορρόπηση της εκτελεστικής εξουσίας </a:t>
          </a:r>
          <a:endParaRPr lang="en-US" sz="1500" kern="1200" dirty="0">
            <a:latin typeface="Calibri" panose="020F0502020204030204" pitchFamily="34" charset="0"/>
            <a:cs typeface="Calibri" panose="020F0502020204030204" pitchFamily="34" charset="0"/>
          </a:endParaRPr>
        </a:p>
        <a:p>
          <a:pPr marL="114300" lvl="1" indent="-114300" algn="just" defTabSz="666750">
            <a:lnSpc>
              <a:spcPct val="90000"/>
            </a:lnSpc>
            <a:spcBef>
              <a:spcPct val="0"/>
            </a:spcBef>
            <a:spcAft>
              <a:spcPct val="15000"/>
            </a:spcAft>
            <a:buChar char="•"/>
          </a:pPr>
          <a:r>
            <a:rPr lang="el-GR" sz="1500" kern="1200" dirty="0">
              <a:latin typeface="Calibri" panose="020F0502020204030204" pitchFamily="34" charset="0"/>
              <a:cs typeface="Calibri" panose="020F0502020204030204" pitchFamily="34" charset="0"/>
            </a:rPr>
            <a:t>Εμπλοκή της εθνικής και όχι μόνο της διεθνούς διάστασης στην ενοποίηση</a:t>
          </a:r>
          <a:endParaRPr lang="en-US" sz="1500" kern="1200" dirty="0">
            <a:latin typeface="Calibri" panose="020F0502020204030204" pitchFamily="34" charset="0"/>
            <a:cs typeface="Calibri" panose="020F0502020204030204" pitchFamily="34" charset="0"/>
          </a:endParaRPr>
        </a:p>
      </dsp:txBody>
      <dsp:txXfrm rot="-5400000">
        <a:off x="2655058" y="374605"/>
        <a:ext cx="4614896" cy="1944766"/>
      </dsp:txXfrm>
    </dsp:sp>
    <dsp:sp modelId="{980FA163-929B-8B4D-A0E0-598F81203294}">
      <dsp:nvSpPr>
        <dsp:cNvPr id="0" name=""/>
        <dsp:cNvSpPr/>
      </dsp:nvSpPr>
      <dsp:spPr>
        <a:xfrm>
          <a:off x="0" y="0"/>
          <a:ext cx="2655057" cy="269397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el-GR" sz="2700" kern="1200" dirty="0">
              <a:latin typeface="Calibri" panose="020F0502020204030204" pitchFamily="34" charset="0"/>
              <a:cs typeface="Calibri" panose="020F0502020204030204" pitchFamily="34" charset="0"/>
            </a:rPr>
            <a:t>Η αλλαγή μετά τον Β’ Π.Π. για την ευρωπαϊκή ενοποίηση είχε τους εξής στόχους:</a:t>
          </a:r>
          <a:endParaRPr lang="en-US" sz="2700" kern="1200" dirty="0">
            <a:latin typeface="Calibri" panose="020F0502020204030204" pitchFamily="34" charset="0"/>
            <a:cs typeface="Calibri" panose="020F0502020204030204" pitchFamily="34" charset="0"/>
          </a:endParaRPr>
        </a:p>
      </dsp:txBody>
      <dsp:txXfrm>
        <a:off x="129609" y="129609"/>
        <a:ext cx="2395839" cy="24347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EF3359-1018-6E41-A8F3-35CA8DC75513}">
      <dsp:nvSpPr>
        <dsp:cNvPr id="0" name=""/>
        <dsp:cNvSpPr/>
      </dsp:nvSpPr>
      <dsp:spPr>
        <a:xfrm>
          <a:off x="0" y="32"/>
          <a:ext cx="2655057" cy="131410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marL="0" lvl="0" indent="0" algn="ctr" defTabSz="666750">
            <a:lnSpc>
              <a:spcPct val="90000"/>
            </a:lnSpc>
            <a:spcBef>
              <a:spcPct val="0"/>
            </a:spcBef>
            <a:spcAft>
              <a:spcPct val="35000"/>
            </a:spcAft>
            <a:buNone/>
          </a:pPr>
          <a:r>
            <a:rPr lang="el-GR" sz="1500" kern="1200" dirty="0">
              <a:latin typeface="Calibri" panose="020F0502020204030204" pitchFamily="34" charset="0"/>
              <a:cs typeface="Calibri" panose="020F0502020204030204" pitchFamily="34" charset="0"/>
            </a:rPr>
            <a:t>Ο πρώτος διεθνής κοινοβουλευτικός οργανισμός </a:t>
          </a:r>
          <a:r>
            <a:rPr lang="el-GR" sz="1500" kern="1200" dirty="0">
              <a:latin typeface="Calibri" panose="020F0502020204030204" pitchFamily="34" charset="0"/>
              <a:cs typeface="Calibri" panose="020F0502020204030204" pitchFamily="34" charset="0"/>
              <a:sym typeface="Wingdings" pitchFamily="2" charset="2"/>
            </a:rPr>
            <a:t></a:t>
          </a:r>
          <a:r>
            <a:rPr lang="el-GR" sz="1500" kern="1200" dirty="0">
              <a:latin typeface="Calibri" panose="020F0502020204030204" pitchFamily="34" charset="0"/>
              <a:cs typeface="Calibri" panose="020F0502020204030204" pitchFamily="34" charset="0"/>
            </a:rPr>
            <a:t> η Κοινοβουλευτική Συνέλευση του Συμβουλίου της Ευρώπης</a:t>
          </a:r>
          <a:endParaRPr lang="en-US" sz="1500" kern="1200" dirty="0">
            <a:latin typeface="Calibri" panose="020F0502020204030204" pitchFamily="34" charset="0"/>
            <a:cs typeface="Calibri" panose="020F0502020204030204" pitchFamily="34" charset="0"/>
          </a:endParaRPr>
        </a:p>
      </dsp:txBody>
      <dsp:txXfrm>
        <a:off x="64149" y="64181"/>
        <a:ext cx="2526759" cy="1185804"/>
      </dsp:txXfrm>
    </dsp:sp>
    <dsp:sp modelId="{028B3581-2E37-B34D-9E75-E1CBC38E4447}">
      <dsp:nvSpPr>
        <dsp:cNvPr id="0" name=""/>
        <dsp:cNvSpPr/>
      </dsp:nvSpPr>
      <dsp:spPr>
        <a:xfrm rot="5400000">
          <a:off x="4489468" y="-323159"/>
          <a:ext cx="1051282" cy="4720103"/>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l-GR" sz="1400" kern="1200">
              <a:latin typeface="Calibri" panose="020F0502020204030204" pitchFamily="34" charset="0"/>
              <a:cs typeface="Calibri" panose="020F0502020204030204" pitchFamily="34" charset="0"/>
            </a:rPr>
            <a:t>Έμμεση εκλογή (εθνικοί βουλευτές)</a:t>
          </a:r>
          <a:endParaRPr lang="en-US" sz="1400" kern="1200">
            <a:latin typeface="Calibri" panose="020F0502020204030204" pitchFamily="34" charset="0"/>
            <a:cs typeface="Calibri" panose="020F0502020204030204" pitchFamily="34" charset="0"/>
          </a:endParaRPr>
        </a:p>
        <a:p>
          <a:pPr marL="114300" lvl="1" indent="-114300" algn="l" defTabSz="622300">
            <a:lnSpc>
              <a:spcPct val="90000"/>
            </a:lnSpc>
            <a:spcBef>
              <a:spcPct val="0"/>
            </a:spcBef>
            <a:spcAft>
              <a:spcPct val="15000"/>
            </a:spcAft>
            <a:buChar char="•"/>
          </a:pPr>
          <a:r>
            <a:rPr lang="el-GR" sz="1400" kern="1200">
              <a:latin typeface="Calibri" panose="020F0502020204030204" pitchFamily="34" charset="0"/>
              <a:cs typeface="Calibri" panose="020F0502020204030204" pitchFamily="34" charset="0"/>
            </a:rPr>
            <a:t>Διπλή εντολή</a:t>
          </a:r>
          <a:endParaRPr lang="en-US" sz="1400" kern="1200">
            <a:latin typeface="Calibri" panose="020F0502020204030204" pitchFamily="34" charset="0"/>
            <a:cs typeface="Calibri" panose="020F0502020204030204" pitchFamily="34" charset="0"/>
          </a:endParaRPr>
        </a:p>
        <a:p>
          <a:pPr marL="114300" lvl="1" indent="-114300" algn="l" defTabSz="622300">
            <a:lnSpc>
              <a:spcPct val="90000"/>
            </a:lnSpc>
            <a:spcBef>
              <a:spcPct val="0"/>
            </a:spcBef>
            <a:spcAft>
              <a:spcPct val="15000"/>
            </a:spcAft>
            <a:buChar char="•"/>
          </a:pPr>
          <a:r>
            <a:rPr lang="el-GR" sz="1400" kern="1200">
              <a:latin typeface="Calibri" panose="020F0502020204030204" pitchFamily="34" charset="0"/>
              <a:cs typeface="Calibri" panose="020F0502020204030204" pitchFamily="34" charset="0"/>
            </a:rPr>
            <a:t>Περιστασιακές συνεδριάσεις</a:t>
          </a:r>
          <a:endParaRPr lang="en-US" sz="1400" kern="1200">
            <a:latin typeface="Calibri" panose="020F0502020204030204" pitchFamily="34" charset="0"/>
            <a:cs typeface="Calibri" panose="020F0502020204030204" pitchFamily="34" charset="0"/>
          </a:endParaRPr>
        </a:p>
        <a:p>
          <a:pPr marL="114300" lvl="1" indent="-114300" algn="l" defTabSz="622300">
            <a:lnSpc>
              <a:spcPct val="90000"/>
            </a:lnSpc>
            <a:spcBef>
              <a:spcPct val="0"/>
            </a:spcBef>
            <a:spcAft>
              <a:spcPct val="15000"/>
            </a:spcAft>
            <a:buChar char="•"/>
          </a:pPr>
          <a:r>
            <a:rPr lang="el-GR" sz="1400" kern="1200" dirty="0">
              <a:latin typeface="Calibri" panose="020F0502020204030204" pitchFamily="34" charset="0"/>
              <a:cs typeface="Calibri" panose="020F0502020204030204" pitchFamily="34" charset="0"/>
            </a:rPr>
            <a:t>Συμβουλευτική αρμοδιότητα</a:t>
          </a:r>
          <a:endParaRPr lang="en-US" sz="1400" kern="1200" dirty="0">
            <a:latin typeface="Calibri" panose="020F0502020204030204" pitchFamily="34" charset="0"/>
            <a:cs typeface="Calibri" panose="020F0502020204030204" pitchFamily="34" charset="0"/>
          </a:endParaRPr>
        </a:p>
      </dsp:txBody>
      <dsp:txXfrm rot="-5400000">
        <a:off x="2655058" y="1562570"/>
        <a:ext cx="4668784" cy="948644"/>
      </dsp:txXfrm>
    </dsp:sp>
    <dsp:sp modelId="{C9EE5B5C-679F-9542-8DC8-05E5998BA17A}">
      <dsp:nvSpPr>
        <dsp:cNvPr id="0" name=""/>
        <dsp:cNvSpPr/>
      </dsp:nvSpPr>
      <dsp:spPr>
        <a:xfrm>
          <a:off x="0" y="1379840"/>
          <a:ext cx="2655057" cy="131410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marL="0" lvl="0" indent="0" algn="ctr" defTabSz="666750">
            <a:lnSpc>
              <a:spcPct val="90000"/>
            </a:lnSpc>
            <a:spcBef>
              <a:spcPct val="0"/>
            </a:spcBef>
            <a:spcAft>
              <a:spcPct val="35000"/>
            </a:spcAft>
            <a:buNone/>
          </a:pPr>
          <a:r>
            <a:rPr lang="el-GR" sz="1500" kern="1200" dirty="0">
              <a:latin typeface="Calibri" panose="020F0502020204030204" pitchFamily="34" charset="0"/>
              <a:cs typeface="Calibri" panose="020F0502020204030204" pitchFamily="34" charset="0"/>
            </a:rPr>
            <a:t>Τα χαρακτηριστικά της: </a:t>
          </a:r>
          <a:endParaRPr lang="en-US" sz="1500" kern="1200" dirty="0">
            <a:latin typeface="Calibri" panose="020F0502020204030204" pitchFamily="34" charset="0"/>
            <a:cs typeface="Calibri" panose="020F0502020204030204" pitchFamily="34" charset="0"/>
          </a:endParaRPr>
        </a:p>
      </dsp:txBody>
      <dsp:txXfrm>
        <a:off x="64149" y="1443989"/>
        <a:ext cx="2526759" cy="118580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6C183F-1D65-1D4F-92A1-6622A41F2ED1}">
      <dsp:nvSpPr>
        <dsp:cNvPr id="0" name=""/>
        <dsp:cNvSpPr/>
      </dsp:nvSpPr>
      <dsp:spPr>
        <a:xfrm>
          <a:off x="0" y="1143"/>
          <a:ext cx="3979563" cy="126820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None/>
          </a:pPr>
          <a:r>
            <a:rPr lang="el-GR" sz="1800" kern="1200" dirty="0">
              <a:latin typeface="Calibri" panose="020F0502020204030204" pitchFamily="34" charset="0"/>
              <a:cs typeface="Calibri" panose="020F0502020204030204" pitchFamily="34" charset="0"/>
            </a:rPr>
            <a:t>Η δήλωση </a:t>
          </a:r>
          <a:r>
            <a:rPr lang="el-GR" sz="1800" kern="1200" dirty="0" err="1">
              <a:latin typeface="Calibri" panose="020F0502020204030204" pitchFamily="34" charset="0"/>
              <a:cs typeface="Calibri" panose="020F0502020204030204" pitchFamily="34" charset="0"/>
            </a:rPr>
            <a:t>Σουμάν</a:t>
          </a:r>
          <a:r>
            <a:rPr lang="el-GR" sz="1800" kern="1200" dirty="0">
              <a:latin typeface="Calibri" panose="020F0502020204030204" pitchFamily="34" charset="0"/>
              <a:cs typeface="Calibri" panose="020F0502020204030204" pitchFamily="34" charset="0"/>
            </a:rPr>
            <a:t> δεν περιλάμβανε κοινοβουλευτικό όργανο. Η ιδέα ανέκυψε κατά τις διαπραγματεύσεις. </a:t>
          </a:r>
          <a:endParaRPr lang="en-US" sz="1800" kern="1200" dirty="0">
            <a:latin typeface="Calibri" panose="020F0502020204030204" pitchFamily="34" charset="0"/>
            <a:cs typeface="Calibri" panose="020F0502020204030204" pitchFamily="34" charset="0"/>
          </a:endParaRPr>
        </a:p>
      </dsp:txBody>
      <dsp:txXfrm>
        <a:off x="61909" y="63052"/>
        <a:ext cx="3855745" cy="1144388"/>
      </dsp:txXfrm>
    </dsp:sp>
    <dsp:sp modelId="{FB6B470C-F72D-2E4C-B528-9D1434D0C07F}">
      <dsp:nvSpPr>
        <dsp:cNvPr id="0" name=""/>
        <dsp:cNvSpPr/>
      </dsp:nvSpPr>
      <dsp:spPr>
        <a:xfrm>
          <a:off x="0" y="1321190"/>
          <a:ext cx="3979563" cy="126820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None/>
          </a:pPr>
          <a:r>
            <a:rPr lang="el-GR" sz="1800" kern="1200" dirty="0">
              <a:latin typeface="Calibri" panose="020F0502020204030204" pitchFamily="34" charset="0"/>
              <a:cs typeface="Calibri" panose="020F0502020204030204" pitchFamily="34" charset="0"/>
              <a:sym typeface="Wingdings" pitchFamily="2" charset="2"/>
            </a:rPr>
            <a:t></a:t>
          </a:r>
          <a:r>
            <a:rPr lang="el-GR" sz="1800" kern="1200" dirty="0">
              <a:latin typeface="Calibri" panose="020F0502020204030204" pitchFamily="34" charset="0"/>
              <a:cs typeface="Calibri" panose="020F0502020204030204" pitchFamily="34" charset="0"/>
            </a:rPr>
            <a:t> Κοινή Συνέλευση: με έμμεση εκλογή και κατά βάση συμβουλευτικές αρμοδιότητες (ωστόσο μπορεί να ανατρέψει την Ανώτατη Αρχή)</a:t>
          </a:r>
          <a:endParaRPr lang="en-US" sz="1800" kern="1200" dirty="0">
            <a:latin typeface="Calibri" panose="020F0502020204030204" pitchFamily="34" charset="0"/>
            <a:cs typeface="Calibri" panose="020F0502020204030204" pitchFamily="34" charset="0"/>
          </a:endParaRPr>
        </a:p>
      </dsp:txBody>
      <dsp:txXfrm>
        <a:off x="61909" y="1383099"/>
        <a:ext cx="3855745" cy="1144388"/>
      </dsp:txXfrm>
    </dsp:sp>
    <dsp:sp modelId="{ABC5E3A4-F78D-B341-BC18-9DF4B85233B5}">
      <dsp:nvSpPr>
        <dsp:cNvPr id="0" name=""/>
        <dsp:cNvSpPr/>
      </dsp:nvSpPr>
      <dsp:spPr>
        <a:xfrm>
          <a:off x="0" y="2641236"/>
          <a:ext cx="3979563" cy="126820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None/>
          </a:pPr>
          <a:r>
            <a:rPr lang="el-GR" sz="1800" kern="1200" dirty="0">
              <a:latin typeface="Calibri" panose="020F0502020204030204" pitchFamily="34" charset="0"/>
              <a:cs typeface="Calibri" panose="020F0502020204030204" pitchFamily="34" charset="0"/>
            </a:rPr>
            <a:t>Προβλέπεται η άμεση εκλογή των μελών </a:t>
          </a:r>
          <a:endParaRPr lang="en-US" sz="1800" kern="1200" dirty="0">
            <a:latin typeface="Calibri" panose="020F0502020204030204" pitchFamily="34" charset="0"/>
            <a:cs typeface="Calibri" panose="020F0502020204030204" pitchFamily="34" charset="0"/>
          </a:endParaRPr>
        </a:p>
      </dsp:txBody>
      <dsp:txXfrm>
        <a:off x="61909" y="2703145"/>
        <a:ext cx="3855745" cy="1144388"/>
      </dsp:txXfrm>
    </dsp:sp>
    <dsp:sp modelId="{CF27648A-AFBD-8245-A764-558ADFD4BCFC}">
      <dsp:nvSpPr>
        <dsp:cNvPr id="0" name=""/>
        <dsp:cNvSpPr/>
      </dsp:nvSpPr>
      <dsp:spPr>
        <a:xfrm>
          <a:off x="0" y="3961283"/>
          <a:ext cx="3979563" cy="126820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None/>
          </a:pPr>
          <a:r>
            <a:rPr lang="el-GR" sz="1800" kern="1200" dirty="0">
              <a:latin typeface="Calibri" panose="020F0502020204030204" pitchFamily="34" charset="0"/>
              <a:cs typeface="Calibri" panose="020F0502020204030204" pitchFamily="34" charset="0"/>
            </a:rPr>
            <a:t>Μια αποτυχημένη προσπάθεια: Η Συνέλευση </a:t>
          </a:r>
          <a:r>
            <a:rPr lang="en-US" sz="1800" kern="1200" dirty="0">
              <a:latin typeface="Calibri" panose="020F0502020204030204" pitchFamily="34" charset="0"/>
              <a:cs typeface="Calibri" panose="020F0502020204030204" pitchFamily="34" charset="0"/>
            </a:rPr>
            <a:t>ad hoc</a:t>
          </a:r>
          <a:r>
            <a:rPr lang="el-GR" sz="1800" kern="1200" dirty="0">
              <a:latin typeface="Calibri" panose="020F0502020204030204" pitchFamily="34" charset="0"/>
              <a:cs typeface="Calibri" panose="020F0502020204030204" pitchFamily="34" charset="0"/>
            </a:rPr>
            <a:t> </a:t>
          </a:r>
          <a:r>
            <a:rPr lang="el-GR" sz="1800" kern="1200" dirty="0">
              <a:latin typeface="Calibri" panose="020F0502020204030204" pitchFamily="34" charset="0"/>
              <a:cs typeface="Calibri" panose="020F0502020204030204" pitchFamily="34" charset="0"/>
              <a:sym typeface="Wingdings" pitchFamily="2" charset="2"/>
            </a:rPr>
            <a:t></a:t>
          </a:r>
          <a:r>
            <a:rPr lang="el-GR" sz="1800" kern="1200" dirty="0">
              <a:latin typeface="Calibri" panose="020F0502020204030204" pitchFamily="34" charset="0"/>
              <a:cs typeface="Calibri" panose="020F0502020204030204" pitchFamily="34" charset="0"/>
            </a:rPr>
            <a:t> συντακτική συνέλευση της Πολιτικής Ένωσης της Ευρώπης</a:t>
          </a:r>
          <a:endParaRPr lang="en-US" sz="1800" kern="1200" dirty="0">
            <a:latin typeface="Calibri" panose="020F0502020204030204" pitchFamily="34" charset="0"/>
            <a:cs typeface="Calibri" panose="020F0502020204030204" pitchFamily="34" charset="0"/>
          </a:endParaRPr>
        </a:p>
      </dsp:txBody>
      <dsp:txXfrm>
        <a:off x="61909" y="4023192"/>
        <a:ext cx="3855745" cy="114438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9DEAF3-2B0D-8A4D-B575-E08DF330F130}">
      <dsp:nvSpPr>
        <dsp:cNvPr id="0" name=""/>
        <dsp:cNvSpPr/>
      </dsp:nvSpPr>
      <dsp:spPr>
        <a:xfrm>
          <a:off x="0" y="526552"/>
          <a:ext cx="3979563" cy="135602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just" defTabSz="844550">
            <a:lnSpc>
              <a:spcPct val="90000"/>
            </a:lnSpc>
            <a:spcBef>
              <a:spcPct val="0"/>
            </a:spcBef>
            <a:spcAft>
              <a:spcPct val="35000"/>
            </a:spcAft>
            <a:buNone/>
          </a:pPr>
          <a:r>
            <a:rPr lang="el-GR" sz="1900" kern="1200" dirty="0">
              <a:latin typeface="Calibri" panose="020F0502020204030204" pitchFamily="34" charset="0"/>
              <a:cs typeface="Calibri" panose="020F0502020204030204" pitchFamily="34" charset="0"/>
            </a:rPr>
            <a:t>1997: Συνθήκη του Άμστερνταμ – επέκταση της </a:t>
          </a:r>
          <a:r>
            <a:rPr lang="el-GR" sz="1900" kern="1200" dirty="0" err="1">
              <a:latin typeface="Calibri" panose="020F0502020204030204" pitchFamily="34" charset="0"/>
              <a:cs typeface="Calibri" panose="020F0502020204030204" pitchFamily="34" charset="0"/>
            </a:rPr>
            <a:t>συναπόφασης</a:t>
          </a:r>
          <a:r>
            <a:rPr lang="el-GR" sz="1900" kern="1200" dirty="0">
              <a:latin typeface="Calibri" panose="020F0502020204030204" pitchFamily="34" charset="0"/>
              <a:cs typeface="Calibri" panose="020F0502020204030204" pitchFamily="34" charset="0"/>
            </a:rPr>
            <a:t>, εμπλοκή στην εκλογή του Προέδρου της Επιτροπής και των μελών της</a:t>
          </a:r>
          <a:endParaRPr lang="en-US" sz="1900" kern="1200" dirty="0">
            <a:latin typeface="Calibri" panose="020F0502020204030204" pitchFamily="34" charset="0"/>
            <a:cs typeface="Calibri" panose="020F0502020204030204" pitchFamily="34" charset="0"/>
          </a:endParaRPr>
        </a:p>
      </dsp:txBody>
      <dsp:txXfrm>
        <a:off x="66196" y="592748"/>
        <a:ext cx="3847171" cy="1223637"/>
      </dsp:txXfrm>
    </dsp:sp>
    <dsp:sp modelId="{0FE6EDF5-4D82-2E4C-B53E-62465C36B961}">
      <dsp:nvSpPr>
        <dsp:cNvPr id="0" name=""/>
        <dsp:cNvSpPr/>
      </dsp:nvSpPr>
      <dsp:spPr>
        <a:xfrm>
          <a:off x="0" y="1937302"/>
          <a:ext cx="3979563" cy="135602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just" defTabSz="844550">
            <a:lnSpc>
              <a:spcPct val="90000"/>
            </a:lnSpc>
            <a:spcBef>
              <a:spcPct val="0"/>
            </a:spcBef>
            <a:spcAft>
              <a:spcPct val="35000"/>
            </a:spcAft>
            <a:buNone/>
          </a:pPr>
          <a:r>
            <a:rPr lang="el-GR" sz="1900" kern="1200" dirty="0">
              <a:latin typeface="Calibri" panose="020F0502020204030204" pitchFamily="34" charset="0"/>
              <a:cs typeface="Calibri" panose="020F0502020204030204" pitchFamily="34" charset="0"/>
            </a:rPr>
            <a:t>2001 : Συνθήκη Νίκαιας – απλοποίηση και περαιτέρω επέκταση της </a:t>
          </a:r>
          <a:r>
            <a:rPr lang="el-GR" sz="1900" kern="1200" dirty="0" err="1">
              <a:latin typeface="Calibri" panose="020F0502020204030204" pitchFamily="34" charset="0"/>
              <a:cs typeface="Calibri" panose="020F0502020204030204" pitchFamily="34" charset="0"/>
            </a:rPr>
            <a:t>συναπόφασης</a:t>
          </a:r>
          <a:endParaRPr lang="en-US" sz="1900" kern="1200" dirty="0">
            <a:latin typeface="Calibri" panose="020F0502020204030204" pitchFamily="34" charset="0"/>
            <a:cs typeface="Calibri" panose="020F0502020204030204" pitchFamily="34" charset="0"/>
          </a:endParaRPr>
        </a:p>
      </dsp:txBody>
      <dsp:txXfrm>
        <a:off x="66196" y="2003498"/>
        <a:ext cx="3847171" cy="1223637"/>
      </dsp:txXfrm>
    </dsp:sp>
    <dsp:sp modelId="{3AC76EE7-3666-4142-9420-D14246E7F4EE}">
      <dsp:nvSpPr>
        <dsp:cNvPr id="0" name=""/>
        <dsp:cNvSpPr/>
      </dsp:nvSpPr>
      <dsp:spPr>
        <a:xfrm>
          <a:off x="0" y="3348051"/>
          <a:ext cx="3979563" cy="135602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just" defTabSz="844550">
            <a:lnSpc>
              <a:spcPct val="90000"/>
            </a:lnSpc>
            <a:spcBef>
              <a:spcPct val="0"/>
            </a:spcBef>
            <a:spcAft>
              <a:spcPct val="35000"/>
            </a:spcAft>
            <a:buNone/>
          </a:pPr>
          <a:r>
            <a:rPr lang="en-US" sz="1900" kern="1200" dirty="0">
              <a:latin typeface="Calibri" panose="020F0502020204030204" pitchFamily="34" charset="0"/>
              <a:cs typeface="Calibri" panose="020F0502020204030204" pitchFamily="34" charset="0"/>
            </a:rPr>
            <a:t>2009</a:t>
          </a:r>
          <a:r>
            <a:rPr lang="el-GR" sz="1900" kern="1200" dirty="0">
              <a:latin typeface="Calibri" panose="020F0502020204030204" pitchFamily="34" charset="0"/>
              <a:cs typeface="Calibri" panose="020F0502020204030204" pitchFamily="34" charset="0"/>
            </a:rPr>
            <a:t>: Λισαβώνα. Το Κοινοβούλιο γίνεται ισότιμος συν-νομοθέτης.</a:t>
          </a:r>
          <a:endParaRPr lang="en-US" sz="1900" kern="1200" dirty="0">
            <a:latin typeface="Calibri" panose="020F0502020204030204" pitchFamily="34" charset="0"/>
            <a:cs typeface="Calibri" panose="020F0502020204030204" pitchFamily="34" charset="0"/>
          </a:endParaRPr>
        </a:p>
      </dsp:txBody>
      <dsp:txXfrm>
        <a:off x="66196" y="3414247"/>
        <a:ext cx="3847171" cy="122363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FBB858-5313-A743-A939-095A44ED224A}">
      <dsp:nvSpPr>
        <dsp:cNvPr id="0" name=""/>
        <dsp:cNvSpPr/>
      </dsp:nvSpPr>
      <dsp:spPr>
        <a:xfrm>
          <a:off x="2360051" y="1315"/>
          <a:ext cx="2655057" cy="868175"/>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el-GR" sz="1700" kern="1200" dirty="0">
              <a:latin typeface="Calibri" panose="020F0502020204030204" pitchFamily="34" charset="0"/>
              <a:cs typeface="Calibri" panose="020F0502020204030204" pitchFamily="34" charset="0"/>
            </a:rPr>
            <a:t>Σήμερα το Ε.Κ. έχει 751 Ευρωβουλευτές. </a:t>
          </a:r>
          <a:endParaRPr lang="en-US" sz="1700" kern="1200" dirty="0">
            <a:latin typeface="Calibri" panose="020F0502020204030204" pitchFamily="34" charset="0"/>
            <a:cs typeface="Calibri" panose="020F0502020204030204" pitchFamily="34" charset="0"/>
          </a:endParaRPr>
        </a:p>
      </dsp:txBody>
      <dsp:txXfrm>
        <a:off x="2402432" y="43696"/>
        <a:ext cx="2570295" cy="783413"/>
      </dsp:txXfrm>
    </dsp:sp>
    <dsp:sp modelId="{E18F8D67-4790-EA47-A4D0-56C41F20D518}">
      <dsp:nvSpPr>
        <dsp:cNvPr id="0" name=""/>
        <dsp:cNvSpPr/>
      </dsp:nvSpPr>
      <dsp:spPr>
        <a:xfrm>
          <a:off x="2360051" y="912900"/>
          <a:ext cx="2655057" cy="868175"/>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el-GR" sz="1700" kern="1200" dirty="0">
              <a:latin typeface="Calibri" panose="020F0502020204030204" pitchFamily="34" charset="0"/>
              <a:cs typeface="Calibri" panose="020F0502020204030204" pitchFamily="34" charset="0"/>
            </a:rPr>
            <a:t>Η Ελλάδα σήμερα έχει 21 Ευρωβουλευτές (το 2004 </a:t>
          </a:r>
          <a:r>
            <a:rPr lang="el-GR" sz="1700" kern="1200" dirty="0">
              <a:latin typeface="Calibri" panose="020F0502020204030204" pitchFamily="34" charset="0"/>
              <a:cs typeface="Calibri" panose="020F0502020204030204" pitchFamily="34" charset="0"/>
              <a:sym typeface="Wingdings" pitchFamily="2" charset="2"/>
            </a:rPr>
            <a:t></a:t>
          </a:r>
          <a:r>
            <a:rPr lang="el-GR" sz="1700" kern="1200" dirty="0">
              <a:latin typeface="Calibri" panose="020F0502020204030204" pitchFamily="34" charset="0"/>
              <a:cs typeface="Calibri" panose="020F0502020204030204" pitchFamily="34" charset="0"/>
            </a:rPr>
            <a:t> 24)</a:t>
          </a:r>
          <a:endParaRPr lang="en-US" sz="1700" kern="1200" dirty="0">
            <a:latin typeface="Calibri" panose="020F0502020204030204" pitchFamily="34" charset="0"/>
            <a:cs typeface="Calibri" panose="020F0502020204030204" pitchFamily="34" charset="0"/>
          </a:endParaRPr>
        </a:p>
      </dsp:txBody>
      <dsp:txXfrm>
        <a:off x="2402432" y="955281"/>
        <a:ext cx="2570295" cy="783413"/>
      </dsp:txXfrm>
    </dsp:sp>
    <dsp:sp modelId="{407EF7C0-E0E3-DC48-82B2-D988CEC08000}">
      <dsp:nvSpPr>
        <dsp:cNvPr id="0" name=""/>
        <dsp:cNvSpPr/>
      </dsp:nvSpPr>
      <dsp:spPr>
        <a:xfrm>
          <a:off x="2360051" y="1824484"/>
          <a:ext cx="2655057" cy="868175"/>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el-GR" sz="1700" kern="1200" dirty="0">
              <a:latin typeface="Calibri" panose="020F0502020204030204" pitchFamily="34" charset="0"/>
              <a:cs typeface="Calibri" panose="020F0502020204030204" pitchFamily="34" charset="0"/>
            </a:rPr>
            <a:t>Κανόνας της φθίνουσας αναλογικότητας των πληθυσμών κάθε κράτους</a:t>
          </a:r>
          <a:endParaRPr lang="en-US" sz="1700" kern="1200" dirty="0">
            <a:latin typeface="Calibri" panose="020F0502020204030204" pitchFamily="34" charset="0"/>
            <a:cs typeface="Calibri" panose="020F0502020204030204" pitchFamily="34" charset="0"/>
          </a:endParaRPr>
        </a:p>
      </dsp:txBody>
      <dsp:txXfrm>
        <a:off x="2402432" y="1866865"/>
        <a:ext cx="2570295" cy="78341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9BD890-E8CD-7E44-9279-DF35C37CB178}" type="datetimeFigureOut">
              <a:rPr lang="en-US" smtClean="0"/>
              <a:t>10/29/19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4E49BA-976A-6F41-B62B-2859E72FF624}" type="slidenum">
              <a:rPr lang="en-US" smtClean="0"/>
              <a:t>‹#›</a:t>
            </a:fld>
            <a:endParaRPr lang="en-US"/>
          </a:p>
        </p:txBody>
      </p:sp>
    </p:spTree>
    <p:extLst>
      <p:ext uri="{BB962C8B-B14F-4D97-AF65-F5344CB8AC3E}">
        <p14:creationId xmlns:p14="http://schemas.microsoft.com/office/powerpoint/2010/main" val="2837960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D4E49BA-976A-6F41-B62B-2859E72FF624}" type="slidenum">
              <a:rPr lang="en-US" smtClean="0"/>
              <a:t>1</a:t>
            </a:fld>
            <a:endParaRPr lang="en-US"/>
          </a:p>
        </p:txBody>
      </p:sp>
    </p:spTree>
    <p:extLst>
      <p:ext uri="{BB962C8B-B14F-4D97-AF65-F5344CB8AC3E}">
        <p14:creationId xmlns:p14="http://schemas.microsoft.com/office/powerpoint/2010/main" val="3926258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D4E49BA-976A-6F41-B62B-2859E72FF624}" type="slidenum">
              <a:rPr lang="en-US" smtClean="0"/>
              <a:t>2</a:t>
            </a:fld>
            <a:endParaRPr lang="en-US"/>
          </a:p>
        </p:txBody>
      </p:sp>
    </p:spTree>
    <p:extLst>
      <p:ext uri="{BB962C8B-B14F-4D97-AF65-F5344CB8AC3E}">
        <p14:creationId xmlns:p14="http://schemas.microsoft.com/office/powerpoint/2010/main" val="21544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D4E49BA-976A-6F41-B62B-2859E72FF624}" type="slidenum">
              <a:rPr lang="en-US" smtClean="0"/>
              <a:t>3</a:t>
            </a:fld>
            <a:endParaRPr lang="en-US"/>
          </a:p>
        </p:txBody>
      </p:sp>
    </p:spTree>
    <p:extLst>
      <p:ext uri="{BB962C8B-B14F-4D97-AF65-F5344CB8AC3E}">
        <p14:creationId xmlns:p14="http://schemas.microsoft.com/office/powerpoint/2010/main" val="7426793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D4E49BA-976A-6F41-B62B-2859E72FF624}" type="slidenum">
              <a:rPr lang="en-US" smtClean="0"/>
              <a:t>7</a:t>
            </a:fld>
            <a:endParaRPr lang="en-US"/>
          </a:p>
        </p:txBody>
      </p:sp>
    </p:spTree>
    <p:extLst>
      <p:ext uri="{BB962C8B-B14F-4D97-AF65-F5344CB8AC3E}">
        <p14:creationId xmlns:p14="http://schemas.microsoft.com/office/powerpoint/2010/main" val="25502168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D4E49BA-976A-6F41-B62B-2859E72FF624}" type="slidenum">
              <a:rPr lang="en-US" smtClean="0"/>
              <a:t>13</a:t>
            </a:fld>
            <a:endParaRPr lang="en-US"/>
          </a:p>
        </p:txBody>
      </p:sp>
    </p:spTree>
    <p:extLst>
      <p:ext uri="{BB962C8B-B14F-4D97-AF65-F5344CB8AC3E}">
        <p14:creationId xmlns:p14="http://schemas.microsoft.com/office/powerpoint/2010/main" val="27539325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D4E49BA-976A-6F41-B62B-2859E72FF624}" type="slidenum">
              <a:rPr lang="en-US" smtClean="0"/>
              <a:t>23</a:t>
            </a:fld>
            <a:endParaRPr lang="en-US"/>
          </a:p>
        </p:txBody>
      </p:sp>
    </p:spTree>
    <p:extLst>
      <p:ext uri="{BB962C8B-B14F-4D97-AF65-F5344CB8AC3E}">
        <p14:creationId xmlns:p14="http://schemas.microsoft.com/office/powerpoint/2010/main" val="4134561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D4E49BA-976A-6F41-B62B-2859E72FF624}" type="slidenum">
              <a:rPr lang="en-US" smtClean="0"/>
              <a:t>24</a:t>
            </a:fld>
            <a:endParaRPr lang="en-US"/>
          </a:p>
        </p:txBody>
      </p:sp>
    </p:spTree>
    <p:extLst>
      <p:ext uri="{BB962C8B-B14F-4D97-AF65-F5344CB8AC3E}">
        <p14:creationId xmlns:p14="http://schemas.microsoft.com/office/powerpoint/2010/main" val="39480603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D4E49BA-976A-6F41-B62B-2859E72FF624}" type="slidenum">
              <a:rPr lang="en-US" smtClean="0"/>
              <a:t>27</a:t>
            </a:fld>
            <a:endParaRPr lang="en-US"/>
          </a:p>
        </p:txBody>
      </p:sp>
    </p:spTree>
    <p:extLst>
      <p:ext uri="{BB962C8B-B14F-4D97-AF65-F5344CB8AC3E}">
        <p14:creationId xmlns:p14="http://schemas.microsoft.com/office/powerpoint/2010/main" val="583365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7F2469E0-D34A-8243-B0FA-9EE1C6DD9798}"/>
              </a:ext>
            </a:extLst>
          </p:cNvPr>
          <p:cNvSpPr>
            <a:spLocks noGrp="1" noChangeArrowheads="1"/>
          </p:cNvSpPr>
          <p:nvPr>
            <p:ph type="ctrTitle" sz="quarter"/>
          </p:nvPr>
        </p:nvSpPr>
        <p:spPr>
          <a:xfrm>
            <a:off x="685800" y="1997075"/>
            <a:ext cx="7772400" cy="1431925"/>
          </a:xfrm>
        </p:spPr>
        <p:txBody>
          <a:bodyPr anchor="b" anchorCtr="1"/>
          <a:lstStyle>
            <a:lvl1pPr algn="ctr">
              <a:defRPr/>
            </a:lvl1pPr>
          </a:lstStyle>
          <a:p>
            <a:pPr lvl="0"/>
            <a:r>
              <a:rPr lang="el-GR" altLang="en-US" noProof="0"/>
              <a:t>Κάντε κλικ για επεξεργασία του τίτλου</a:t>
            </a:r>
          </a:p>
        </p:txBody>
      </p:sp>
      <p:sp>
        <p:nvSpPr>
          <p:cNvPr id="5123" name="Rectangle 3">
            <a:extLst>
              <a:ext uri="{FF2B5EF4-FFF2-40B4-BE49-F238E27FC236}">
                <a16:creationId xmlns:a16="http://schemas.microsoft.com/office/drawing/2014/main" id="{DD0B7490-E09F-D54F-B70C-F658065D5336}"/>
              </a:ext>
            </a:extLst>
          </p:cNvPr>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l-GR" altLang="en-US" noProof="0"/>
              <a:t>Κάντε κλικ για να επεξεργαστείτε τον υπότιτλο του υποδείγματος</a:t>
            </a:r>
          </a:p>
        </p:txBody>
      </p:sp>
      <p:sp>
        <p:nvSpPr>
          <p:cNvPr id="5124" name="Freeform 4">
            <a:extLst>
              <a:ext uri="{FF2B5EF4-FFF2-40B4-BE49-F238E27FC236}">
                <a16:creationId xmlns:a16="http://schemas.microsoft.com/office/drawing/2014/main" id="{0B49223A-665F-D246-ACBB-BE4504176C41}"/>
              </a:ext>
            </a:extLst>
          </p:cNvPr>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5" name="Rectangle 5">
            <a:extLst>
              <a:ext uri="{FF2B5EF4-FFF2-40B4-BE49-F238E27FC236}">
                <a16:creationId xmlns:a16="http://schemas.microsoft.com/office/drawing/2014/main" id="{9A7D9B5C-83D2-A243-B1A0-FA78124834B2}"/>
              </a:ext>
            </a:extLst>
          </p:cNvPr>
          <p:cNvSpPr>
            <a:spLocks noGrp="1" noChangeArrowheads="1"/>
          </p:cNvSpPr>
          <p:nvPr>
            <p:ph type="ftr" sz="quarter" idx="3"/>
          </p:nvPr>
        </p:nvSpPr>
        <p:spPr/>
        <p:txBody>
          <a:bodyPr/>
          <a:lstStyle>
            <a:lvl1pPr>
              <a:defRPr/>
            </a:lvl1pPr>
          </a:lstStyle>
          <a:p>
            <a:endParaRPr lang="el-GR" altLang="en-US"/>
          </a:p>
        </p:txBody>
      </p:sp>
      <p:sp>
        <p:nvSpPr>
          <p:cNvPr id="5126" name="Rectangle 6">
            <a:extLst>
              <a:ext uri="{FF2B5EF4-FFF2-40B4-BE49-F238E27FC236}">
                <a16:creationId xmlns:a16="http://schemas.microsoft.com/office/drawing/2014/main" id="{88D7C607-A76A-A246-BBCF-C50989DF9C82}"/>
              </a:ext>
            </a:extLst>
          </p:cNvPr>
          <p:cNvSpPr>
            <a:spLocks noGrp="1" noChangeArrowheads="1"/>
          </p:cNvSpPr>
          <p:nvPr>
            <p:ph type="sldNum" sz="quarter" idx="4"/>
          </p:nvPr>
        </p:nvSpPr>
        <p:spPr/>
        <p:txBody>
          <a:bodyPr/>
          <a:lstStyle>
            <a:lvl1pPr>
              <a:defRPr/>
            </a:lvl1pPr>
          </a:lstStyle>
          <a:p>
            <a:fld id="{7E8A5F79-AAAB-604E-862E-5137EAEBB153}" type="slidenum">
              <a:rPr lang="el-GR" altLang="en-US"/>
              <a:pPr/>
              <a:t>‹#›</a:t>
            </a:fld>
            <a:endParaRPr lang="el-GR" altLang="en-US"/>
          </a:p>
        </p:txBody>
      </p:sp>
      <p:sp>
        <p:nvSpPr>
          <p:cNvPr id="5127" name="Rectangle 7">
            <a:extLst>
              <a:ext uri="{FF2B5EF4-FFF2-40B4-BE49-F238E27FC236}">
                <a16:creationId xmlns:a16="http://schemas.microsoft.com/office/drawing/2014/main" id="{ABC77E32-197B-B943-B026-395CC63A3A82}"/>
              </a:ext>
            </a:extLst>
          </p:cNvPr>
          <p:cNvSpPr>
            <a:spLocks noGrp="1" noChangeArrowheads="1"/>
          </p:cNvSpPr>
          <p:nvPr>
            <p:ph type="dt" sz="quarter" idx="2"/>
          </p:nvPr>
        </p:nvSpPr>
        <p:spPr/>
        <p:txBody>
          <a:bodyPr/>
          <a:lstStyle>
            <a:lvl1pPr>
              <a:defRPr/>
            </a:lvl1pPr>
          </a:lstStyle>
          <a:p>
            <a:endParaRPr lang="el-G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3EFDF-B611-934F-8BD4-7B52E2A48E7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DFD172F-1028-A34B-BA26-EF8E68DC49B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1ABA13-8E09-F041-8A80-93F7DB308DC7}"/>
              </a:ext>
            </a:extLst>
          </p:cNvPr>
          <p:cNvSpPr>
            <a:spLocks noGrp="1"/>
          </p:cNvSpPr>
          <p:nvPr>
            <p:ph type="dt" sz="half" idx="10"/>
          </p:nvPr>
        </p:nvSpPr>
        <p:spPr/>
        <p:txBody>
          <a:bodyPr/>
          <a:lstStyle>
            <a:lvl1pPr>
              <a:defRPr/>
            </a:lvl1pPr>
          </a:lstStyle>
          <a:p>
            <a:endParaRPr lang="el-GR" altLang="en-US"/>
          </a:p>
        </p:txBody>
      </p:sp>
      <p:sp>
        <p:nvSpPr>
          <p:cNvPr id="5" name="Footer Placeholder 4">
            <a:extLst>
              <a:ext uri="{FF2B5EF4-FFF2-40B4-BE49-F238E27FC236}">
                <a16:creationId xmlns:a16="http://schemas.microsoft.com/office/drawing/2014/main" id="{5A997228-E3C3-8E40-96B4-BB132B9D0888}"/>
              </a:ext>
            </a:extLst>
          </p:cNvPr>
          <p:cNvSpPr>
            <a:spLocks noGrp="1"/>
          </p:cNvSpPr>
          <p:nvPr>
            <p:ph type="ftr" sz="quarter" idx="11"/>
          </p:nvPr>
        </p:nvSpPr>
        <p:spPr/>
        <p:txBody>
          <a:bodyPr/>
          <a:lstStyle>
            <a:lvl1pPr>
              <a:defRPr/>
            </a:lvl1pPr>
          </a:lstStyle>
          <a:p>
            <a:endParaRPr lang="el-GR" altLang="en-US"/>
          </a:p>
        </p:txBody>
      </p:sp>
      <p:sp>
        <p:nvSpPr>
          <p:cNvPr id="6" name="Slide Number Placeholder 5">
            <a:extLst>
              <a:ext uri="{FF2B5EF4-FFF2-40B4-BE49-F238E27FC236}">
                <a16:creationId xmlns:a16="http://schemas.microsoft.com/office/drawing/2014/main" id="{89959872-74F4-4D4B-8424-C3B28A3B502C}"/>
              </a:ext>
            </a:extLst>
          </p:cNvPr>
          <p:cNvSpPr>
            <a:spLocks noGrp="1"/>
          </p:cNvSpPr>
          <p:nvPr>
            <p:ph type="sldNum" sz="quarter" idx="12"/>
          </p:nvPr>
        </p:nvSpPr>
        <p:spPr/>
        <p:txBody>
          <a:bodyPr/>
          <a:lstStyle>
            <a:lvl1pPr>
              <a:defRPr/>
            </a:lvl1pPr>
          </a:lstStyle>
          <a:p>
            <a:fld id="{24632965-82FF-7747-B176-456F7B4AD394}" type="slidenum">
              <a:rPr lang="el-GR" altLang="en-US"/>
              <a:pPr/>
              <a:t>‹#›</a:t>
            </a:fld>
            <a:endParaRPr lang="el-GR" altLang="en-US"/>
          </a:p>
        </p:txBody>
      </p:sp>
    </p:spTree>
    <p:extLst>
      <p:ext uri="{BB962C8B-B14F-4D97-AF65-F5344CB8AC3E}">
        <p14:creationId xmlns:p14="http://schemas.microsoft.com/office/powerpoint/2010/main" val="3513003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31ED7B-5E72-6F43-A57F-98A9C58F6307}"/>
              </a:ext>
            </a:extLst>
          </p:cNvPr>
          <p:cNvSpPr>
            <a:spLocks noGrp="1"/>
          </p:cNvSpPr>
          <p:nvPr>
            <p:ph type="title" orient="vert"/>
          </p:nvPr>
        </p:nvSpPr>
        <p:spPr>
          <a:xfrm>
            <a:off x="6629400" y="292100"/>
            <a:ext cx="2057400" cy="57277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E0437D-5765-FB45-B229-25132F43FAF7}"/>
              </a:ext>
            </a:extLst>
          </p:cNvPr>
          <p:cNvSpPr>
            <a:spLocks noGrp="1"/>
          </p:cNvSpPr>
          <p:nvPr>
            <p:ph type="body" orient="vert" idx="1"/>
          </p:nvPr>
        </p:nvSpPr>
        <p:spPr>
          <a:xfrm>
            <a:off x="457200" y="292100"/>
            <a:ext cx="6019800" cy="5727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8CF530-7217-4A4A-96F3-1BF45F97702D}"/>
              </a:ext>
            </a:extLst>
          </p:cNvPr>
          <p:cNvSpPr>
            <a:spLocks noGrp="1"/>
          </p:cNvSpPr>
          <p:nvPr>
            <p:ph type="dt" sz="half" idx="10"/>
          </p:nvPr>
        </p:nvSpPr>
        <p:spPr/>
        <p:txBody>
          <a:bodyPr/>
          <a:lstStyle>
            <a:lvl1pPr>
              <a:defRPr/>
            </a:lvl1pPr>
          </a:lstStyle>
          <a:p>
            <a:endParaRPr lang="el-GR" altLang="en-US"/>
          </a:p>
        </p:txBody>
      </p:sp>
      <p:sp>
        <p:nvSpPr>
          <p:cNvPr id="5" name="Footer Placeholder 4">
            <a:extLst>
              <a:ext uri="{FF2B5EF4-FFF2-40B4-BE49-F238E27FC236}">
                <a16:creationId xmlns:a16="http://schemas.microsoft.com/office/drawing/2014/main" id="{C2DF1B18-3963-404C-89C7-AA9888F160A6}"/>
              </a:ext>
            </a:extLst>
          </p:cNvPr>
          <p:cNvSpPr>
            <a:spLocks noGrp="1"/>
          </p:cNvSpPr>
          <p:nvPr>
            <p:ph type="ftr" sz="quarter" idx="11"/>
          </p:nvPr>
        </p:nvSpPr>
        <p:spPr/>
        <p:txBody>
          <a:bodyPr/>
          <a:lstStyle>
            <a:lvl1pPr>
              <a:defRPr/>
            </a:lvl1pPr>
          </a:lstStyle>
          <a:p>
            <a:endParaRPr lang="el-GR" altLang="en-US"/>
          </a:p>
        </p:txBody>
      </p:sp>
      <p:sp>
        <p:nvSpPr>
          <p:cNvPr id="6" name="Slide Number Placeholder 5">
            <a:extLst>
              <a:ext uri="{FF2B5EF4-FFF2-40B4-BE49-F238E27FC236}">
                <a16:creationId xmlns:a16="http://schemas.microsoft.com/office/drawing/2014/main" id="{B0E53D93-EDC2-EE4A-9F3C-792D81E374C2}"/>
              </a:ext>
            </a:extLst>
          </p:cNvPr>
          <p:cNvSpPr>
            <a:spLocks noGrp="1"/>
          </p:cNvSpPr>
          <p:nvPr>
            <p:ph type="sldNum" sz="quarter" idx="12"/>
          </p:nvPr>
        </p:nvSpPr>
        <p:spPr/>
        <p:txBody>
          <a:bodyPr/>
          <a:lstStyle>
            <a:lvl1pPr>
              <a:defRPr/>
            </a:lvl1pPr>
          </a:lstStyle>
          <a:p>
            <a:fld id="{F6502A5A-7EEA-A64B-9817-05BE2795C05D}" type="slidenum">
              <a:rPr lang="el-GR" altLang="en-US"/>
              <a:pPr/>
              <a:t>‹#›</a:t>
            </a:fld>
            <a:endParaRPr lang="el-GR" altLang="en-US"/>
          </a:p>
        </p:txBody>
      </p:sp>
    </p:spTree>
    <p:extLst>
      <p:ext uri="{BB962C8B-B14F-4D97-AF65-F5344CB8AC3E}">
        <p14:creationId xmlns:p14="http://schemas.microsoft.com/office/powerpoint/2010/main" val="4260142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A257C-990E-C141-91CD-E901997D2F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EA8F92-5F54-0741-B5B6-CAAD55090C5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C6991A-8B10-0449-BA14-54B476A97397}"/>
              </a:ext>
            </a:extLst>
          </p:cNvPr>
          <p:cNvSpPr>
            <a:spLocks noGrp="1"/>
          </p:cNvSpPr>
          <p:nvPr>
            <p:ph type="dt" sz="half" idx="10"/>
          </p:nvPr>
        </p:nvSpPr>
        <p:spPr/>
        <p:txBody>
          <a:bodyPr/>
          <a:lstStyle>
            <a:lvl1pPr>
              <a:defRPr/>
            </a:lvl1pPr>
          </a:lstStyle>
          <a:p>
            <a:endParaRPr lang="el-GR" altLang="en-US"/>
          </a:p>
        </p:txBody>
      </p:sp>
      <p:sp>
        <p:nvSpPr>
          <p:cNvPr id="5" name="Footer Placeholder 4">
            <a:extLst>
              <a:ext uri="{FF2B5EF4-FFF2-40B4-BE49-F238E27FC236}">
                <a16:creationId xmlns:a16="http://schemas.microsoft.com/office/drawing/2014/main" id="{F70164AC-D35C-514F-9580-9C3FE19BC207}"/>
              </a:ext>
            </a:extLst>
          </p:cNvPr>
          <p:cNvSpPr>
            <a:spLocks noGrp="1"/>
          </p:cNvSpPr>
          <p:nvPr>
            <p:ph type="ftr" sz="quarter" idx="11"/>
          </p:nvPr>
        </p:nvSpPr>
        <p:spPr/>
        <p:txBody>
          <a:bodyPr/>
          <a:lstStyle>
            <a:lvl1pPr>
              <a:defRPr/>
            </a:lvl1pPr>
          </a:lstStyle>
          <a:p>
            <a:endParaRPr lang="el-GR" altLang="en-US"/>
          </a:p>
        </p:txBody>
      </p:sp>
      <p:sp>
        <p:nvSpPr>
          <p:cNvPr id="6" name="Slide Number Placeholder 5">
            <a:extLst>
              <a:ext uri="{FF2B5EF4-FFF2-40B4-BE49-F238E27FC236}">
                <a16:creationId xmlns:a16="http://schemas.microsoft.com/office/drawing/2014/main" id="{261C8AB6-EA05-1B48-A35E-C50CADB06886}"/>
              </a:ext>
            </a:extLst>
          </p:cNvPr>
          <p:cNvSpPr>
            <a:spLocks noGrp="1"/>
          </p:cNvSpPr>
          <p:nvPr>
            <p:ph type="sldNum" sz="quarter" idx="12"/>
          </p:nvPr>
        </p:nvSpPr>
        <p:spPr/>
        <p:txBody>
          <a:bodyPr/>
          <a:lstStyle>
            <a:lvl1pPr>
              <a:defRPr/>
            </a:lvl1pPr>
          </a:lstStyle>
          <a:p>
            <a:fld id="{D5F8999F-6AB4-534D-AF6A-9D70D5C366E7}" type="slidenum">
              <a:rPr lang="el-GR" altLang="en-US"/>
              <a:pPr/>
              <a:t>‹#›</a:t>
            </a:fld>
            <a:endParaRPr lang="el-GR" altLang="en-US"/>
          </a:p>
        </p:txBody>
      </p:sp>
    </p:spTree>
    <p:extLst>
      <p:ext uri="{BB962C8B-B14F-4D97-AF65-F5344CB8AC3E}">
        <p14:creationId xmlns:p14="http://schemas.microsoft.com/office/powerpoint/2010/main" val="1359440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893FA-84FD-D34F-BF26-B536C85280FB}"/>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9AA0A99-B602-1C40-88EF-99D2EE7BF79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E3C4CCA6-F4C8-F545-A2C8-B8F246582987}"/>
              </a:ext>
            </a:extLst>
          </p:cNvPr>
          <p:cNvSpPr>
            <a:spLocks noGrp="1"/>
          </p:cNvSpPr>
          <p:nvPr>
            <p:ph type="dt" sz="half" idx="10"/>
          </p:nvPr>
        </p:nvSpPr>
        <p:spPr/>
        <p:txBody>
          <a:bodyPr/>
          <a:lstStyle>
            <a:lvl1pPr>
              <a:defRPr/>
            </a:lvl1pPr>
          </a:lstStyle>
          <a:p>
            <a:endParaRPr lang="el-GR" altLang="en-US"/>
          </a:p>
        </p:txBody>
      </p:sp>
      <p:sp>
        <p:nvSpPr>
          <p:cNvPr id="5" name="Footer Placeholder 4">
            <a:extLst>
              <a:ext uri="{FF2B5EF4-FFF2-40B4-BE49-F238E27FC236}">
                <a16:creationId xmlns:a16="http://schemas.microsoft.com/office/drawing/2014/main" id="{D307B56E-5364-6D4F-B186-95C7CF0DFEDF}"/>
              </a:ext>
            </a:extLst>
          </p:cNvPr>
          <p:cNvSpPr>
            <a:spLocks noGrp="1"/>
          </p:cNvSpPr>
          <p:nvPr>
            <p:ph type="ftr" sz="quarter" idx="11"/>
          </p:nvPr>
        </p:nvSpPr>
        <p:spPr/>
        <p:txBody>
          <a:bodyPr/>
          <a:lstStyle>
            <a:lvl1pPr>
              <a:defRPr/>
            </a:lvl1pPr>
          </a:lstStyle>
          <a:p>
            <a:endParaRPr lang="el-GR" altLang="en-US"/>
          </a:p>
        </p:txBody>
      </p:sp>
      <p:sp>
        <p:nvSpPr>
          <p:cNvPr id="6" name="Slide Number Placeholder 5">
            <a:extLst>
              <a:ext uri="{FF2B5EF4-FFF2-40B4-BE49-F238E27FC236}">
                <a16:creationId xmlns:a16="http://schemas.microsoft.com/office/drawing/2014/main" id="{94A2D4BD-39EF-5A48-86C4-9E662DE5428E}"/>
              </a:ext>
            </a:extLst>
          </p:cNvPr>
          <p:cNvSpPr>
            <a:spLocks noGrp="1"/>
          </p:cNvSpPr>
          <p:nvPr>
            <p:ph type="sldNum" sz="quarter" idx="12"/>
          </p:nvPr>
        </p:nvSpPr>
        <p:spPr/>
        <p:txBody>
          <a:bodyPr/>
          <a:lstStyle>
            <a:lvl1pPr>
              <a:defRPr/>
            </a:lvl1pPr>
          </a:lstStyle>
          <a:p>
            <a:fld id="{02B71051-9B7F-2C48-8D01-B4542CFDC1F6}" type="slidenum">
              <a:rPr lang="el-GR" altLang="en-US"/>
              <a:pPr/>
              <a:t>‹#›</a:t>
            </a:fld>
            <a:endParaRPr lang="el-GR" altLang="en-US"/>
          </a:p>
        </p:txBody>
      </p:sp>
    </p:spTree>
    <p:extLst>
      <p:ext uri="{BB962C8B-B14F-4D97-AF65-F5344CB8AC3E}">
        <p14:creationId xmlns:p14="http://schemas.microsoft.com/office/powerpoint/2010/main" val="105400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C30AF-6C8C-8E43-8754-28C8A084EE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DA9978-E7C4-F843-B34A-E176FC491944}"/>
              </a:ext>
            </a:extLst>
          </p:cNvPr>
          <p:cNvSpPr>
            <a:spLocks noGrp="1"/>
          </p:cNvSpPr>
          <p:nvPr>
            <p:ph sz="half" idx="1"/>
          </p:nvPr>
        </p:nvSpPr>
        <p:spPr>
          <a:xfrm>
            <a:off x="457200" y="19050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5216D50-4EF2-4A44-AFAF-305FB41C66E9}"/>
              </a:ext>
            </a:extLst>
          </p:cNvPr>
          <p:cNvSpPr>
            <a:spLocks noGrp="1"/>
          </p:cNvSpPr>
          <p:nvPr>
            <p:ph sz="half" idx="2"/>
          </p:nvPr>
        </p:nvSpPr>
        <p:spPr>
          <a:xfrm>
            <a:off x="4648200" y="19050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6287DC-926B-BB4B-BB88-78BF7C52FD6C}"/>
              </a:ext>
            </a:extLst>
          </p:cNvPr>
          <p:cNvSpPr>
            <a:spLocks noGrp="1"/>
          </p:cNvSpPr>
          <p:nvPr>
            <p:ph type="dt" sz="half" idx="10"/>
          </p:nvPr>
        </p:nvSpPr>
        <p:spPr/>
        <p:txBody>
          <a:bodyPr/>
          <a:lstStyle>
            <a:lvl1pPr>
              <a:defRPr/>
            </a:lvl1pPr>
          </a:lstStyle>
          <a:p>
            <a:endParaRPr lang="el-GR" altLang="en-US"/>
          </a:p>
        </p:txBody>
      </p:sp>
      <p:sp>
        <p:nvSpPr>
          <p:cNvPr id="6" name="Footer Placeholder 5">
            <a:extLst>
              <a:ext uri="{FF2B5EF4-FFF2-40B4-BE49-F238E27FC236}">
                <a16:creationId xmlns:a16="http://schemas.microsoft.com/office/drawing/2014/main" id="{F4D351CA-9CA8-E14D-B53E-DCDAAE4BF771}"/>
              </a:ext>
            </a:extLst>
          </p:cNvPr>
          <p:cNvSpPr>
            <a:spLocks noGrp="1"/>
          </p:cNvSpPr>
          <p:nvPr>
            <p:ph type="ftr" sz="quarter" idx="11"/>
          </p:nvPr>
        </p:nvSpPr>
        <p:spPr/>
        <p:txBody>
          <a:bodyPr/>
          <a:lstStyle>
            <a:lvl1pPr>
              <a:defRPr/>
            </a:lvl1pPr>
          </a:lstStyle>
          <a:p>
            <a:endParaRPr lang="el-GR" altLang="en-US"/>
          </a:p>
        </p:txBody>
      </p:sp>
      <p:sp>
        <p:nvSpPr>
          <p:cNvPr id="7" name="Slide Number Placeholder 6">
            <a:extLst>
              <a:ext uri="{FF2B5EF4-FFF2-40B4-BE49-F238E27FC236}">
                <a16:creationId xmlns:a16="http://schemas.microsoft.com/office/drawing/2014/main" id="{8BB7DCA7-86CD-AC40-BCFA-96FA7CF03C2C}"/>
              </a:ext>
            </a:extLst>
          </p:cNvPr>
          <p:cNvSpPr>
            <a:spLocks noGrp="1"/>
          </p:cNvSpPr>
          <p:nvPr>
            <p:ph type="sldNum" sz="quarter" idx="12"/>
          </p:nvPr>
        </p:nvSpPr>
        <p:spPr/>
        <p:txBody>
          <a:bodyPr/>
          <a:lstStyle>
            <a:lvl1pPr>
              <a:defRPr/>
            </a:lvl1pPr>
          </a:lstStyle>
          <a:p>
            <a:fld id="{FF7F1A85-481B-A84A-8735-3FDE6E5FC895}" type="slidenum">
              <a:rPr lang="el-GR" altLang="en-US"/>
              <a:pPr/>
              <a:t>‹#›</a:t>
            </a:fld>
            <a:endParaRPr lang="el-GR" altLang="en-US"/>
          </a:p>
        </p:txBody>
      </p:sp>
    </p:spTree>
    <p:extLst>
      <p:ext uri="{BB962C8B-B14F-4D97-AF65-F5344CB8AC3E}">
        <p14:creationId xmlns:p14="http://schemas.microsoft.com/office/powerpoint/2010/main" val="662365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BD461-C9B0-8643-AA9B-B7346306709B}"/>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45FCB51-9CFE-AF44-AF41-C74482E0083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C6ACE7-1E0C-DA4F-B859-1AAABEA91952}"/>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339CCCD-D62D-C841-9278-0D629E695CA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4DD2BF-27AF-FA4C-AF84-B056EB16583E}"/>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BD631F-7D3D-654A-BA50-5FC98BCA4BED}"/>
              </a:ext>
            </a:extLst>
          </p:cNvPr>
          <p:cNvSpPr>
            <a:spLocks noGrp="1"/>
          </p:cNvSpPr>
          <p:nvPr>
            <p:ph type="dt" sz="half" idx="10"/>
          </p:nvPr>
        </p:nvSpPr>
        <p:spPr/>
        <p:txBody>
          <a:bodyPr/>
          <a:lstStyle>
            <a:lvl1pPr>
              <a:defRPr/>
            </a:lvl1pPr>
          </a:lstStyle>
          <a:p>
            <a:endParaRPr lang="el-GR" altLang="en-US"/>
          </a:p>
        </p:txBody>
      </p:sp>
      <p:sp>
        <p:nvSpPr>
          <p:cNvPr id="8" name="Footer Placeholder 7">
            <a:extLst>
              <a:ext uri="{FF2B5EF4-FFF2-40B4-BE49-F238E27FC236}">
                <a16:creationId xmlns:a16="http://schemas.microsoft.com/office/drawing/2014/main" id="{F83F667E-899E-484D-9146-7BF13F6F0A6F}"/>
              </a:ext>
            </a:extLst>
          </p:cNvPr>
          <p:cNvSpPr>
            <a:spLocks noGrp="1"/>
          </p:cNvSpPr>
          <p:nvPr>
            <p:ph type="ftr" sz="quarter" idx="11"/>
          </p:nvPr>
        </p:nvSpPr>
        <p:spPr/>
        <p:txBody>
          <a:bodyPr/>
          <a:lstStyle>
            <a:lvl1pPr>
              <a:defRPr/>
            </a:lvl1pPr>
          </a:lstStyle>
          <a:p>
            <a:endParaRPr lang="el-GR" altLang="en-US"/>
          </a:p>
        </p:txBody>
      </p:sp>
      <p:sp>
        <p:nvSpPr>
          <p:cNvPr id="9" name="Slide Number Placeholder 8">
            <a:extLst>
              <a:ext uri="{FF2B5EF4-FFF2-40B4-BE49-F238E27FC236}">
                <a16:creationId xmlns:a16="http://schemas.microsoft.com/office/drawing/2014/main" id="{A2869FCB-EE7B-D246-8772-AD9EF1E424CB}"/>
              </a:ext>
            </a:extLst>
          </p:cNvPr>
          <p:cNvSpPr>
            <a:spLocks noGrp="1"/>
          </p:cNvSpPr>
          <p:nvPr>
            <p:ph type="sldNum" sz="quarter" idx="12"/>
          </p:nvPr>
        </p:nvSpPr>
        <p:spPr/>
        <p:txBody>
          <a:bodyPr/>
          <a:lstStyle>
            <a:lvl1pPr>
              <a:defRPr/>
            </a:lvl1pPr>
          </a:lstStyle>
          <a:p>
            <a:fld id="{3C125ACF-6F9B-0843-AD42-16A3EE50F9D6}" type="slidenum">
              <a:rPr lang="el-GR" altLang="en-US"/>
              <a:pPr/>
              <a:t>‹#›</a:t>
            </a:fld>
            <a:endParaRPr lang="el-GR" altLang="en-US"/>
          </a:p>
        </p:txBody>
      </p:sp>
    </p:spTree>
    <p:extLst>
      <p:ext uri="{BB962C8B-B14F-4D97-AF65-F5344CB8AC3E}">
        <p14:creationId xmlns:p14="http://schemas.microsoft.com/office/powerpoint/2010/main" val="1265824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E62AA-E5A2-D14B-B1E8-C27B2B37CF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F1692E7-E76D-DB47-9147-A93D55116AFB}"/>
              </a:ext>
            </a:extLst>
          </p:cNvPr>
          <p:cNvSpPr>
            <a:spLocks noGrp="1"/>
          </p:cNvSpPr>
          <p:nvPr>
            <p:ph type="dt" sz="half" idx="10"/>
          </p:nvPr>
        </p:nvSpPr>
        <p:spPr/>
        <p:txBody>
          <a:bodyPr/>
          <a:lstStyle>
            <a:lvl1pPr>
              <a:defRPr/>
            </a:lvl1pPr>
          </a:lstStyle>
          <a:p>
            <a:endParaRPr lang="el-GR" altLang="en-US"/>
          </a:p>
        </p:txBody>
      </p:sp>
      <p:sp>
        <p:nvSpPr>
          <p:cNvPr id="4" name="Footer Placeholder 3">
            <a:extLst>
              <a:ext uri="{FF2B5EF4-FFF2-40B4-BE49-F238E27FC236}">
                <a16:creationId xmlns:a16="http://schemas.microsoft.com/office/drawing/2014/main" id="{2E5EF3FF-0D38-7B46-8A68-A12E2679F30C}"/>
              </a:ext>
            </a:extLst>
          </p:cNvPr>
          <p:cNvSpPr>
            <a:spLocks noGrp="1"/>
          </p:cNvSpPr>
          <p:nvPr>
            <p:ph type="ftr" sz="quarter" idx="11"/>
          </p:nvPr>
        </p:nvSpPr>
        <p:spPr/>
        <p:txBody>
          <a:bodyPr/>
          <a:lstStyle>
            <a:lvl1pPr>
              <a:defRPr/>
            </a:lvl1pPr>
          </a:lstStyle>
          <a:p>
            <a:endParaRPr lang="el-GR" altLang="en-US"/>
          </a:p>
        </p:txBody>
      </p:sp>
      <p:sp>
        <p:nvSpPr>
          <p:cNvPr id="5" name="Slide Number Placeholder 4">
            <a:extLst>
              <a:ext uri="{FF2B5EF4-FFF2-40B4-BE49-F238E27FC236}">
                <a16:creationId xmlns:a16="http://schemas.microsoft.com/office/drawing/2014/main" id="{E5312911-89DC-744E-94C8-1147DC56C376}"/>
              </a:ext>
            </a:extLst>
          </p:cNvPr>
          <p:cNvSpPr>
            <a:spLocks noGrp="1"/>
          </p:cNvSpPr>
          <p:nvPr>
            <p:ph type="sldNum" sz="quarter" idx="12"/>
          </p:nvPr>
        </p:nvSpPr>
        <p:spPr/>
        <p:txBody>
          <a:bodyPr/>
          <a:lstStyle>
            <a:lvl1pPr>
              <a:defRPr/>
            </a:lvl1pPr>
          </a:lstStyle>
          <a:p>
            <a:fld id="{3608B08D-2D6C-1446-BFB6-516AC508F1CF}" type="slidenum">
              <a:rPr lang="el-GR" altLang="en-US"/>
              <a:pPr/>
              <a:t>‹#›</a:t>
            </a:fld>
            <a:endParaRPr lang="el-GR" altLang="en-US"/>
          </a:p>
        </p:txBody>
      </p:sp>
    </p:spTree>
    <p:extLst>
      <p:ext uri="{BB962C8B-B14F-4D97-AF65-F5344CB8AC3E}">
        <p14:creationId xmlns:p14="http://schemas.microsoft.com/office/powerpoint/2010/main" val="739310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33A961-D9DE-D444-B9D7-17FA29B920A0}"/>
              </a:ext>
            </a:extLst>
          </p:cNvPr>
          <p:cNvSpPr>
            <a:spLocks noGrp="1"/>
          </p:cNvSpPr>
          <p:nvPr>
            <p:ph type="dt" sz="half" idx="10"/>
          </p:nvPr>
        </p:nvSpPr>
        <p:spPr/>
        <p:txBody>
          <a:bodyPr/>
          <a:lstStyle>
            <a:lvl1pPr>
              <a:defRPr/>
            </a:lvl1pPr>
          </a:lstStyle>
          <a:p>
            <a:endParaRPr lang="el-GR" altLang="en-US"/>
          </a:p>
        </p:txBody>
      </p:sp>
      <p:sp>
        <p:nvSpPr>
          <p:cNvPr id="3" name="Footer Placeholder 2">
            <a:extLst>
              <a:ext uri="{FF2B5EF4-FFF2-40B4-BE49-F238E27FC236}">
                <a16:creationId xmlns:a16="http://schemas.microsoft.com/office/drawing/2014/main" id="{78CFC40E-B4BE-3F42-8E10-D1A7EDE6BFD6}"/>
              </a:ext>
            </a:extLst>
          </p:cNvPr>
          <p:cNvSpPr>
            <a:spLocks noGrp="1"/>
          </p:cNvSpPr>
          <p:nvPr>
            <p:ph type="ftr" sz="quarter" idx="11"/>
          </p:nvPr>
        </p:nvSpPr>
        <p:spPr/>
        <p:txBody>
          <a:bodyPr/>
          <a:lstStyle>
            <a:lvl1pPr>
              <a:defRPr/>
            </a:lvl1pPr>
          </a:lstStyle>
          <a:p>
            <a:endParaRPr lang="el-GR" altLang="en-US"/>
          </a:p>
        </p:txBody>
      </p:sp>
      <p:sp>
        <p:nvSpPr>
          <p:cNvPr id="4" name="Slide Number Placeholder 3">
            <a:extLst>
              <a:ext uri="{FF2B5EF4-FFF2-40B4-BE49-F238E27FC236}">
                <a16:creationId xmlns:a16="http://schemas.microsoft.com/office/drawing/2014/main" id="{33B0273D-8CC4-3D4A-B963-81CFA2084712}"/>
              </a:ext>
            </a:extLst>
          </p:cNvPr>
          <p:cNvSpPr>
            <a:spLocks noGrp="1"/>
          </p:cNvSpPr>
          <p:nvPr>
            <p:ph type="sldNum" sz="quarter" idx="12"/>
          </p:nvPr>
        </p:nvSpPr>
        <p:spPr/>
        <p:txBody>
          <a:bodyPr/>
          <a:lstStyle>
            <a:lvl1pPr>
              <a:defRPr/>
            </a:lvl1pPr>
          </a:lstStyle>
          <a:p>
            <a:fld id="{E8093CD6-9E2B-D54F-BC07-3E8B77327FC7}" type="slidenum">
              <a:rPr lang="el-GR" altLang="en-US"/>
              <a:pPr/>
              <a:t>‹#›</a:t>
            </a:fld>
            <a:endParaRPr lang="el-GR" altLang="en-US"/>
          </a:p>
        </p:txBody>
      </p:sp>
    </p:spTree>
    <p:extLst>
      <p:ext uri="{BB962C8B-B14F-4D97-AF65-F5344CB8AC3E}">
        <p14:creationId xmlns:p14="http://schemas.microsoft.com/office/powerpoint/2010/main" val="1095567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0A0CA-02FA-3F48-97EA-F2882A41463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798CEF4-8A23-1B49-86B3-2AB695D02EC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A6143E6-C4AD-FE4B-973D-09BA3603BA4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810A9C-D113-7245-A9A0-C5287C19377A}"/>
              </a:ext>
            </a:extLst>
          </p:cNvPr>
          <p:cNvSpPr>
            <a:spLocks noGrp="1"/>
          </p:cNvSpPr>
          <p:nvPr>
            <p:ph type="dt" sz="half" idx="10"/>
          </p:nvPr>
        </p:nvSpPr>
        <p:spPr/>
        <p:txBody>
          <a:bodyPr/>
          <a:lstStyle>
            <a:lvl1pPr>
              <a:defRPr/>
            </a:lvl1pPr>
          </a:lstStyle>
          <a:p>
            <a:endParaRPr lang="el-GR" altLang="en-US"/>
          </a:p>
        </p:txBody>
      </p:sp>
      <p:sp>
        <p:nvSpPr>
          <p:cNvPr id="6" name="Footer Placeholder 5">
            <a:extLst>
              <a:ext uri="{FF2B5EF4-FFF2-40B4-BE49-F238E27FC236}">
                <a16:creationId xmlns:a16="http://schemas.microsoft.com/office/drawing/2014/main" id="{2C614966-9781-BA4F-95DD-0E6D129D1E41}"/>
              </a:ext>
            </a:extLst>
          </p:cNvPr>
          <p:cNvSpPr>
            <a:spLocks noGrp="1"/>
          </p:cNvSpPr>
          <p:nvPr>
            <p:ph type="ftr" sz="quarter" idx="11"/>
          </p:nvPr>
        </p:nvSpPr>
        <p:spPr/>
        <p:txBody>
          <a:bodyPr/>
          <a:lstStyle>
            <a:lvl1pPr>
              <a:defRPr/>
            </a:lvl1pPr>
          </a:lstStyle>
          <a:p>
            <a:endParaRPr lang="el-GR" altLang="en-US"/>
          </a:p>
        </p:txBody>
      </p:sp>
      <p:sp>
        <p:nvSpPr>
          <p:cNvPr id="7" name="Slide Number Placeholder 6">
            <a:extLst>
              <a:ext uri="{FF2B5EF4-FFF2-40B4-BE49-F238E27FC236}">
                <a16:creationId xmlns:a16="http://schemas.microsoft.com/office/drawing/2014/main" id="{7C864472-CF56-AC43-B322-4962E32D7914}"/>
              </a:ext>
            </a:extLst>
          </p:cNvPr>
          <p:cNvSpPr>
            <a:spLocks noGrp="1"/>
          </p:cNvSpPr>
          <p:nvPr>
            <p:ph type="sldNum" sz="quarter" idx="12"/>
          </p:nvPr>
        </p:nvSpPr>
        <p:spPr/>
        <p:txBody>
          <a:bodyPr/>
          <a:lstStyle>
            <a:lvl1pPr>
              <a:defRPr/>
            </a:lvl1pPr>
          </a:lstStyle>
          <a:p>
            <a:fld id="{C13B023B-0528-B243-AC00-4F4455A62D68}" type="slidenum">
              <a:rPr lang="el-GR" altLang="en-US"/>
              <a:pPr/>
              <a:t>‹#›</a:t>
            </a:fld>
            <a:endParaRPr lang="el-GR" altLang="en-US"/>
          </a:p>
        </p:txBody>
      </p:sp>
    </p:spTree>
    <p:extLst>
      <p:ext uri="{BB962C8B-B14F-4D97-AF65-F5344CB8AC3E}">
        <p14:creationId xmlns:p14="http://schemas.microsoft.com/office/powerpoint/2010/main" val="1076150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809D3-DCA6-6C43-A0AC-74DABA526EE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05AFB0F-0BC7-1842-87E1-0A206D166CDA}"/>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574E6CD-AF2C-7A44-BF73-1E0339CFCF9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DBB895-8B8D-8742-8603-28069CC0A0C6}"/>
              </a:ext>
            </a:extLst>
          </p:cNvPr>
          <p:cNvSpPr>
            <a:spLocks noGrp="1"/>
          </p:cNvSpPr>
          <p:nvPr>
            <p:ph type="dt" sz="half" idx="10"/>
          </p:nvPr>
        </p:nvSpPr>
        <p:spPr/>
        <p:txBody>
          <a:bodyPr/>
          <a:lstStyle>
            <a:lvl1pPr>
              <a:defRPr/>
            </a:lvl1pPr>
          </a:lstStyle>
          <a:p>
            <a:endParaRPr lang="el-GR" altLang="en-US"/>
          </a:p>
        </p:txBody>
      </p:sp>
      <p:sp>
        <p:nvSpPr>
          <p:cNvPr id="6" name="Footer Placeholder 5">
            <a:extLst>
              <a:ext uri="{FF2B5EF4-FFF2-40B4-BE49-F238E27FC236}">
                <a16:creationId xmlns:a16="http://schemas.microsoft.com/office/drawing/2014/main" id="{662787A5-625C-4543-8D6A-374A80DCF725}"/>
              </a:ext>
            </a:extLst>
          </p:cNvPr>
          <p:cNvSpPr>
            <a:spLocks noGrp="1"/>
          </p:cNvSpPr>
          <p:nvPr>
            <p:ph type="ftr" sz="quarter" idx="11"/>
          </p:nvPr>
        </p:nvSpPr>
        <p:spPr/>
        <p:txBody>
          <a:bodyPr/>
          <a:lstStyle>
            <a:lvl1pPr>
              <a:defRPr/>
            </a:lvl1pPr>
          </a:lstStyle>
          <a:p>
            <a:endParaRPr lang="el-GR" altLang="en-US"/>
          </a:p>
        </p:txBody>
      </p:sp>
      <p:sp>
        <p:nvSpPr>
          <p:cNvPr id="7" name="Slide Number Placeholder 6">
            <a:extLst>
              <a:ext uri="{FF2B5EF4-FFF2-40B4-BE49-F238E27FC236}">
                <a16:creationId xmlns:a16="http://schemas.microsoft.com/office/drawing/2014/main" id="{93B2A117-600A-C146-BDB0-C8F6AB648606}"/>
              </a:ext>
            </a:extLst>
          </p:cNvPr>
          <p:cNvSpPr>
            <a:spLocks noGrp="1"/>
          </p:cNvSpPr>
          <p:nvPr>
            <p:ph type="sldNum" sz="quarter" idx="12"/>
          </p:nvPr>
        </p:nvSpPr>
        <p:spPr/>
        <p:txBody>
          <a:bodyPr/>
          <a:lstStyle>
            <a:lvl1pPr>
              <a:defRPr/>
            </a:lvl1pPr>
          </a:lstStyle>
          <a:p>
            <a:fld id="{31FA3FA5-DF6D-FB4E-8DCD-BA3925DFDE4B}" type="slidenum">
              <a:rPr lang="el-GR" altLang="en-US"/>
              <a:pPr/>
              <a:t>‹#›</a:t>
            </a:fld>
            <a:endParaRPr lang="el-GR" altLang="en-US"/>
          </a:p>
        </p:txBody>
      </p:sp>
    </p:spTree>
    <p:extLst>
      <p:ext uri="{BB962C8B-B14F-4D97-AF65-F5344CB8AC3E}">
        <p14:creationId xmlns:p14="http://schemas.microsoft.com/office/powerpoint/2010/main" val="297793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D878C50F-5576-A345-94B4-84D8730F1772}"/>
              </a:ext>
            </a:extLst>
          </p:cNvPr>
          <p:cNvSpPr>
            <a:spLocks noGrp="1" noChangeArrowheads="1"/>
          </p:cNvSpPr>
          <p:nvPr>
            <p:ph type="title"/>
          </p:nvPr>
        </p:nvSpPr>
        <p:spPr bwMode="auto">
          <a:xfrm>
            <a:off x="457200" y="292100"/>
            <a:ext cx="82296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l-GR" altLang="en-US"/>
              <a:t>Κάντε κλικ για επεξεργασία του τίτλου</a:t>
            </a:r>
          </a:p>
        </p:txBody>
      </p:sp>
      <p:sp>
        <p:nvSpPr>
          <p:cNvPr id="4099" name="Rectangle 3">
            <a:extLst>
              <a:ext uri="{FF2B5EF4-FFF2-40B4-BE49-F238E27FC236}">
                <a16:creationId xmlns:a16="http://schemas.microsoft.com/office/drawing/2014/main" id="{EE3DEA4C-357B-C545-9F22-90CD5408502A}"/>
              </a:ext>
            </a:extLst>
          </p:cNvPr>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n-US"/>
              <a:t>Κάντε κλικ για να επεξεργαστείτε τα στυλ κειμένου του υποδείγματος</a:t>
            </a:r>
          </a:p>
          <a:p>
            <a:pPr lvl="1"/>
            <a:r>
              <a:rPr lang="el-GR" altLang="en-US"/>
              <a:t>Δεύτερου επιπέδου</a:t>
            </a:r>
          </a:p>
          <a:p>
            <a:pPr lvl="2"/>
            <a:r>
              <a:rPr lang="el-GR" altLang="en-US"/>
              <a:t>Τρίτου επιπέδου</a:t>
            </a:r>
          </a:p>
          <a:p>
            <a:pPr lvl="3"/>
            <a:r>
              <a:rPr lang="el-GR" altLang="en-US"/>
              <a:t>Τέταρτου επιπέδου</a:t>
            </a:r>
          </a:p>
          <a:p>
            <a:pPr lvl="4"/>
            <a:r>
              <a:rPr lang="el-GR" altLang="en-US"/>
              <a:t>Πέμπτου επιπέδου</a:t>
            </a:r>
          </a:p>
        </p:txBody>
      </p:sp>
      <p:sp>
        <p:nvSpPr>
          <p:cNvPr id="4100" name="Rectangle 4">
            <a:extLst>
              <a:ext uri="{FF2B5EF4-FFF2-40B4-BE49-F238E27FC236}">
                <a16:creationId xmlns:a16="http://schemas.microsoft.com/office/drawing/2014/main" id="{12795451-F02E-184B-8628-A52C9CC5CDE5}"/>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panose="020B0604020202020204" pitchFamily="34" charset="0"/>
              </a:defRPr>
            </a:lvl1pPr>
          </a:lstStyle>
          <a:p>
            <a:endParaRPr lang="el-GR" altLang="en-US"/>
          </a:p>
        </p:txBody>
      </p:sp>
      <p:sp>
        <p:nvSpPr>
          <p:cNvPr id="4101" name="Rectangle 5">
            <a:extLst>
              <a:ext uri="{FF2B5EF4-FFF2-40B4-BE49-F238E27FC236}">
                <a16:creationId xmlns:a16="http://schemas.microsoft.com/office/drawing/2014/main" id="{1D1288D0-AFCF-EF42-BBBE-46FE6BADC9B0}"/>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panose="020B0604020202020204" pitchFamily="34" charset="0"/>
              </a:defRPr>
            </a:lvl1pPr>
          </a:lstStyle>
          <a:p>
            <a:endParaRPr lang="el-GR" altLang="en-US"/>
          </a:p>
        </p:txBody>
      </p:sp>
      <p:sp>
        <p:nvSpPr>
          <p:cNvPr id="4102" name="Rectangle 6">
            <a:extLst>
              <a:ext uri="{FF2B5EF4-FFF2-40B4-BE49-F238E27FC236}">
                <a16:creationId xmlns:a16="http://schemas.microsoft.com/office/drawing/2014/main" id="{9918AA5F-8B96-F44C-86C5-B534BCFF86D7}"/>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panose="020B0604020202020204" pitchFamily="34" charset="0"/>
              </a:defRPr>
            </a:lvl1pPr>
          </a:lstStyle>
          <a:p>
            <a:fld id="{FD61280D-4743-D14B-8461-84AF05202132}" type="slidenum">
              <a:rPr lang="el-GR" altLang="en-US"/>
              <a:pPr/>
              <a:t>‹#›</a:t>
            </a:fld>
            <a:endParaRPr lang="el-GR" alt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9pPr>
    </p:titleStyle>
    <p:bodyStyle>
      <a:lvl1pPr marL="342900" indent="-342900" algn="l" rtl="0" fontAlgn="base">
        <a:spcBef>
          <a:spcPct val="20000"/>
        </a:spcBef>
        <a:spcAft>
          <a:spcPct val="0"/>
        </a:spcAft>
        <a:buClr>
          <a:schemeClr val="hlink"/>
        </a:buClr>
        <a:buSzPct val="120000"/>
        <a:buChar char="•"/>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anose="020B0604030504040204" pitchFamily="34" charset="0"/>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SzPct val="120000"/>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Font typeface="Tahoma" panose="020B0604030504040204" pitchFamily="34" charset="0"/>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80000"/>
        <a:buFont typeface="Wingdings" pitchFamily="2" charset="2"/>
        <a:buChar char="v"/>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a:solidFill>
                <a:prstClr val="white"/>
              </a:solidFill>
              <a:latin typeface="Calibri" panose="020F0502020204030204"/>
            </a:endParaRPr>
          </a:p>
        </p:txBody>
      </p:sp>
      <p:sp>
        <p:nvSpPr>
          <p:cNvPr id="2050" name="Rectangle 2">
            <a:extLst>
              <a:ext uri="{FF2B5EF4-FFF2-40B4-BE49-F238E27FC236}">
                <a16:creationId xmlns:a16="http://schemas.microsoft.com/office/drawing/2014/main" id="{31F04BBF-B55F-5044-B767-6004E1F309B0}"/>
              </a:ext>
            </a:extLst>
          </p:cNvPr>
          <p:cNvSpPr>
            <a:spLocks noGrp="1" noChangeArrowheads="1"/>
          </p:cNvSpPr>
          <p:nvPr>
            <p:ph type="ctrTitle"/>
          </p:nvPr>
        </p:nvSpPr>
        <p:spPr>
          <a:xfrm>
            <a:off x="628650" y="4555055"/>
            <a:ext cx="5174047" cy="1723125"/>
          </a:xfrm>
        </p:spPr>
        <p:txBody>
          <a:bodyPr anchor="ctr">
            <a:normAutofit/>
          </a:bodyPr>
          <a:lstStyle/>
          <a:p>
            <a:r>
              <a:rPr lang="el-GR" altLang="en-US" sz="4400" dirty="0">
                <a:latin typeface="Calibri" panose="020F0502020204030204" pitchFamily="34" charset="0"/>
                <a:cs typeface="Calibri" panose="020F0502020204030204" pitchFamily="34" charset="0"/>
              </a:rPr>
              <a:t>Το Ευρωπαϊκό Κοινοβούλιο</a:t>
            </a:r>
          </a:p>
        </p:txBody>
      </p:sp>
      <p:sp>
        <p:nvSpPr>
          <p:cNvPr id="2051" name="Rectangle 3">
            <a:extLst>
              <a:ext uri="{FF2B5EF4-FFF2-40B4-BE49-F238E27FC236}">
                <a16:creationId xmlns:a16="http://schemas.microsoft.com/office/drawing/2014/main" id="{4768BE15-D32F-9D42-ABF7-D2D80D911490}"/>
              </a:ext>
            </a:extLst>
          </p:cNvPr>
          <p:cNvSpPr>
            <a:spLocks noGrp="1" noChangeArrowheads="1"/>
          </p:cNvSpPr>
          <p:nvPr>
            <p:ph type="subTitle" idx="1"/>
          </p:nvPr>
        </p:nvSpPr>
        <p:spPr>
          <a:xfrm>
            <a:off x="6156968" y="4555055"/>
            <a:ext cx="2537450" cy="1723125"/>
          </a:xfrm>
        </p:spPr>
        <p:txBody>
          <a:bodyPr anchor="ctr">
            <a:normAutofit/>
          </a:bodyPr>
          <a:lstStyle/>
          <a:p>
            <a:pPr algn="just"/>
            <a:r>
              <a:rPr lang="el-GR" altLang="en-US" sz="3000" dirty="0">
                <a:latin typeface="Calibri" panose="020F0502020204030204" pitchFamily="34" charset="0"/>
                <a:cs typeface="Calibri" panose="020F0502020204030204" pitchFamily="34" charset="0"/>
              </a:rPr>
              <a:t>Σύνθεση</a:t>
            </a:r>
          </a:p>
          <a:p>
            <a:pPr algn="just"/>
            <a:r>
              <a:rPr lang="el-GR" altLang="en-US" sz="3000" dirty="0">
                <a:latin typeface="Calibri" panose="020F0502020204030204" pitchFamily="34" charset="0"/>
                <a:cs typeface="Calibri" panose="020F0502020204030204" pitchFamily="34" charset="0"/>
              </a:rPr>
              <a:t>Ιστορία</a:t>
            </a:r>
          </a:p>
          <a:p>
            <a:pPr algn="just"/>
            <a:r>
              <a:rPr lang="el-GR" altLang="en-US" sz="3000" dirty="0">
                <a:latin typeface="Calibri" panose="020F0502020204030204" pitchFamily="34" charset="0"/>
                <a:cs typeface="Calibri" panose="020F0502020204030204" pitchFamily="34" charset="0"/>
              </a:rPr>
              <a:t>αρμοδιότητες</a:t>
            </a:r>
          </a:p>
        </p:txBody>
      </p:sp>
      <p:sp>
        <p:nvSpPr>
          <p:cNvPr id="74" name="Oval 73">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425" y="1322610"/>
            <a:ext cx="1682850" cy="168284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a:solidFill>
                <a:prstClr val="white"/>
              </a:solidFill>
              <a:latin typeface="Calibri" panose="020F0502020204030204"/>
            </a:endParaRPr>
          </a:p>
        </p:txBody>
      </p:sp>
      <p:sp>
        <p:nvSpPr>
          <p:cNvPr id="76" name="Oval 75">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46253" y="2707205"/>
            <a:ext cx="721796" cy="72179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a:solidFill>
                <a:prstClr val="white"/>
              </a:solidFill>
              <a:latin typeface="Calibri" panose="020F0502020204030204"/>
            </a:endParaRPr>
          </a:p>
        </p:txBody>
      </p:sp>
      <p:sp>
        <p:nvSpPr>
          <p:cNvPr id="78" name="Oval 77">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44374" y="2603243"/>
            <a:ext cx="220271" cy="22027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a:solidFill>
                <a:prstClr val="white"/>
              </a:solidFill>
              <a:latin typeface="Calibri" panose="020F0502020204030204"/>
            </a:endParaRPr>
          </a:p>
        </p:txBody>
      </p:sp>
      <p:sp>
        <p:nvSpPr>
          <p:cNvPr id="80" name="Freeform: Shape 79">
            <a:extLst>
              <a:ext uri="{FF2B5EF4-FFF2-40B4-BE49-F238E27FC236}">
                <a16:creationId xmlns:a16="http://schemas.microsoft.com/office/drawing/2014/main" id="{AB84D7E8-4ECB-42D7-ADBF-01689B0F24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29087" y="0"/>
            <a:ext cx="4814914" cy="3429000"/>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a:solidFill>
                <a:prstClr val="white"/>
              </a:solidFill>
              <a:latin typeface="Calibri" panose="020F0502020204030204"/>
            </a:endParaRPr>
          </a:p>
        </p:txBody>
      </p:sp>
      <p:cxnSp>
        <p:nvCxnSpPr>
          <p:cNvPr id="82" name="Straight Connector 81">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979834" y="4776880"/>
            <a:ext cx="0" cy="130302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 name="Rectangle 135">
            <a:extLst>
              <a:ext uri="{FF2B5EF4-FFF2-40B4-BE49-F238E27FC236}">
                <a16:creationId xmlns:a16="http://schemas.microsoft.com/office/drawing/2014/main" id="{2DB5869B-2320-43F0-B805-E4E01DFEC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2693976"/>
          </a:xfrm>
          <a:prstGeom prst="rect">
            <a:avLst/>
          </a:prstGeom>
          <a:gradFill>
            <a:gsLst>
              <a:gs pos="0">
                <a:srgbClr val="E3411B">
                  <a:lumMod val="90000"/>
                </a:srgbClr>
              </a:gs>
              <a:gs pos="25000">
                <a:srgbClr val="E3411B">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8" name="Picture 137">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8434" name="Rectangle 2">
            <a:extLst>
              <a:ext uri="{FF2B5EF4-FFF2-40B4-BE49-F238E27FC236}">
                <a16:creationId xmlns:a16="http://schemas.microsoft.com/office/drawing/2014/main" id="{F0ABBDEC-BE82-4946-8694-31CF4E44351C}"/>
              </a:ext>
            </a:extLst>
          </p:cNvPr>
          <p:cNvSpPr>
            <a:spLocks noGrp="1" noChangeArrowheads="1"/>
          </p:cNvSpPr>
          <p:nvPr>
            <p:ph type="title"/>
          </p:nvPr>
        </p:nvSpPr>
        <p:spPr>
          <a:xfrm>
            <a:off x="884419" y="826680"/>
            <a:ext cx="7375161" cy="1325563"/>
          </a:xfrm>
        </p:spPr>
        <p:txBody>
          <a:bodyPr>
            <a:normAutofit/>
          </a:bodyPr>
          <a:lstStyle/>
          <a:p>
            <a:pPr algn="ctr"/>
            <a:r>
              <a:rPr lang="el-GR" altLang="en-US" sz="3500" dirty="0">
                <a:solidFill>
                  <a:srgbClr val="FFFFFF"/>
                </a:solidFill>
                <a:latin typeface="Calibri" panose="020F0502020204030204" pitchFamily="34" charset="0"/>
                <a:cs typeface="Calibri" panose="020F0502020204030204" pitchFamily="34" charset="0"/>
              </a:rPr>
              <a:t>ΣΥΝΘΕΣΗ</a:t>
            </a:r>
          </a:p>
        </p:txBody>
      </p:sp>
      <p:sp>
        <p:nvSpPr>
          <p:cNvPr id="18435" name="Rectangle 3">
            <a:extLst>
              <a:ext uri="{FF2B5EF4-FFF2-40B4-BE49-F238E27FC236}">
                <a16:creationId xmlns:a16="http://schemas.microsoft.com/office/drawing/2014/main" id="{4E5253DF-2A86-874F-9FDF-A060113F63C6}"/>
              </a:ext>
            </a:extLst>
          </p:cNvPr>
          <p:cNvSpPr>
            <a:spLocks noGrp="1" noChangeArrowheads="1"/>
          </p:cNvSpPr>
          <p:nvPr>
            <p:ph type="body" idx="1"/>
          </p:nvPr>
        </p:nvSpPr>
        <p:spPr>
          <a:xfrm>
            <a:off x="884419" y="3092970"/>
            <a:ext cx="7375161" cy="2693976"/>
          </a:xfrm>
        </p:spPr>
        <p:txBody>
          <a:bodyPr>
            <a:normAutofit fontScale="92500" lnSpcReduction="10000"/>
          </a:bodyPr>
          <a:lstStyle/>
          <a:p>
            <a:pPr algn="just"/>
            <a:r>
              <a:rPr lang="el-GR" altLang="en-US" sz="1700" dirty="0">
                <a:solidFill>
                  <a:srgbClr val="000000"/>
                </a:solidFill>
                <a:effectLst/>
                <a:latin typeface="Calibri" panose="020F0502020204030204" pitchFamily="34" charset="0"/>
                <a:cs typeface="Calibri" panose="020F0502020204030204" pitchFamily="34" charset="0"/>
              </a:rPr>
              <a:t>Άρθρο 10: «Οι πολίτες εκπροσωπούνται άμεσα στο επίπεδο της Ένωσης στο Ευρωπαϊκό Κοινοβούλιο». </a:t>
            </a:r>
          </a:p>
          <a:p>
            <a:pPr algn="just"/>
            <a:r>
              <a:rPr lang="el-GR" altLang="en-US" sz="1700" dirty="0">
                <a:solidFill>
                  <a:srgbClr val="000000"/>
                </a:solidFill>
                <a:effectLst/>
                <a:latin typeface="Calibri" panose="020F0502020204030204" pitchFamily="34" charset="0"/>
                <a:cs typeface="Calibri" panose="020F0502020204030204" pitchFamily="34" charset="0"/>
              </a:rPr>
              <a:t>Άρθρο 14 παρ. 1: «Το Ευρωπαϊκό Κοινοβούλιο απαρτίζεται από αντιπροσώπους των πολιτών της Ένωσης».</a:t>
            </a:r>
          </a:p>
          <a:p>
            <a:pPr algn="just"/>
            <a:r>
              <a:rPr lang="en-US" altLang="en-US" sz="1700" dirty="0">
                <a:solidFill>
                  <a:srgbClr val="000000"/>
                </a:solidFill>
                <a:effectLst/>
                <a:latin typeface="Calibri" panose="020F0502020204030204" pitchFamily="34" charset="0"/>
                <a:cs typeface="Calibri" panose="020F0502020204030204" pitchFamily="34" charset="0"/>
              </a:rPr>
              <a:t>(</a:t>
            </a:r>
            <a:r>
              <a:rPr lang="el-GR" altLang="en-US" sz="1700" dirty="0">
                <a:solidFill>
                  <a:srgbClr val="000000"/>
                </a:solidFill>
                <a:effectLst/>
                <a:latin typeface="Calibri" panose="020F0502020204030204" pitchFamily="34" charset="0"/>
                <a:cs typeface="Calibri" panose="020F0502020204030204" pitchFamily="34" charset="0"/>
              </a:rPr>
              <a:t>μέχρι τη Συνθήκη της </a:t>
            </a:r>
            <a:r>
              <a:rPr lang="el-GR" altLang="en-US" sz="1700" dirty="0" err="1">
                <a:solidFill>
                  <a:srgbClr val="000000"/>
                </a:solidFill>
                <a:effectLst/>
                <a:latin typeface="Calibri" panose="020F0502020204030204" pitchFamily="34" charset="0"/>
                <a:cs typeface="Calibri" panose="020F0502020204030204" pitchFamily="34" charset="0"/>
              </a:rPr>
              <a:t>Λισσαβώνας</a:t>
            </a:r>
            <a:r>
              <a:rPr lang="el-GR" altLang="en-US" sz="1700" dirty="0">
                <a:solidFill>
                  <a:srgbClr val="000000"/>
                </a:solidFill>
                <a:effectLst/>
                <a:latin typeface="Calibri" panose="020F0502020204030204" pitchFamily="34" charset="0"/>
                <a:cs typeface="Calibri" panose="020F0502020204030204" pitchFamily="34" charset="0"/>
              </a:rPr>
              <a:t>): </a:t>
            </a:r>
            <a:r>
              <a:rPr lang="el-GR" altLang="en-US" sz="1700" dirty="0">
                <a:solidFill>
                  <a:srgbClr val="000000"/>
                </a:solidFill>
                <a:latin typeface="Calibri" panose="020F0502020204030204" pitchFamily="34" charset="0"/>
                <a:cs typeface="Calibri" panose="020F0502020204030204" pitchFamily="34" charset="0"/>
              </a:rPr>
              <a:t>Το Ευρωπαϊκό Κοινοβούλιο αποτελείται από αντιπροσώπους των λαών των κρατών που έχουν συνενωθεί στην Κοινότητα και ασκεί εξουσίες που του αναθέτει η παρούσα συνθήκη. </a:t>
            </a:r>
          </a:p>
          <a:p>
            <a:pPr algn="just"/>
            <a:r>
              <a:rPr lang="el-GR" altLang="en-US" sz="1700" dirty="0">
                <a:solidFill>
                  <a:srgbClr val="000000"/>
                </a:solidFill>
                <a:effectLst/>
                <a:latin typeface="Calibri" panose="020F0502020204030204" pitchFamily="34" charset="0"/>
                <a:cs typeface="Calibri" panose="020F0502020204030204" pitchFamily="34" charset="0"/>
              </a:rPr>
              <a:t>Ο αριθμός [ΤΩΝ ΒΟΥΛΕΥΤΩΝ] δεν υπερβαίνει τους επτακόσιους πενήντα συν τον πρόεδρο. Η εκπροσώπηση των πολιτών είναι αναλογική κατά φθίνουσα τάξη, με ελάχιστο όριο έξι μελών ανά κράτος μέλος. Κανένα κράτος μέλος δεν λαμβάνει περισσότερες από ενενήντα έξι έδρες.</a:t>
            </a:r>
          </a:p>
          <a:p>
            <a:pPr algn="just"/>
            <a:endParaRPr lang="el-GR" altLang="en-US" sz="1700" dirty="0">
              <a:solidFill>
                <a:srgbClr val="000000"/>
              </a:solidFill>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1707FC24-6981-43D9-B525-C7832BA22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52663" y="311449"/>
            <a:ext cx="3249230" cy="6179552"/>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DFF722-4126-8B40-AB01-8B9AC9849AFD}"/>
              </a:ext>
            </a:extLst>
          </p:cNvPr>
          <p:cNvSpPr>
            <a:spLocks noGrp="1"/>
          </p:cNvSpPr>
          <p:nvPr>
            <p:ph type="title"/>
          </p:nvPr>
        </p:nvSpPr>
        <p:spPr>
          <a:xfrm>
            <a:off x="557212" y="742951"/>
            <a:ext cx="2607469" cy="4962524"/>
          </a:xfrm>
        </p:spPr>
        <p:txBody>
          <a:bodyPr vert="horz" lIns="91440" tIns="45720" rIns="91440" bIns="45720" rtlCol="0" anchor="ctr">
            <a:normAutofit/>
          </a:bodyPr>
          <a:lstStyle/>
          <a:p>
            <a:pPr algn="ctr">
              <a:lnSpc>
                <a:spcPct val="90000"/>
              </a:lnSpc>
            </a:pPr>
            <a:r>
              <a:rPr lang="en-US" sz="4200" kern="1200" dirty="0">
                <a:solidFill>
                  <a:srgbClr val="FFFFFF"/>
                </a:solidFill>
                <a:latin typeface="+mj-lt"/>
                <a:ea typeface="+mj-ea"/>
                <a:cs typeface="+mj-cs"/>
              </a:rPr>
              <a:t>ΕΔΡΕΣ ΤΟΥ Ε.Κ. ΑΝΑ ΚΡΑΤΟΣ ΜΕΛΟΣ</a:t>
            </a:r>
          </a:p>
        </p:txBody>
      </p:sp>
      <p:pic>
        <p:nvPicPr>
          <p:cNvPr id="4" name="Content Placeholder 3">
            <a:extLst>
              <a:ext uri="{FF2B5EF4-FFF2-40B4-BE49-F238E27FC236}">
                <a16:creationId xmlns:a16="http://schemas.microsoft.com/office/drawing/2014/main" id="{17FFDF92-C1EA-B749-9B99-A6C83E64678A}"/>
              </a:ext>
            </a:extLst>
          </p:cNvPr>
          <p:cNvPicPr>
            <a:picLocks noGrp="1" noChangeAspect="1"/>
          </p:cNvPicPr>
          <p:nvPr>
            <p:ph idx="1"/>
          </p:nvPr>
        </p:nvPicPr>
        <p:blipFill>
          <a:blip r:embed="rId2"/>
          <a:stretch>
            <a:fillRect/>
          </a:stretch>
        </p:blipFill>
        <p:spPr>
          <a:xfrm>
            <a:off x="3865366" y="975391"/>
            <a:ext cx="4915159" cy="4915159"/>
          </a:xfrm>
          <a:prstGeom prst="rect">
            <a:avLst/>
          </a:prstGeom>
        </p:spPr>
      </p:pic>
    </p:spTree>
    <p:extLst>
      <p:ext uri="{BB962C8B-B14F-4D97-AF65-F5344CB8AC3E}">
        <p14:creationId xmlns:p14="http://schemas.microsoft.com/office/powerpoint/2010/main" val="1859856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2DB5869B-2320-43F0-B805-E4E01DFEC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2693976"/>
          </a:xfrm>
          <a:prstGeom prst="rect">
            <a:avLst/>
          </a:prstGeom>
          <a:gradFill>
            <a:gsLst>
              <a:gs pos="0">
                <a:srgbClr val="E3411B">
                  <a:lumMod val="90000"/>
                </a:srgbClr>
              </a:gs>
              <a:gs pos="25000">
                <a:srgbClr val="E3411B">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0962" name="Rectangle 2">
            <a:extLst>
              <a:ext uri="{FF2B5EF4-FFF2-40B4-BE49-F238E27FC236}">
                <a16:creationId xmlns:a16="http://schemas.microsoft.com/office/drawing/2014/main" id="{1C9B4B36-6D04-5948-8165-7D353BC107E8}"/>
              </a:ext>
            </a:extLst>
          </p:cNvPr>
          <p:cNvSpPr>
            <a:spLocks noGrp="1" noChangeArrowheads="1"/>
          </p:cNvSpPr>
          <p:nvPr>
            <p:ph type="title"/>
          </p:nvPr>
        </p:nvSpPr>
        <p:spPr>
          <a:xfrm>
            <a:off x="884419" y="826680"/>
            <a:ext cx="7375161" cy="1325563"/>
          </a:xfrm>
        </p:spPr>
        <p:txBody>
          <a:bodyPr>
            <a:normAutofit/>
          </a:bodyPr>
          <a:lstStyle/>
          <a:p>
            <a:pPr algn="ctr"/>
            <a:r>
              <a:rPr lang="el-GR" altLang="en-US" sz="3500" b="1" dirty="0">
                <a:solidFill>
                  <a:srgbClr val="FFFFFF"/>
                </a:solidFill>
                <a:latin typeface="Calibri" panose="020F0502020204030204" pitchFamily="34" charset="0"/>
                <a:cs typeface="Calibri" panose="020F0502020204030204" pitchFamily="34" charset="0"/>
              </a:rPr>
              <a:t>ΣΥΝΘΕΣΗ</a:t>
            </a:r>
          </a:p>
        </p:txBody>
      </p:sp>
      <p:graphicFrame>
        <p:nvGraphicFramePr>
          <p:cNvPr id="2" name="Diagram 1">
            <a:extLst>
              <a:ext uri="{FF2B5EF4-FFF2-40B4-BE49-F238E27FC236}">
                <a16:creationId xmlns:a16="http://schemas.microsoft.com/office/drawing/2014/main" id="{35A9A01D-0507-5E49-A036-EED021946D6F}"/>
              </a:ext>
            </a:extLst>
          </p:cNvPr>
          <p:cNvGraphicFramePr/>
          <p:nvPr>
            <p:extLst>
              <p:ext uri="{D42A27DB-BD31-4B8C-83A1-F6EECF244321}">
                <p14:modId xmlns:p14="http://schemas.microsoft.com/office/powerpoint/2010/main" val="1929166484"/>
              </p:ext>
            </p:extLst>
          </p:nvPr>
        </p:nvGraphicFramePr>
        <p:xfrm>
          <a:off x="884419" y="3092970"/>
          <a:ext cx="7375161" cy="26939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E96B7042-4C52-427C-8C92-8FEC051C1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2593788"/>
          </a:xfrm>
          <a:prstGeom prst="rect">
            <a:avLst/>
          </a:prstGeom>
          <a:gradFill>
            <a:gsLst>
              <a:gs pos="0">
                <a:schemeClr val="accent6">
                  <a:lumMod val="90000"/>
                </a:schemeClr>
              </a:gs>
              <a:gs pos="25000">
                <a:schemeClr val="accent6">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2530" name="Rectangle 2">
            <a:extLst>
              <a:ext uri="{FF2B5EF4-FFF2-40B4-BE49-F238E27FC236}">
                <a16:creationId xmlns:a16="http://schemas.microsoft.com/office/drawing/2014/main" id="{49000B84-89AB-4945-9E3E-C5C0BF17D7A9}"/>
              </a:ext>
            </a:extLst>
          </p:cNvPr>
          <p:cNvSpPr>
            <a:spLocks noGrp="1" noChangeArrowheads="1"/>
          </p:cNvSpPr>
          <p:nvPr>
            <p:ph type="title"/>
          </p:nvPr>
        </p:nvSpPr>
        <p:spPr>
          <a:xfrm>
            <a:off x="884419" y="826680"/>
            <a:ext cx="7375161" cy="1325563"/>
          </a:xfrm>
        </p:spPr>
        <p:txBody>
          <a:bodyPr>
            <a:normAutofit/>
          </a:bodyPr>
          <a:lstStyle/>
          <a:p>
            <a:pPr algn="ctr"/>
            <a:r>
              <a:rPr lang="el-GR" altLang="en-US" sz="4000" b="1" dirty="0">
                <a:solidFill>
                  <a:srgbClr val="FFFFFF"/>
                </a:solidFill>
                <a:latin typeface="Calibri" panose="020F0502020204030204" pitchFamily="34" charset="0"/>
                <a:cs typeface="Calibri" panose="020F0502020204030204" pitchFamily="34" charset="0"/>
              </a:rPr>
              <a:t>ΕΚΛΟΓΗ</a:t>
            </a:r>
          </a:p>
        </p:txBody>
      </p:sp>
      <p:sp>
        <p:nvSpPr>
          <p:cNvPr id="22531" name="Rectangle 3">
            <a:extLst>
              <a:ext uri="{FF2B5EF4-FFF2-40B4-BE49-F238E27FC236}">
                <a16:creationId xmlns:a16="http://schemas.microsoft.com/office/drawing/2014/main" id="{08D0096D-12B0-B84E-89AD-07297A97BD6A}"/>
              </a:ext>
            </a:extLst>
          </p:cNvPr>
          <p:cNvSpPr>
            <a:spLocks noGrp="1" noChangeArrowheads="1"/>
          </p:cNvSpPr>
          <p:nvPr>
            <p:ph type="body" idx="1"/>
          </p:nvPr>
        </p:nvSpPr>
        <p:spPr>
          <a:xfrm>
            <a:off x="884419" y="3092970"/>
            <a:ext cx="7375161" cy="2693976"/>
          </a:xfrm>
        </p:spPr>
        <p:txBody>
          <a:bodyPr>
            <a:noAutofit/>
          </a:bodyPr>
          <a:lstStyle/>
          <a:p>
            <a:pPr algn="just">
              <a:lnSpc>
                <a:spcPct val="90000"/>
              </a:lnSpc>
            </a:pPr>
            <a:r>
              <a:rPr lang="el-GR" altLang="en-US" sz="1200" dirty="0">
                <a:solidFill>
                  <a:srgbClr val="000000"/>
                </a:solidFill>
                <a:effectLst/>
                <a:latin typeface="Calibri" panose="020F0502020204030204" pitchFamily="34" charset="0"/>
                <a:cs typeface="Calibri" panose="020F0502020204030204" pitchFamily="34" charset="0"/>
              </a:rPr>
              <a:t>Τα μέλη του Ευρωπαϊκού Κοινοβουλίου εκλέγονται για πέντε έτη με άμεση, καθολική, ελεύθερη και μυστική ψηφοφορία</a:t>
            </a:r>
            <a:r>
              <a:rPr lang="el-GR" altLang="en-US" sz="1200" dirty="0">
                <a:solidFill>
                  <a:srgbClr val="000000"/>
                </a:solidFill>
                <a:latin typeface="Calibri" panose="020F0502020204030204" pitchFamily="34" charset="0"/>
                <a:cs typeface="Calibri" panose="020F0502020204030204" pitchFamily="34" charset="0"/>
              </a:rPr>
              <a:t>.</a:t>
            </a:r>
          </a:p>
          <a:p>
            <a:pPr algn="just">
              <a:lnSpc>
                <a:spcPct val="90000"/>
              </a:lnSpc>
            </a:pPr>
            <a:r>
              <a:rPr lang="el-GR" altLang="en-US" sz="1200" dirty="0">
                <a:solidFill>
                  <a:srgbClr val="000000"/>
                </a:solidFill>
                <a:effectLst/>
                <a:latin typeface="Calibri" panose="020F0502020204030204" pitchFamily="34" charset="0"/>
                <a:cs typeface="Calibri" panose="020F0502020204030204" pitchFamily="34" charset="0"/>
              </a:rPr>
              <a:t>Εκτός αντιθέτων διατάξεων των Συνθηκών… αποφασίζει με την πλειοψηφία των </a:t>
            </a:r>
            <a:r>
              <a:rPr lang="el-GR" altLang="en-US" sz="1200" dirty="0" err="1">
                <a:solidFill>
                  <a:srgbClr val="000000"/>
                </a:solidFill>
                <a:effectLst/>
                <a:latin typeface="Calibri" panose="020F0502020204030204" pitchFamily="34" charset="0"/>
                <a:cs typeface="Calibri" panose="020F0502020204030204" pitchFamily="34" charset="0"/>
              </a:rPr>
              <a:t>ψηφισάντων</a:t>
            </a:r>
            <a:r>
              <a:rPr lang="el-GR" altLang="en-US" sz="1200" dirty="0">
                <a:solidFill>
                  <a:srgbClr val="000000"/>
                </a:solidFill>
                <a:effectLst/>
                <a:latin typeface="Calibri" panose="020F0502020204030204" pitchFamily="34" charset="0"/>
                <a:cs typeface="Calibri" panose="020F0502020204030204" pitchFamily="34" charset="0"/>
              </a:rPr>
              <a:t>.</a:t>
            </a:r>
            <a:endParaRPr lang="el-GR" altLang="en-US" sz="1200" dirty="0">
              <a:solidFill>
                <a:srgbClr val="000000"/>
              </a:solidFill>
              <a:latin typeface="Calibri" panose="020F0502020204030204" pitchFamily="34" charset="0"/>
              <a:cs typeface="Calibri" panose="020F0502020204030204" pitchFamily="34" charset="0"/>
            </a:endParaRPr>
          </a:p>
          <a:p>
            <a:pPr algn="just">
              <a:lnSpc>
                <a:spcPct val="90000"/>
              </a:lnSpc>
            </a:pPr>
            <a:r>
              <a:rPr lang="el-GR" altLang="en-US" sz="1200" dirty="0">
                <a:solidFill>
                  <a:srgbClr val="000000"/>
                </a:solidFill>
                <a:effectLst/>
                <a:latin typeface="Calibri" panose="020F0502020204030204" pitchFamily="34" charset="0"/>
                <a:cs typeface="Calibri" panose="020F0502020204030204" pitchFamily="34" charset="0"/>
              </a:rPr>
              <a:t>Το Κοινοβούλιο καταρτίζει σχέδιο για τη θέσπιση των αναγκαίων διατάξεων με στόχο την εκλογή των μελών του με άμεση και καθολική ψηφοφορία κατά ενιαία διαδικασία σε όλα τα κράτη μέλη ή σύμφωνα με κοινές αρχές όλων των κρατών μελών.</a:t>
            </a:r>
          </a:p>
          <a:p>
            <a:pPr algn="just">
              <a:lnSpc>
                <a:spcPct val="90000"/>
              </a:lnSpc>
            </a:pPr>
            <a:r>
              <a:rPr lang="el-GR" altLang="en-US" sz="1200" dirty="0">
                <a:solidFill>
                  <a:srgbClr val="000000"/>
                </a:solidFill>
                <a:effectLst/>
                <a:latin typeface="Calibri" panose="020F0502020204030204" pitchFamily="34" charset="0"/>
                <a:cs typeface="Calibri" panose="020F0502020204030204" pitchFamily="34" charset="0"/>
              </a:rPr>
              <a:t>Το Συμβούλιο, αποφασίζοντας σύμφωνα με ειδική νομοθετική διαδικασία και μετά από την έγκριση του Ευρωπαϊκού Κοινοβουλίου, το οποίο αποφασίζει με την πλειοψηφία των μελών που το απαρτίζουν, θεσπίζει τις αναγκαίες διατάξεις. Οι διατάξεις αυτές τίθενται σε ισχύ μετά την έγκρισή τους από τα κράτη μέλη, σύμφωνα με τους αντίστοιχους συνταγματικούς κανόνες τους.</a:t>
            </a:r>
          </a:p>
          <a:p>
            <a:pPr algn="just">
              <a:lnSpc>
                <a:spcPct val="90000"/>
              </a:lnSpc>
            </a:pPr>
            <a:r>
              <a:rPr lang="el-GR" altLang="en-US" sz="1200" dirty="0">
                <a:solidFill>
                  <a:srgbClr val="000000"/>
                </a:solidFill>
                <a:effectLst/>
                <a:latin typeface="Calibri" panose="020F0502020204030204" pitchFamily="34" charset="0"/>
                <a:cs typeface="Calibri" panose="020F0502020204030204" pitchFamily="34" charset="0"/>
              </a:rPr>
              <a:t>Το Ευρωπαϊκό Κοινοβούλιο… θεσπίζει τους κανόνες και τους γενικούς όρους που θα διέπουν την εκπλήρωση, των καθηκόντων των μελών του. Κάθε κανόνας ή όρος σχετικά με το φορολογικό καθεστώς των μελών ή των πρώην μελών υπάγεται στην ομοφωνία στο πλαίσιο του Συμβουλίου.</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E96B7042-4C52-427C-8C92-8FEC051C1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2593788"/>
          </a:xfrm>
          <a:prstGeom prst="rect">
            <a:avLst/>
          </a:prstGeom>
          <a:gradFill>
            <a:gsLst>
              <a:gs pos="0">
                <a:schemeClr val="accent6">
                  <a:lumMod val="90000"/>
                </a:schemeClr>
              </a:gs>
              <a:gs pos="25000">
                <a:schemeClr val="accent6">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1202" name="Rectangle 2">
            <a:extLst>
              <a:ext uri="{FF2B5EF4-FFF2-40B4-BE49-F238E27FC236}">
                <a16:creationId xmlns:a16="http://schemas.microsoft.com/office/drawing/2014/main" id="{29B71C96-9B4B-3A42-8FCE-998ECDC3D5D7}"/>
              </a:ext>
            </a:extLst>
          </p:cNvPr>
          <p:cNvSpPr>
            <a:spLocks noGrp="1" noChangeArrowheads="1"/>
          </p:cNvSpPr>
          <p:nvPr>
            <p:ph type="title"/>
          </p:nvPr>
        </p:nvSpPr>
        <p:spPr>
          <a:xfrm>
            <a:off x="884419" y="826680"/>
            <a:ext cx="7375161" cy="1325563"/>
          </a:xfrm>
        </p:spPr>
        <p:txBody>
          <a:bodyPr>
            <a:normAutofit/>
          </a:bodyPr>
          <a:lstStyle/>
          <a:p>
            <a:pPr algn="ctr"/>
            <a:r>
              <a:rPr lang="el-GR" altLang="en-US" sz="3500" b="1" dirty="0">
                <a:solidFill>
                  <a:srgbClr val="FFFFFF"/>
                </a:solidFill>
                <a:latin typeface="Calibri" panose="020F0502020204030204" pitchFamily="34" charset="0"/>
                <a:cs typeface="Calibri" panose="020F0502020204030204" pitchFamily="34" charset="0"/>
              </a:rPr>
              <a:t>ΟΙ ΤΡΕΙΣ ΕΔΡΕΣ</a:t>
            </a:r>
          </a:p>
        </p:txBody>
      </p:sp>
      <p:sp>
        <p:nvSpPr>
          <p:cNvPr id="51203" name="Rectangle 3">
            <a:extLst>
              <a:ext uri="{FF2B5EF4-FFF2-40B4-BE49-F238E27FC236}">
                <a16:creationId xmlns:a16="http://schemas.microsoft.com/office/drawing/2014/main" id="{B07E4B01-598A-5842-B489-C22E00CAD0A9}"/>
              </a:ext>
            </a:extLst>
          </p:cNvPr>
          <p:cNvSpPr>
            <a:spLocks noGrp="1" noChangeArrowheads="1"/>
          </p:cNvSpPr>
          <p:nvPr>
            <p:ph type="body" idx="1"/>
          </p:nvPr>
        </p:nvSpPr>
        <p:spPr>
          <a:xfrm>
            <a:off x="884419" y="3092970"/>
            <a:ext cx="7375161" cy="2693976"/>
          </a:xfrm>
        </p:spPr>
        <p:txBody>
          <a:bodyPr>
            <a:normAutofit fontScale="70000" lnSpcReduction="20000"/>
          </a:bodyPr>
          <a:lstStyle/>
          <a:p>
            <a:pPr lvl="0" algn="just"/>
            <a:r>
              <a:rPr lang="el-GR" dirty="0">
                <a:solidFill>
                  <a:srgbClr val="002060"/>
                </a:solidFill>
                <a:effectLst/>
                <a:latin typeface="Calibri" panose="020F0502020204030204" pitchFamily="34" charset="0"/>
                <a:cs typeface="Calibri" panose="020F0502020204030204" pitchFamily="34" charset="0"/>
              </a:rPr>
              <a:t>Αρχική έδρα </a:t>
            </a:r>
            <a:r>
              <a:rPr lang="el-GR" dirty="0">
                <a:solidFill>
                  <a:srgbClr val="002060"/>
                </a:solidFill>
                <a:effectLst/>
                <a:latin typeface="Calibri" panose="020F0502020204030204" pitchFamily="34" charset="0"/>
                <a:cs typeface="Calibri" panose="020F0502020204030204" pitchFamily="34" charset="0"/>
                <a:sym typeface="Wingdings" pitchFamily="2" charset="2"/>
              </a:rPr>
              <a:t></a:t>
            </a:r>
            <a:r>
              <a:rPr lang="el-GR" dirty="0">
                <a:solidFill>
                  <a:srgbClr val="002060"/>
                </a:solidFill>
                <a:effectLst/>
                <a:latin typeface="Calibri" panose="020F0502020204030204" pitchFamily="34" charset="0"/>
                <a:cs typeface="Calibri" panose="020F0502020204030204" pitchFamily="34" charset="0"/>
              </a:rPr>
              <a:t> Στρασβούργο και διοίκηση στο Λουξεμβούργο. Μετά την άμεση εκλογή, συνεδριάσεις των επιτροπών στις Βρυξέλλες. </a:t>
            </a:r>
            <a:endParaRPr lang="en-US" dirty="0">
              <a:solidFill>
                <a:srgbClr val="002060"/>
              </a:solidFill>
              <a:effectLst/>
              <a:latin typeface="Calibri" panose="020F0502020204030204" pitchFamily="34" charset="0"/>
              <a:cs typeface="Calibri" panose="020F0502020204030204" pitchFamily="34" charset="0"/>
            </a:endParaRPr>
          </a:p>
          <a:p>
            <a:pPr lvl="0" algn="just"/>
            <a:r>
              <a:rPr lang="el-GR" dirty="0">
                <a:solidFill>
                  <a:srgbClr val="002060"/>
                </a:solidFill>
                <a:effectLst/>
                <a:latin typeface="Calibri" panose="020F0502020204030204" pitchFamily="34" charset="0"/>
                <a:cs typeface="Calibri" panose="020F0502020204030204" pitchFamily="34" charset="0"/>
              </a:rPr>
              <a:t>Η σημερινή κατάσταση</a:t>
            </a:r>
            <a:endParaRPr lang="en-US" dirty="0">
              <a:solidFill>
                <a:srgbClr val="002060"/>
              </a:solidFill>
              <a:effectLst/>
              <a:latin typeface="Calibri" panose="020F0502020204030204" pitchFamily="34" charset="0"/>
              <a:cs typeface="Calibri" panose="020F0502020204030204" pitchFamily="34" charset="0"/>
            </a:endParaRPr>
          </a:p>
          <a:p>
            <a:pPr lvl="1" algn="just"/>
            <a:r>
              <a:rPr lang="el-GR" dirty="0">
                <a:solidFill>
                  <a:srgbClr val="002060"/>
                </a:solidFill>
                <a:effectLst/>
                <a:latin typeface="Calibri" panose="020F0502020204030204" pitchFamily="34" charset="0"/>
                <a:cs typeface="Calibri" panose="020F0502020204030204" pitchFamily="34" charset="0"/>
              </a:rPr>
              <a:t>διοικητικές υπηρεσίες </a:t>
            </a:r>
            <a:r>
              <a:rPr lang="el-GR" dirty="0">
                <a:solidFill>
                  <a:srgbClr val="002060"/>
                </a:solidFill>
                <a:effectLst/>
                <a:latin typeface="Calibri" panose="020F0502020204030204" pitchFamily="34" charset="0"/>
                <a:cs typeface="Calibri" panose="020F0502020204030204" pitchFamily="34" charset="0"/>
                <a:sym typeface="Wingdings" pitchFamily="2" charset="2"/>
              </a:rPr>
              <a:t></a:t>
            </a:r>
            <a:r>
              <a:rPr lang="el-GR" dirty="0">
                <a:solidFill>
                  <a:srgbClr val="002060"/>
                </a:solidFill>
                <a:effectLst/>
                <a:latin typeface="Calibri" panose="020F0502020204030204" pitchFamily="34" charset="0"/>
                <a:cs typeface="Calibri" panose="020F0502020204030204" pitchFamily="34" charset="0"/>
              </a:rPr>
              <a:t> Λουξεμβούργο</a:t>
            </a:r>
            <a:endParaRPr lang="en-US" dirty="0">
              <a:solidFill>
                <a:srgbClr val="002060"/>
              </a:solidFill>
              <a:effectLst/>
              <a:latin typeface="Calibri" panose="020F0502020204030204" pitchFamily="34" charset="0"/>
              <a:cs typeface="Calibri" panose="020F0502020204030204" pitchFamily="34" charset="0"/>
            </a:endParaRPr>
          </a:p>
          <a:p>
            <a:pPr lvl="1" algn="just"/>
            <a:r>
              <a:rPr lang="el-GR" dirty="0">
                <a:solidFill>
                  <a:srgbClr val="002060"/>
                </a:solidFill>
                <a:effectLst/>
                <a:latin typeface="Calibri" panose="020F0502020204030204" pitchFamily="34" charset="0"/>
                <a:cs typeface="Calibri" panose="020F0502020204030204" pitchFamily="34" charset="0"/>
              </a:rPr>
              <a:t>12 ολομέλειες </a:t>
            </a:r>
            <a:r>
              <a:rPr lang="el-GR" dirty="0">
                <a:solidFill>
                  <a:srgbClr val="002060"/>
                </a:solidFill>
                <a:effectLst/>
                <a:latin typeface="Calibri" panose="020F0502020204030204" pitchFamily="34" charset="0"/>
                <a:cs typeface="Calibri" panose="020F0502020204030204" pitchFamily="34" charset="0"/>
                <a:sym typeface="Wingdings" pitchFamily="2" charset="2"/>
              </a:rPr>
              <a:t></a:t>
            </a:r>
            <a:r>
              <a:rPr lang="el-GR" dirty="0">
                <a:solidFill>
                  <a:srgbClr val="002060"/>
                </a:solidFill>
                <a:effectLst/>
                <a:latin typeface="Calibri" panose="020F0502020204030204" pitchFamily="34" charset="0"/>
                <a:cs typeface="Calibri" panose="020F0502020204030204" pitchFamily="34" charset="0"/>
              </a:rPr>
              <a:t> Στρασβούργο</a:t>
            </a:r>
            <a:endParaRPr lang="en-US" dirty="0">
              <a:solidFill>
                <a:srgbClr val="002060"/>
              </a:solidFill>
              <a:effectLst/>
              <a:latin typeface="Calibri" panose="020F0502020204030204" pitchFamily="34" charset="0"/>
              <a:cs typeface="Calibri" panose="020F0502020204030204" pitchFamily="34" charset="0"/>
            </a:endParaRPr>
          </a:p>
          <a:p>
            <a:pPr lvl="1" algn="just"/>
            <a:r>
              <a:rPr lang="el-GR" dirty="0">
                <a:solidFill>
                  <a:srgbClr val="002060"/>
                </a:solidFill>
                <a:effectLst/>
                <a:latin typeface="Calibri" panose="020F0502020204030204" pitchFamily="34" charset="0"/>
                <a:cs typeface="Calibri" panose="020F0502020204030204" pitchFamily="34" charset="0"/>
              </a:rPr>
              <a:t>Επιτροπές και άλλες ολομέλειες </a:t>
            </a:r>
            <a:r>
              <a:rPr lang="el-GR" dirty="0">
                <a:solidFill>
                  <a:srgbClr val="002060"/>
                </a:solidFill>
                <a:effectLst/>
                <a:latin typeface="Calibri" panose="020F0502020204030204" pitchFamily="34" charset="0"/>
                <a:cs typeface="Calibri" panose="020F0502020204030204" pitchFamily="34" charset="0"/>
                <a:sym typeface="Wingdings" pitchFamily="2" charset="2"/>
              </a:rPr>
              <a:t></a:t>
            </a:r>
            <a:r>
              <a:rPr lang="el-GR" dirty="0">
                <a:solidFill>
                  <a:srgbClr val="002060"/>
                </a:solidFill>
                <a:effectLst/>
                <a:latin typeface="Calibri" panose="020F0502020204030204" pitchFamily="34" charset="0"/>
                <a:cs typeface="Calibri" panose="020F0502020204030204" pitchFamily="34" charset="0"/>
              </a:rPr>
              <a:t> Βρυξέλλες</a:t>
            </a:r>
            <a:endParaRPr lang="en-US" dirty="0">
              <a:solidFill>
                <a:srgbClr val="002060"/>
              </a:solidFill>
              <a:effectLst/>
              <a:latin typeface="Calibri" panose="020F0502020204030204" pitchFamily="34" charset="0"/>
              <a:cs typeface="Calibri" panose="020F0502020204030204" pitchFamily="34" charset="0"/>
            </a:endParaRPr>
          </a:p>
          <a:p>
            <a:pPr lvl="0" algn="just"/>
            <a:r>
              <a:rPr lang="el-GR" dirty="0">
                <a:solidFill>
                  <a:srgbClr val="002060"/>
                </a:solidFill>
                <a:effectLst/>
                <a:latin typeface="Calibri" panose="020F0502020204030204" pitchFamily="34" charset="0"/>
                <a:cs typeface="Calibri" panose="020F0502020204030204" pitchFamily="34" charset="0"/>
              </a:rPr>
              <a:t>Το αίτημα για μια έδρα</a:t>
            </a:r>
            <a:endParaRPr lang="en-US" dirty="0">
              <a:solidFill>
                <a:srgbClr val="002060"/>
              </a:solidFill>
              <a:effectLst/>
              <a:latin typeface="Calibri" panose="020F0502020204030204" pitchFamily="34" charset="0"/>
              <a:cs typeface="Calibri" panose="020F0502020204030204" pitchFamily="34" charset="0"/>
            </a:endParaRPr>
          </a:p>
          <a:p>
            <a:pPr marL="0" indent="0" algn="just">
              <a:buNone/>
            </a:pPr>
            <a:endParaRPr lang="en-US" dirty="0">
              <a:solidFill>
                <a:srgbClr val="002060"/>
              </a:solidFill>
              <a:effectLst/>
              <a:latin typeface="Calibri" panose="020F0502020204030204" pitchFamily="34" charset="0"/>
              <a:cs typeface="Calibri" panose="020F0502020204030204" pitchFamily="34" charset="0"/>
            </a:endParaRPr>
          </a:p>
          <a:p>
            <a:pPr algn="just"/>
            <a:endParaRPr lang="el-GR" altLang="en-US" sz="1700" dirty="0">
              <a:solidFill>
                <a:srgbClr val="002060"/>
              </a:solidFill>
              <a:latin typeface="Calibri" panose="020F0502020204030204" pitchFamily="34" charset="0"/>
              <a:cs typeface="Calibri" panose="020F050202020403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2226" name="Rectangle 2">
            <a:extLst>
              <a:ext uri="{FF2B5EF4-FFF2-40B4-BE49-F238E27FC236}">
                <a16:creationId xmlns:a16="http://schemas.microsoft.com/office/drawing/2014/main" id="{7C1D580C-2C97-2747-86C8-6BB6B355283F}"/>
              </a:ext>
            </a:extLst>
          </p:cNvPr>
          <p:cNvSpPr>
            <a:spLocks noGrp="1" noChangeArrowheads="1"/>
          </p:cNvSpPr>
          <p:nvPr>
            <p:ph type="title"/>
          </p:nvPr>
        </p:nvSpPr>
        <p:spPr>
          <a:xfrm>
            <a:off x="884419" y="826680"/>
            <a:ext cx="7375161" cy="1325563"/>
          </a:xfrm>
        </p:spPr>
        <p:txBody>
          <a:bodyPr>
            <a:normAutofit/>
          </a:bodyPr>
          <a:lstStyle/>
          <a:p>
            <a:pPr algn="ctr"/>
            <a:r>
              <a:rPr lang="el-GR" altLang="en-US" sz="4000" b="1" dirty="0">
                <a:solidFill>
                  <a:srgbClr val="FFFFFF"/>
                </a:solidFill>
                <a:latin typeface="Calibri" panose="020F0502020204030204" pitchFamily="34" charset="0"/>
                <a:cs typeface="Calibri" panose="020F0502020204030204" pitchFamily="34" charset="0"/>
              </a:rPr>
              <a:t>ΔΟΜΗ</a:t>
            </a:r>
          </a:p>
        </p:txBody>
      </p:sp>
      <p:sp>
        <p:nvSpPr>
          <p:cNvPr id="52227" name="Rectangle 3">
            <a:extLst>
              <a:ext uri="{FF2B5EF4-FFF2-40B4-BE49-F238E27FC236}">
                <a16:creationId xmlns:a16="http://schemas.microsoft.com/office/drawing/2014/main" id="{04678AFC-E025-CB40-8B36-994BBF722DA2}"/>
              </a:ext>
            </a:extLst>
          </p:cNvPr>
          <p:cNvSpPr>
            <a:spLocks noGrp="1" noChangeArrowheads="1"/>
          </p:cNvSpPr>
          <p:nvPr>
            <p:ph type="body" idx="1"/>
          </p:nvPr>
        </p:nvSpPr>
        <p:spPr>
          <a:xfrm>
            <a:off x="884419" y="3092970"/>
            <a:ext cx="7375161" cy="2693976"/>
          </a:xfrm>
        </p:spPr>
        <p:txBody>
          <a:bodyPr>
            <a:normAutofit fontScale="70000" lnSpcReduction="20000"/>
          </a:bodyPr>
          <a:lstStyle/>
          <a:p>
            <a:pPr lvl="0" algn="just"/>
            <a:r>
              <a:rPr lang="el-GR" dirty="0">
                <a:solidFill>
                  <a:srgbClr val="002060"/>
                </a:solidFill>
                <a:effectLst/>
                <a:latin typeface="Calibri" panose="020F0502020204030204" pitchFamily="34" charset="0"/>
                <a:cs typeface="Calibri" panose="020F0502020204030204" pitchFamily="34" charset="0"/>
              </a:rPr>
              <a:t>Πρόεδρος (εκλέγεται για 2 ½ χρόνια)</a:t>
            </a:r>
            <a:endParaRPr lang="en-US" dirty="0">
              <a:solidFill>
                <a:srgbClr val="002060"/>
              </a:solidFill>
              <a:effectLst/>
              <a:latin typeface="Calibri" panose="020F0502020204030204" pitchFamily="34" charset="0"/>
              <a:cs typeface="Calibri" panose="020F0502020204030204" pitchFamily="34" charset="0"/>
            </a:endParaRPr>
          </a:p>
          <a:p>
            <a:pPr lvl="0" algn="just"/>
            <a:r>
              <a:rPr lang="el-GR" dirty="0">
                <a:solidFill>
                  <a:srgbClr val="002060"/>
                </a:solidFill>
                <a:effectLst/>
                <a:latin typeface="Calibri" panose="020F0502020204030204" pitchFamily="34" charset="0"/>
                <a:cs typeface="Calibri" panose="020F0502020204030204" pitchFamily="34" charset="0"/>
              </a:rPr>
              <a:t>Προεδρείο</a:t>
            </a:r>
            <a:endParaRPr lang="en-US" dirty="0">
              <a:solidFill>
                <a:srgbClr val="002060"/>
              </a:solidFill>
              <a:effectLst/>
              <a:latin typeface="Calibri" panose="020F0502020204030204" pitchFamily="34" charset="0"/>
              <a:cs typeface="Calibri" panose="020F0502020204030204" pitchFamily="34" charset="0"/>
            </a:endParaRPr>
          </a:p>
          <a:p>
            <a:pPr lvl="0" algn="just"/>
            <a:r>
              <a:rPr lang="el-GR" dirty="0">
                <a:solidFill>
                  <a:srgbClr val="002060"/>
                </a:solidFill>
                <a:effectLst/>
                <a:latin typeface="Calibri" panose="020F0502020204030204" pitchFamily="34" charset="0"/>
                <a:cs typeface="Calibri" panose="020F0502020204030204" pitchFamily="34" charset="0"/>
              </a:rPr>
              <a:t>Διάσκεψη των προέδρων των κοινοβουλευτικών ομάδων</a:t>
            </a:r>
            <a:endParaRPr lang="en-US" dirty="0">
              <a:solidFill>
                <a:srgbClr val="002060"/>
              </a:solidFill>
              <a:effectLst/>
              <a:latin typeface="Calibri" panose="020F0502020204030204" pitchFamily="34" charset="0"/>
              <a:cs typeface="Calibri" panose="020F0502020204030204" pitchFamily="34" charset="0"/>
            </a:endParaRPr>
          </a:p>
          <a:p>
            <a:pPr lvl="0" algn="just"/>
            <a:r>
              <a:rPr lang="el-GR" dirty="0">
                <a:solidFill>
                  <a:srgbClr val="002060"/>
                </a:solidFill>
                <a:effectLst/>
                <a:latin typeface="Calibri" panose="020F0502020204030204" pitchFamily="34" charset="0"/>
                <a:cs typeface="Calibri" panose="020F0502020204030204" pitchFamily="34" charset="0"/>
              </a:rPr>
              <a:t>Κοινοβουλευτικές επιτροπές</a:t>
            </a:r>
            <a:endParaRPr lang="en-US" dirty="0">
              <a:solidFill>
                <a:srgbClr val="002060"/>
              </a:solidFill>
              <a:effectLst/>
              <a:latin typeface="Calibri" panose="020F0502020204030204" pitchFamily="34" charset="0"/>
              <a:cs typeface="Calibri" panose="020F0502020204030204" pitchFamily="34" charset="0"/>
            </a:endParaRPr>
          </a:p>
          <a:p>
            <a:pPr lvl="0" algn="just"/>
            <a:r>
              <a:rPr lang="el-GR" dirty="0">
                <a:solidFill>
                  <a:srgbClr val="002060"/>
                </a:solidFill>
                <a:effectLst/>
                <a:latin typeface="Calibri" panose="020F0502020204030204" pitchFamily="34" charset="0"/>
                <a:cs typeface="Calibri" panose="020F0502020204030204" pitchFamily="34" charset="0"/>
              </a:rPr>
              <a:t>Κοινοβουλευτικές αντιπροσωπείες</a:t>
            </a:r>
            <a:endParaRPr lang="en-US" dirty="0">
              <a:solidFill>
                <a:srgbClr val="002060"/>
              </a:solidFill>
              <a:effectLst/>
              <a:latin typeface="Calibri" panose="020F0502020204030204" pitchFamily="34" charset="0"/>
              <a:cs typeface="Calibri" panose="020F0502020204030204" pitchFamily="34" charset="0"/>
            </a:endParaRPr>
          </a:p>
          <a:p>
            <a:pPr algn="just"/>
            <a:r>
              <a:rPr lang="el-GR" dirty="0">
                <a:solidFill>
                  <a:srgbClr val="002060"/>
                </a:solidFill>
                <a:effectLst/>
                <a:latin typeface="Calibri" panose="020F0502020204030204" pitchFamily="34" charset="0"/>
                <a:cs typeface="Calibri" panose="020F0502020204030204" pitchFamily="34" charset="0"/>
              </a:rPr>
              <a:t>Η ΚΑΤΑΝΟΜΗ ΤΩΝ ΘΕΣΕΩΝ ΑΝΑΛΟΓΙΚΑ ΑΝΑΜΕΣΑ ΣΕ ΟΜΑΔΕΣ ΚΑΙ ΕΘΝΙΚΕΣ ΑΝΤΙΠΡΟΣΩΠΕΙΕΣ</a:t>
            </a:r>
            <a:endParaRPr lang="en-US" dirty="0">
              <a:solidFill>
                <a:srgbClr val="002060"/>
              </a:solidFill>
              <a:effectLst/>
              <a:latin typeface="Calibri" panose="020F0502020204030204" pitchFamily="34" charset="0"/>
              <a:cs typeface="Calibri" panose="020F0502020204030204" pitchFamily="34" charset="0"/>
            </a:endParaRPr>
          </a:p>
          <a:p>
            <a:pPr algn="just"/>
            <a:r>
              <a:rPr lang="el-GR" dirty="0">
                <a:solidFill>
                  <a:srgbClr val="002060"/>
                </a:solidFill>
                <a:effectLst/>
                <a:latin typeface="Calibri" panose="020F0502020204030204" pitchFamily="34" charset="0"/>
                <a:cs typeface="Calibri" panose="020F0502020204030204" pitchFamily="34" charset="0"/>
              </a:rPr>
              <a:t> </a:t>
            </a:r>
            <a:endParaRPr lang="en-US" dirty="0">
              <a:solidFill>
                <a:srgbClr val="002060"/>
              </a:solidFill>
              <a:effectLst/>
              <a:latin typeface="Calibri" panose="020F0502020204030204" pitchFamily="34" charset="0"/>
              <a:cs typeface="Calibri" panose="020F050202020403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3554" name="Rectangle 2">
            <a:extLst>
              <a:ext uri="{FF2B5EF4-FFF2-40B4-BE49-F238E27FC236}">
                <a16:creationId xmlns:a16="http://schemas.microsoft.com/office/drawing/2014/main" id="{53ED1DD3-A9D9-9B48-B1C1-B79566E49241}"/>
              </a:ext>
            </a:extLst>
          </p:cNvPr>
          <p:cNvSpPr>
            <a:spLocks noGrp="1" noChangeArrowheads="1"/>
          </p:cNvSpPr>
          <p:nvPr>
            <p:ph type="title"/>
          </p:nvPr>
        </p:nvSpPr>
        <p:spPr>
          <a:xfrm>
            <a:off x="884419" y="826680"/>
            <a:ext cx="7375161" cy="1325563"/>
          </a:xfrm>
        </p:spPr>
        <p:txBody>
          <a:bodyPr>
            <a:normAutofit/>
          </a:bodyPr>
          <a:lstStyle/>
          <a:p>
            <a:pPr algn="ctr"/>
            <a:r>
              <a:rPr lang="el-GR" altLang="en-US" sz="3500" b="1" dirty="0">
                <a:solidFill>
                  <a:srgbClr val="FFFFFF"/>
                </a:solidFill>
                <a:latin typeface="Calibri" panose="020F0502020204030204" pitchFamily="34" charset="0"/>
                <a:cs typeface="Calibri" panose="020F0502020204030204" pitchFamily="34" charset="0"/>
              </a:rPr>
              <a:t>ΕΚΛΟΓΗ – Η ΣΗΜΕΡΙΝΗ ΚΑΤΑΣΤΑΣΗ</a:t>
            </a:r>
          </a:p>
        </p:txBody>
      </p:sp>
      <p:sp>
        <p:nvSpPr>
          <p:cNvPr id="23555" name="Rectangle 3">
            <a:extLst>
              <a:ext uri="{FF2B5EF4-FFF2-40B4-BE49-F238E27FC236}">
                <a16:creationId xmlns:a16="http://schemas.microsoft.com/office/drawing/2014/main" id="{F538A31E-519D-F34B-AC18-A0023D704D5B}"/>
              </a:ext>
            </a:extLst>
          </p:cNvPr>
          <p:cNvSpPr>
            <a:spLocks noGrp="1" noChangeArrowheads="1"/>
          </p:cNvSpPr>
          <p:nvPr>
            <p:ph type="body" idx="1"/>
          </p:nvPr>
        </p:nvSpPr>
        <p:spPr>
          <a:xfrm>
            <a:off x="884419" y="3092970"/>
            <a:ext cx="7375161" cy="2693976"/>
          </a:xfrm>
        </p:spPr>
        <p:txBody>
          <a:bodyPr>
            <a:normAutofit/>
          </a:bodyPr>
          <a:lstStyle/>
          <a:p>
            <a:pPr lvl="0" algn="just"/>
            <a:r>
              <a:rPr lang="el-GR" sz="2000" dirty="0">
                <a:solidFill>
                  <a:schemeClr val="bg1">
                    <a:lumMod val="50000"/>
                  </a:schemeClr>
                </a:solidFill>
                <a:effectLst/>
                <a:latin typeface="Calibri" panose="020F0502020204030204" pitchFamily="34" charset="0"/>
                <a:cs typeface="Calibri" panose="020F0502020204030204" pitchFamily="34" charset="0"/>
              </a:rPr>
              <a:t>Οι εκλογή πραγματοποιείται σε εθνικό επίπεδο, βάσει διαφορετικών εκλογικών συστημάτων (όλα πλέον με κάποια μορφή αναλογικής)</a:t>
            </a:r>
            <a:endParaRPr lang="en-US" sz="2000" dirty="0">
              <a:solidFill>
                <a:schemeClr val="bg1">
                  <a:lumMod val="50000"/>
                </a:schemeClr>
              </a:solidFill>
              <a:effectLst/>
              <a:latin typeface="Calibri" panose="020F0502020204030204" pitchFamily="34" charset="0"/>
              <a:cs typeface="Calibri" panose="020F0502020204030204" pitchFamily="34" charset="0"/>
            </a:endParaRPr>
          </a:p>
          <a:p>
            <a:pPr lvl="0" algn="just"/>
            <a:r>
              <a:rPr lang="el-GR" sz="2000" dirty="0">
                <a:solidFill>
                  <a:schemeClr val="bg1">
                    <a:lumMod val="50000"/>
                  </a:schemeClr>
                </a:solidFill>
                <a:effectLst/>
                <a:latin typeface="Calibri" panose="020F0502020204030204" pitchFamily="34" charset="0"/>
                <a:cs typeface="Calibri" panose="020F0502020204030204" pitchFamily="34" charset="0"/>
              </a:rPr>
              <a:t>Το ενιαίο καθεστώς βουλευτών (ενιαία μισθολογική και φορολογική μεταχείριση, προνόμια και ασυλίες) ξεκίνησε μόνο από το 2009 –μέχρι τότε η αποζημίωσή τους ταυτιζόταν με αυτή των εθνικών βουλευτών</a:t>
            </a:r>
            <a:endParaRPr lang="en-US" sz="2000" dirty="0">
              <a:solidFill>
                <a:schemeClr val="bg1">
                  <a:lumMod val="50000"/>
                </a:schemeClr>
              </a:solidFill>
              <a:effectLst/>
              <a:latin typeface="Calibri" panose="020F0502020204030204" pitchFamily="34" charset="0"/>
              <a:cs typeface="Calibri" panose="020F0502020204030204" pitchFamily="34" charset="0"/>
            </a:endParaRPr>
          </a:p>
          <a:p>
            <a:pPr algn="just"/>
            <a:r>
              <a:rPr lang="el-GR" sz="2000" dirty="0">
                <a:solidFill>
                  <a:schemeClr val="bg1">
                    <a:lumMod val="50000"/>
                  </a:schemeClr>
                </a:solidFill>
                <a:effectLst/>
                <a:latin typeface="Calibri" panose="020F0502020204030204" pitchFamily="34" charset="0"/>
                <a:cs typeface="Calibri" panose="020F0502020204030204" pitchFamily="34" charset="0"/>
              </a:rPr>
              <a:t> </a:t>
            </a:r>
            <a:endParaRPr lang="en-US" sz="2000" dirty="0">
              <a:solidFill>
                <a:schemeClr val="bg1">
                  <a:lumMod val="50000"/>
                </a:schemeClr>
              </a:solidFill>
              <a:effectLst/>
              <a:latin typeface="Calibri" panose="020F0502020204030204" pitchFamily="34" charset="0"/>
              <a:cs typeface="Calibri" panose="020F050202020403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6" name="Picture 75">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4578" name="Rectangle 2">
            <a:extLst>
              <a:ext uri="{FF2B5EF4-FFF2-40B4-BE49-F238E27FC236}">
                <a16:creationId xmlns:a16="http://schemas.microsoft.com/office/drawing/2014/main" id="{64D621E7-CD75-2743-8937-B8B9E9D34CD8}"/>
              </a:ext>
            </a:extLst>
          </p:cNvPr>
          <p:cNvSpPr>
            <a:spLocks noGrp="1" noChangeArrowheads="1"/>
          </p:cNvSpPr>
          <p:nvPr>
            <p:ph type="title"/>
          </p:nvPr>
        </p:nvSpPr>
        <p:spPr>
          <a:xfrm>
            <a:off x="480059" y="2053641"/>
            <a:ext cx="2751871" cy="2760098"/>
          </a:xfrm>
        </p:spPr>
        <p:txBody>
          <a:bodyPr>
            <a:normAutofit/>
          </a:bodyPr>
          <a:lstStyle/>
          <a:p>
            <a:pPr algn="ctr"/>
            <a:r>
              <a:rPr lang="el-GR" altLang="en-US" sz="3700" dirty="0">
                <a:solidFill>
                  <a:srgbClr val="FFFFFF"/>
                </a:solidFill>
                <a:latin typeface="Calibri" panose="020F0502020204030204" pitchFamily="34" charset="0"/>
                <a:cs typeface="Calibri" panose="020F0502020204030204" pitchFamily="34" charset="0"/>
              </a:rPr>
              <a:t>ΕΥΡΩΠΑΙΚΑ ΠΟΛΙΤΙΚΑ ΚΟΜΜΑΤΑ</a:t>
            </a:r>
          </a:p>
        </p:txBody>
      </p:sp>
      <p:sp>
        <p:nvSpPr>
          <p:cNvPr id="24579" name="Rectangle 3">
            <a:extLst>
              <a:ext uri="{FF2B5EF4-FFF2-40B4-BE49-F238E27FC236}">
                <a16:creationId xmlns:a16="http://schemas.microsoft.com/office/drawing/2014/main" id="{75908A95-9CE2-3747-AF90-E1BBDB9B6592}"/>
              </a:ext>
            </a:extLst>
          </p:cNvPr>
          <p:cNvSpPr>
            <a:spLocks noGrp="1" noChangeArrowheads="1"/>
          </p:cNvSpPr>
          <p:nvPr>
            <p:ph type="body" idx="1"/>
          </p:nvPr>
        </p:nvSpPr>
        <p:spPr>
          <a:xfrm>
            <a:off x="4567930" y="801866"/>
            <a:ext cx="3979563" cy="5230634"/>
          </a:xfrm>
        </p:spPr>
        <p:txBody>
          <a:bodyPr anchor="ctr">
            <a:noAutofit/>
          </a:bodyPr>
          <a:lstStyle/>
          <a:p>
            <a:pPr marL="0" indent="0" algn="just">
              <a:lnSpc>
                <a:spcPct val="120000"/>
              </a:lnSpc>
              <a:spcBef>
                <a:spcPts val="0"/>
              </a:spcBef>
            </a:pPr>
            <a:r>
              <a:rPr lang="el-GR" altLang="en-US" sz="2000" dirty="0">
                <a:solidFill>
                  <a:srgbClr val="002060"/>
                </a:solidFill>
                <a:effectLst/>
                <a:latin typeface="Calibri" panose="020F0502020204030204" pitchFamily="34" charset="0"/>
                <a:cs typeface="Calibri" panose="020F0502020204030204" pitchFamily="34" charset="0"/>
              </a:rPr>
              <a:t>«Τα πολιτικά κόμματα, σε ευρωπαϊκό επίπεδο, συμβάλλουν στην διαμόρφωση της ευρωπαϊκής πολιτικής συνείδησης και στην έκφραση της βούλησης των πολιτών της Ένωσης».</a:t>
            </a:r>
          </a:p>
          <a:p>
            <a:pPr marL="0" indent="0" algn="just">
              <a:lnSpc>
                <a:spcPct val="120000"/>
              </a:lnSpc>
              <a:spcBef>
                <a:spcPts val="0"/>
              </a:spcBef>
            </a:pPr>
            <a:r>
              <a:rPr lang="el-GR" sz="2000" dirty="0">
                <a:solidFill>
                  <a:srgbClr val="002060"/>
                </a:solidFill>
                <a:effectLst/>
                <a:latin typeface="Calibri" panose="020F0502020204030204" pitchFamily="34" charset="0"/>
                <a:cs typeface="Calibri" panose="020F0502020204030204" pitchFamily="34" charset="0"/>
              </a:rPr>
              <a:t>Το Συμβούλιο… καθορίζει το καθεστώς των πολιτικών κομμάτων σε ευρωπαϊκό επίπεδο, και ιδίως τους κανόνες για τη χρηματοδότησή τους.</a:t>
            </a:r>
            <a:endParaRPr lang="en-US" sz="2000" dirty="0">
              <a:solidFill>
                <a:srgbClr val="002060"/>
              </a:solidFill>
              <a:effectLst/>
              <a:latin typeface="Calibri" panose="020F0502020204030204" pitchFamily="34" charset="0"/>
              <a:cs typeface="Calibri" panose="020F0502020204030204" pitchFamily="34" charset="0"/>
            </a:endParaRPr>
          </a:p>
          <a:p>
            <a:pPr marL="0" indent="0" algn="just">
              <a:lnSpc>
                <a:spcPct val="120000"/>
              </a:lnSpc>
              <a:spcBef>
                <a:spcPts val="0"/>
              </a:spcBef>
              <a:buNone/>
            </a:pPr>
            <a:endParaRPr lang="en-US" sz="2000" dirty="0">
              <a:solidFill>
                <a:srgbClr val="002060"/>
              </a:solidFill>
              <a:effectLst/>
              <a:latin typeface="Calibri" panose="020F0502020204030204" pitchFamily="34" charset="0"/>
              <a:cs typeface="Calibri" panose="020F0502020204030204" pitchFamily="34" charset="0"/>
            </a:endParaRPr>
          </a:p>
          <a:p>
            <a:pPr marL="0" indent="0" algn="just">
              <a:lnSpc>
                <a:spcPct val="120000"/>
              </a:lnSpc>
              <a:spcBef>
                <a:spcPts val="0"/>
              </a:spcBef>
            </a:pPr>
            <a:endParaRPr lang="el-GR" altLang="en-US" sz="2000" dirty="0">
              <a:solidFill>
                <a:srgbClr val="002060"/>
              </a:solidFill>
              <a:effectLst/>
              <a:latin typeface="Calibri" panose="020F0502020204030204" pitchFamily="34" charset="0"/>
              <a:cs typeface="Calibri" panose="020F050202020403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5602" name="Rectangle 2">
            <a:extLst>
              <a:ext uri="{FF2B5EF4-FFF2-40B4-BE49-F238E27FC236}">
                <a16:creationId xmlns:a16="http://schemas.microsoft.com/office/drawing/2014/main" id="{2D9A68DC-03EE-B343-AC04-77B471D6FAF4}"/>
              </a:ext>
            </a:extLst>
          </p:cNvPr>
          <p:cNvSpPr>
            <a:spLocks noGrp="1" noChangeArrowheads="1"/>
          </p:cNvSpPr>
          <p:nvPr>
            <p:ph type="title"/>
          </p:nvPr>
        </p:nvSpPr>
        <p:spPr>
          <a:xfrm>
            <a:off x="884419" y="826680"/>
            <a:ext cx="7375161" cy="1325563"/>
          </a:xfrm>
        </p:spPr>
        <p:txBody>
          <a:bodyPr>
            <a:normAutofit/>
          </a:bodyPr>
          <a:lstStyle/>
          <a:p>
            <a:pPr algn="ctr"/>
            <a:r>
              <a:rPr lang="el-GR" altLang="en-US" sz="3500" b="1" dirty="0">
                <a:solidFill>
                  <a:srgbClr val="FFFFFF"/>
                </a:solidFill>
                <a:latin typeface="Calibri" panose="020F0502020204030204" pitchFamily="34" charset="0"/>
                <a:cs typeface="Calibri" panose="020F0502020204030204" pitchFamily="34" charset="0"/>
              </a:rPr>
              <a:t>ΑΡΜΟΔΙΟΤΗΤΕΣ</a:t>
            </a:r>
          </a:p>
        </p:txBody>
      </p:sp>
      <p:sp>
        <p:nvSpPr>
          <p:cNvPr id="25603" name="Rectangle 3">
            <a:extLst>
              <a:ext uri="{FF2B5EF4-FFF2-40B4-BE49-F238E27FC236}">
                <a16:creationId xmlns:a16="http://schemas.microsoft.com/office/drawing/2014/main" id="{F080B19C-B602-A54C-91DC-FCCC8CADE56F}"/>
              </a:ext>
            </a:extLst>
          </p:cNvPr>
          <p:cNvSpPr>
            <a:spLocks noGrp="1" noChangeArrowheads="1"/>
          </p:cNvSpPr>
          <p:nvPr>
            <p:ph type="body" idx="1"/>
          </p:nvPr>
        </p:nvSpPr>
        <p:spPr>
          <a:xfrm>
            <a:off x="884419" y="3092970"/>
            <a:ext cx="7375161" cy="2693976"/>
          </a:xfrm>
        </p:spPr>
        <p:txBody>
          <a:bodyPr>
            <a:normAutofit/>
          </a:bodyPr>
          <a:lstStyle/>
          <a:p>
            <a:pPr marL="609600" indent="-609600" algn="just"/>
            <a:r>
              <a:rPr lang="el-GR" altLang="en-US" sz="1600" dirty="0">
                <a:solidFill>
                  <a:srgbClr val="000000"/>
                </a:solidFill>
                <a:latin typeface="Calibri" panose="020F0502020204030204" pitchFamily="34" charset="0"/>
                <a:cs typeface="Calibri" panose="020F0502020204030204" pitchFamily="34" charset="0"/>
              </a:rPr>
              <a:t>ΝΟΜΟΘΕΤΙΚΕΣ: «</a:t>
            </a:r>
            <a:r>
              <a:rPr lang="el-GR" altLang="en-US" sz="1600" dirty="0">
                <a:solidFill>
                  <a:srgbClr val="000000"/>
                </a:solidFill>
                <a:effectLst/>
                <a:latin typeface="Calibri" panose="020F0502020204030204" pitchFamily="34" charset="0"/>
                <a:cs typeface="Calibri" panose="020F0502020204030204" pitchFamily="34" charset="0"/>
              </a:rPr>
              <a:t>Το Ευρωπαϊκό Κοινοβούλιο ασκεί, από κοινού με το Συμβούλιο, νομοθετικά και δημοσιονομικά</a:t>
            </a:r>
            <a:r>
              <a:rPr lang="en-US" altLang="en-US" sz="1600" dirty="0">
                <a:solidFill>
                  <a:srgbClr val="000000"/>
                </a:solidFill>
                <a:effectLst/>
                <a:latin typeface="Calibri" panose="020F0502020204030204" pitchFamily="34" charset="0"/>
                <a:cs typeface="Calibri" panose="020F0502020204030204" pitchFamily="34" charset="0"/>
              </a:rPr>
              <a:t> </a:t>
            </a:r>
            <a:r>
              <a:rPr lang="el-GR" altLang="en-US" sz="1600" dirty="0">
                <a:solidFill>
                  <a:srgbClr val="000000"/>
                </a:solidFill>
                <a:effectLst/>
                <a:latin typeface="Calibri" panose="020F0502020204030204" pitchFamily="34" charset="0"/>
                <a:cs typeface="Calibri" panose="020F0502020204030204" pitchFamily="34" charset="0"/>
              </a:rPr>
              <a:t>καθήκοντα</a:t>
            </a:r>
            <a:r>
              <a:rPr lang="en-US" altLang="en-US" sz="1600" dirty="0">
                <a:solidFill>
                  <a:srgbClr val="000000"/>
                </a:solidFill>
                <a:effectLst/>
                <a:latin typeface="Calibri" panose="020F0502020204030204" pitchFamily="34" charset="0"/>
                <a:cs typeface="Calibri" panose="020F0502020204030204" pitchFamily="34" charset="0"/>
              </a:rPr>
              <a:t>”</a:t>
            </a:r>
            <a:r>
              <a:rPr lang="el-GR" altLang="en-US" sz="1600" dirty="0">
                <a:solidFill>
                  <a:srgbClr val="000000"/>
                </a:solidFill>
                <a:effectLst/>
                <a:latin typeface="Calibri" panose="020F0502020204030204" pitchFamily="34" charset="0"/>
                <a:cs typeface="Calibri" panose="020F0502020204030204" pitchFamily="34" charset="0"/>
              </a:rPr>
              <a:t>. Ασκεί καθήκοντα πολιτικού ελέγχου και συμβουλευτικά καθήκοντα υπό τους όρους που προβλέπονται στις Συνθήκες. Εκλέγει τον πρόεδρο της Επιτροπής.</a:t>
            </a:r>
            <a:r>
              <a:rPr lang="el-GR" altLang="en-US" sz="1600" dirty="0">
                <a:solidFill>
                  <a:srgbClr val="000000"/>
                </a:solidFill>
                <a:latin typeface="Calibri" panose="020F0502020204030204" pitchFamily="34" charset="0"/>
                <a:cs typeface="Calibri" panose="020F0502020204030204" pitchFamily="34" charset="0"/>
              </a:rPr>
              <a:t>»</a:t>
            </a:r>
            <a:endParaRPr lang="en-US" altLang="en-US" sz="1600" dirty="0">
              <a:solidFill>
                <a:srgbClr val="000000"/>
              </a:solidFill>
              <a:latin typeface="Calibri" panose="020F0502020204030204" pitchFamily="34" charset="0"/>
              <a:cs typeface="Calibri" panose="020F0502020204030204" pitchFamily="34" charset="0"/>
            </a:endParaRPr>
          </a:p>
          <a:p>
            <a:pPr marL="609600" indent="-609600" algn="just"/>
            <a:r>
              <a:rPr lang="el-GR" altLang="en-US" sz="1600" dirty="0">
                <a:solidFill>
                  <a:srgbClr val="000000"/>
                </a:solidFill>
                <a:latin typeface="Calibri" panose="020F0502020204030204" pitchFamily="34" charset="0"/>
                <a:cs typeface="Calibri" panose="020F0502020204030204" pitchFamily="34" charset="0"/>
              </a:rPr>
              <a:t>ΠΡΟ – ΝΟΜΟΘΕΤΙΚΕΣ: «</a:t>
            </a:r>
            <a:r>
              <a:rPr lang="el-GR" altLang="en-US" sz="1600" dirty="0">
                <a:solidFill>
                  <a:srgbClr val="000000"/>
                </a:solidFill>
                <a:effectLst/>
                <a:latin typeface="Calibri" panose="020F0502020204030204" pitchFamily="34" charset="0"/>
                <a:cs typeface="Calibri" panose="020F0502020204030204" pitchFamily="34" charset="0"/>
              </a:rPr>
              <a:t>Το Ευρωπαϊκό Κοινοβούλιο μπορεί, με την πλειοψηφία των μελών που το απαρτίζουν, να ζητάει από την Επιτροπή να υποβάλλει κατάλληλες προτάσεις για θέματα για τα οποία χρειάζεται κατά τη γνώμη του να εκπονηθούν πράξεις της Ένωσης προκειμένου να υλοποιηθούν οι Συνθήκες. Εάν η Επιτροπή δεν υποβάλλει πρόταση, γνωστοποιεί τους λόγους στο Ευρωπαϊκό Κοινοβούλιο».</a:t>
            </a:r>
            <a:endParaRPr lang="el-GR" altLang="en-US" sz="1600" dirty="0">
              <a:solidFill>
                <a:srgbClr val="000000"/>
              </a:solidFill>
              <a:latin typeface="Calibri" panose="020F0502020204030204" pitchFamily="34" charset="0"/>
              <a:cs typeface="Calibri" panose="020F050202020403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6" name="Picture 75">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6626" name="Rectangle 2">
            <a:extLst>
              <a:ext uri="{FF2B5EF4-FFF2-40B4-BE49-F238E27FC236}">
                <a16:creationId xmlns:a16="http://schemas.microsoft.com/office/drawing/2014/main" id="{F3D590E0-2701-CC49-88F9-6A88D7BDCAAB}"/>
              </a:ext>
            </a:extLst>
          </p:cNvPr>
          <p:cNvSpPr>
            <a:spLocks noGrp="1" noChangeArrowheads="1"/>
          </p:cNvSpPr>
          <p:nvPr>
            <p:ph type="title"/>
          </p:nvPr>
        </p:nvSpPr>
        <p:spPr>
          <a:xfrm>
            <a:off x="480059" y="2053641"/>
            <a:ext cx="2751871" cy="2760098"/>
          </a:xfrm>
        </p:spPr>
        <p:txBody>
          <a:bodyPr>
            <a:normAutofit/>
          </a:bodyPr>
          <a:lstStyle/>
          <a:p>
            <a:pPr algn="ctr"/>
            <a:r>
              <a:rPr lang="el-GR" altLang="en-US" sz="2400" b="1" dirty="0">
                <a:solidFill>
                  <a:srgbClr val="FFFFFF"/>
                </a:solidFill>
                <a:latin typeface="Calibri" panose="020F0502020204030204" pitchFamily="34" charset="0"/>
                <a:cs typeface="Calibri" panose="020F0502020204030204" pitchFamily="34" charset="0"/>
              </a:rPr>
              <a:t>ΑΡΜΟΔΙΟΤΗΤΕΣ</a:t>
            </a:r>
          </a:p>
        </p:txBody>
      </p:sp>
      <p:sp>
        <p:nvSpPr>
          <p:cNvPr id="26627" name="Rectangle 3">
            <a:extLst>
              <a:ext uri="{FF2B5EF4-FFF2-40B4-BE49-F238E27FC236}">
                <a16:creationId xmlns:a16="http://schemas.microsoft.com/office/drawing/2014/main" id="{86F833E3-C938-4E4D-A300-A8D71B175999}"/>
              </a:ext>
            </a:extLst>
          </p:cNvPr>
          <p:cNvSpPr>
            <a:spLocks noGrp="1" noChangeArrowheads="1"/>
          </p:cNvSpPr>
          <p:nvPr>
            <p:ph type="body" idx="1"/>
          </p:nvPr>
        </p:nvSpPr>
        <p:spPr>
          <a:xfrm>
            <a:off x="4567930" y="801866"/>
            <a:ext cx="3979563" cy="5230634"/>
          </a:xfrm>
        </p:spPr>
        <p:txBody>
          <a:bodyPr anchor="ctr">
            <a:noAutofit/>
          </a:bodyPr>
          <a:lstStyle/>
          <a:p>
            <a:pPr marL="0" lvl="0" indent="0" algn="just">
              <a:lnSpc>
                <a:spcPct val="120000"/>
              </a:lnSpc>
              <a:spcBef>
                <a:spcPts val="0"/>
              </a:spcBef>
            </a:pPr>
            <a:r>
              <a:rPr lang="el-GR" sz="1600" dirty="0">
                <a:solidFill>
                  <a:srgbClr val="002060"/>
                </a:solidFill>
                <a:effectLst/>
                <a:latin typeface="Calibri" panose="020F0502020204030204" pitchFamily="34" charset="0"/>
                <a:cs typeface="Calibri" panose="020F0502020204030204" pitchFamily="34" charset="0"/>
              </a:rPr>
              <a:t>3. </a:t>
            </a:r>
            <a:r>
              <a:rPr lang="el-GR" sz="1600" b="1" dirty="0">
                <a:solidFill>
                  <a:srgbClr val="002060"/>
                </a:solidFill>
                <a:effectLst/>
                <a:latin typeface="Calibri" panose="020F0502020204030204" pitchFamily="34" charset="0"/>
                <a:cs typeface="Calibri" panose="020F0502020204030204" pitchFamily="34" charset="0"/>
              </a:rPr>
              <a:t>ΕΞΕΤΑΣΤΙΚΕΣ</a:t>
            </a:r>
            <a:r>
              <a:rPr lang="el-GR" sz="1600" dirty="0">
                <a:solidFill>
                  <a:srgbClr val="002060"/>
                </a:solidFill>
                <a:effectLst/>
                <a:latin typeface="Calibri" panose="020F0502020204030204" pitchFamily="34" charset="0"/>
                <a:cs typeface="Calibri" panose="020F0502020204030204" pitchFamily="34" charset="0"/>
              </a:rPr>
              <a:t>: «Κατά την εκτέλεση των καθηκόντων του, το Ευρωπαϊκό Κοινοβούλιο μπορεί, αιτήσει του ενός τετάρτου των μελών που το απαρτίζουν, να συνιστά προσωρινή εξεταστική επιτροπή για να εξετάσει, με την επιφύλαξη των αρμοδιοτήτων που έχουν δοθεί από τις Συνθήκες σε άλλα θεσμικά ή λοιπά όργανα, τις καταγγελίες παραβάσεων ή κακής διοίκησης κατά την εφαρμογή του δικαίου της Ένωσης, εκτός εάν τα καταγγελλόμενα γεγονότα εκδικάζονται ενώπιον δικαστηρίου και για όσο χρονικό διάστημα δεν έχει ολοκληρωθεί η δικαστική διαδικασία.»</a:t>
            </a:r>
            <a:endParaRPr lang="en-US" sz="1600" dirty="0">
              <a:solidFill>
                <a:srgbClr val="002060"/>
              </a:solidFill>
              <a:effectLst/>
              <a:latin typeface="Calibri" panose="020F0502020204030204" pitchFamily="34" charset="0"/>
              <a:cs typeface="Calibri" panose="020F0502020204030204" pitchFamily="34" charset="0"/>
            </a:endParaRPr>
          </a:p>
          <a:p>
            <a:pPr marL="0" indent="0" algn="just">
              <a:lnSpc>
                <a:spcPct val="120000"/>
              </a:lnSpc>
              <a:spcBef>
                <a:spcPts val="0"/>
              </a:spcBef>
            </a:pPr>
            <a:r>
              <a:rPr lang="el-GR" sz="1600" dirty="0">
                <a:solidFill>
                  <a:srgbClr val="002060"/>
                </a:solidFill>
                <a:effectLst/>
                <a:latin typeface="Calibri" panose="020F0502020204030204" pitchFamily="34" charset="0"/>
                <a:cs typeface="Calibri" panose="020F0502020204030204" pitchFamily="34" charset="0"/>
              </a:rPr>
              <a:t> </a:t>
            </a:r>
            <a:endParaRPr lang="en-US" sz="1600" dirty="0">
              <a:solidFill>
                <a:srgbClr val="002060"/>
              </a:solidFill>
              <a:effectLst/>
              <a:latin typeface="Calibri" panose="020F0502020204030204" pitchFamily="34" charset="0"/>
              <a:cs typeface="Calibri" panose="020F0502020204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6" name="Picture 75">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170" name="Rectangle 2">
            <a:extLst>
              <a:ext uri="{FF2B5EF4-FFF2-40B4-BE49-F238E27FC236}">
                <a16:creationId xmlns:a16="http://schemas.microsoft.com/office/drawing/2014/main" id="{5B5A4325-43B1-4F4F-8EA1-922221C2BE68}"/>
              </a:ext>
            </a:extLst>
          </p:cNvPr>
          <p:cNvSpPr>
            <a:spLocks noGrp="1" noChangeArrowheads="1"/>
          </p:cNvSpPr>
          <p:nvPr>
            <p:ph type="title"/>
          </p:nvPr>
        </p:nvSpPr>
        <p:spPr>
          <a:xfrm>
            <a:off x="480059" y="2053641"/>
            <a:ext cx="2751871" cy="2760098"/>
          </a:xfrm>
        </p:spPr>
        <p:txBody>
          <a:bodyPr>
            <a:normAutofit/>
          </a:bodyPr>
          <a:lstStyle/>
          <a:p>
            <a:pPr algn="just"/>
            <a:r>
              <a:rPr lang="el-GR" altLang="en-US" sz="4400" dirty="0">
                <a:solidFill>
                  <a:srgbClr val="FFFFFF"/>
                </a:solidFill>
                <a:latin typeface="Calibri" panose="020F0502020204030204" pitchFamily="34" charset="0"/>
                <a:cs typeface="Calibri" panose="020F0502020204030204" pitchFamily="34" charset="0"/>
              </a:rPr>
              <a:t>Το ιστορικό πλαίσιο</a:t>
            </a:r>
          </a:p>
        </p:txBody>
      </p:sp>
      <p:graphicFrame>
        <p:nvGraphicFramePr>
          <p:cNvPr id="2" name="Diagram 1">
            <a:extLst>
              <a:ext uri="{FF2B5EF4-FFF2-40B4-BE49-F238E27FC236}">
                <a16:creationId xmlns:a16="http://schemas.microsoft.com/office/drawing/2014/main" id="{4B3DF7CF-E218-EF42-B949-4BFC097DC584}"/>
              </a:ext>
            </a:extLst>
          </p:cNvPr>
          <p:cNvGraphicFramePr/>
          <p:nvPr>
            <p:extLst>
              <p:ext uri="{D42A27DB-BD31-4B8C-83A1-F6EECF244321}">
                <p14:modId xmlns:p14="http://schemas.microsoft.com/office/powerpoint/2010/main" val="766975066"/>
              </p:ext>
            </p:extLst>
          </p:nvPr>
        </p:nvGraphicFramePr>
        <p:xfrm>
          <a:off x="4567930" y="801866"/>
          <a:ext cx="3979563" cy="523063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6" name="Picture 75">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7650" name="Rectangle 2">
            <a:extLst>
              <a:ext uri="{FF2B5EF4-FFF2-40B4-BE49-F238E27FC236}">
                <a16:creationId xmlns:a16="http://schemas.microsoft.com/office/drawing/2014/main" id="{D7E24A81-C9CC-974F-8145-A653756F48DE}"/>
              </a:ext>
            </a:extLst>
          </p:cNvPr>
          <p:cNvSpPr>
            <a:spLocks noGrp="1" noChangeArrowheads="1"/>
          </p:cNvSpPr>
          <p:nvPr>
            <p:ph type="title"/>
          </p:nvPr>
        </p:nvSpPr>
        <p:spPr>
          <a:xfrm>
            <a:off x="480059" y="2053641"/>
            <a:ext cx="2751871" cy="2760098"/>
          </a:xfrm>
        </p:spPr>
        <p:txBody>
          <a:bodyPr>
            <a:normAutofit/>
          </a:bodyPr>
          <a:lstStyle/>
          <a:p>
            <a:pPr algn="just"/>
            <a:r>
              <a:rPr lang="el-GR" altLang="en-US" sz="2400" dirty="0">
                <a:solidFill>
                  <a:srgbClr val="FFFFFF"/>
                </a:solidFill>
                <a:latin typeface="Calibri" panose="020F0502020204030204" pitchFamily="34" charset="0"/>
                <a:cs typeface="Calibri" panose="020F0502020204030204" pitchFamily="34" charset="0"/>
              </a:rPr>
              <a:t>ΑΡΜΟΔΙΟΤΗΤΕΣ</a:t>
            </a:r>
          </a:p>
        </p:txBody>
      </p:sp>
      <p:sp>
        <p:nvSpPr>
          <p:cNvPr id="27651" name="Rectangle 3">
            <a:extLst>
              <a:ext uri="{FF2B5EF4-FFF2-40B4-BE49-F238E27FC236}">
                <a16:creationId xmlns:a16="http://schemas.microsoft.com/office/drawing/2014/main" id="{07760643-5F5E-3B42-BF90-A6EFC138263A}"/>
              </a:ext>
            </a:extLst>
          </p:cNvPr>
          <p:cNvSpPr>
            <a:spLocks noGrp="1" noChangeArrowheads="1"/>
          </p:cNvSpPr>
          <p:nvPr>
            <p:ph type="body" idx="1"/>
          </p:nvPr>
        </p:nvSpPr>
        <p:spPr>
          <a:xfrm>
            <a:off x="4567930" y="801866"/>
            <a:ext cx="3979563" cy="5230634"/>
          </a:xfrm>
        </p:spPr>
        <p:txBody>
          <a:bodyPr anchor="ctr">
            <a:normAutofit/>
          </a:bodyPr>
          <a:lstStyle/>
          <a:p>
            <a:pPr algn="just">
              <a:lnSpc>
                <a:spcPct val="90000"/>
              </a:lnSpc>
            </a:pPr>
            <a:r>
              <a:rPr lang="el-GR" altLang="en-US" sz="1600" dirty="0">
                <a:solidFill>
                  <a:srgbClr val="000000"/>
                </a:solidFill>
                <a:latin typeface="Calibri" panose="020F0502020204030204" pitchFamily="34" charset="0"/>
                <a:cs typeface="Calibri" panose="020F0502020204030204" pitchFamily="34" charset="0"/>
              </a:rPr>
              <a:t>4. </a:t>
            </a:r>
            <a:r>
              <a:rPr lang="el-GR" altLang="en-US" sz="1600" b="1" dirty="0">
                <a:solidFill>
                  <a:srgbClr val="000000"/>
                </a:solidFill>
                <a:latin typeface="Calibri" panose="020F0502020204030204" pitchFamily="34" charset="0"/>
                <a:cs typeface="Calibri" panose="020F0502020204030204" pitchFamily="34" charset="0"/>
              </a:rPr>
              <a:t>ΕΡΕΥΝΗΤΙΚΕΣ</a:t>
            </a:r>
            <a:r>
              <a:rPr lang="el-GR" altLang="en-US" sz="1600" dirty="0">
                <a:solidFill>
                  <a:srgbClr val="000000"/>
                </a:solidFill>
                <a:latin typeface="Calibri" panose="020F0502020204030204" pitchFamily="34" charset="0"/>
                <a:cs typeface="Calibri" panose="020F0502020204030204" pitchFamily="34" charset="0"/>
              </a:rPr>
              <a:t>: «</a:t>
            </a:r>
            <a:r>
              <a:rPr lang="el-GR" altLang="en-US" sz="1600" dirty="0">
                <a:solidFill>
                  <a:srgbClr val="000000"/>
                </a:solidFill>
                <a:effectLst/>
                <a:latin typeface="Calibri" panose="020F0502020204030204" pitchFamily="34" charset="0"/>
                <a:cs typeface="Calibri" panose="020F0502020204030204" pitchFamily="34" charset="0"/>
              </a:rPr>
              <a:t>Οι πολίτες της Ένωσης, καθώς και κάθε φυσικό ή νομικό πρόσωπο που κατοικεί ή έχει την καταστατική του έδρα σε κράτος μέλος, δικαιούνται να υποβάλλουν… αναφορά στο Ευρωπαϊκό Κοινοβούλιο για θέμα που υπάγεται στους τομείς δραστηριοτήτων της Ένωσης και το οποίο τους αφορά άμεσα». </a:t>
            </a:r>
            <a:endParaRPr lang="el-GR" altLang="en-US" sz="1600" dirty="0">
              <a:solidFill>
                <a:srgbClr val="000000"/>
              </a:solidFill>
              <a:latin typeface="Calibri" panose="020F0502020204030204" pitchFamily="34" charset="0"/>
              <a:cs typeface="Calibri" panose="020F0502020204030204" pitchFamily="34" charset="0"/>
            </a:endParaRPr>
          </a:p>
          <a:p>
            <a:pPr algn="just">
              <a:lnSpc>
                <a:spcPct val="90000"/>
              </a:lnSpc>
            </a:pPr>
            <a:r>
              <a:rPr lang="el-GR" altLang="en-US" sz="1600" dirty="0">
                <a:solidFill>
                  <a:srgbClr val="000000"/>
                </a:solidFill>
                <a:effectLst/>
                <a:latin typeface="Calibri" panose="020F0502020204030204" pitchFamily="34" charset="0"/>
                <a:cs typeface="Calibri" panose="020F0502020204030204" pitchFamily="34" charset="0"/>
              </a:rPr>
              <a:t>«Ο Ευρωπαίος </a:t>
            </a:r>
            <a:r>
              <a:rPr lang="el-GR" altLang="en-US" sz="1600" b="1" dirty="0">
                <a:solidFill>
                  <a:srgbClr val="000000"/>
                </a:solidFill>
                <a:effectLst/>
                <a:latin typeface="Calibri" panose="020F0502020204030204" pitchFamily="34" charset="0"/>
                <a:cs typeface="Calibri" panose="020F0502020204030204" pitchFamily="34" charset="0"/>
              </a:rPr>
              <a:t>διαμεσολαβητής</a:t>
            </a:r>
            <a:r>
              <a:rPr lang="el-GR" altLang="en-US" sz="1600" dirty="0">
                <a:solidFill>
                  <a:srgbClr val="000000"/>
                </a:solidFill>
                <a:effectLst/>
                <a:latin typeface="Calibri" panose="020F0502020204030204" pitchFamily="34" charset="0"/>
                <a:cs typeface="Calibri" panose="020F0502020204030204" pitchFamily="34" charset="0"/>
              </a:rPr>
              <a:t>, ο οποίος εκλέγεται από το Ευρωπαϊκό Κοινοβούλιο, είναι αρμόδιος να δέχεται τις καταγγελίες όλων των πολιτών της Ένωσης …, σχετικά με περιπτώσεις κακής διοίκησης στα πλαίσια της δράσης των θεσμικών ή λοιπών οργάνων ή οργανισμών της Ένωσης, με εξαίρεση το Δικαστήριο της Ευρωπαϊκής Ένωσης κατά την άσκηση των δικαιοδοτικών του καθηκόντων. Ερευνά τις καταγγελίες αυτές και συντάσσει σχετικές εκθέσεις»</a:t>
            </a:r>
            <a:endParaRPr lang="el-GR" altLang="en-US" sz="1600" dirty="0">
              <a:solidFill>
                <a:srgbClr val="000000"/>
              </a:solidFill>
              <a:latin typeface="Calibri" panose="020F0502020204030204" pitchFamily="34" charset="0"/>
              <a:cs typeface="Calibri" panose="020F050202020403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6" name="Picture 75">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2770" name="Rectangle 2">
            <a:extLst>
              <a:ext uri="{FF2B5EF4-FFF2-40B4-BE49-F238E27FC236}">
                <a16:creationId xmlns:a16="http://schemas.microsoft.com/office/drawing/2014/main" id="{539FEAB6-DF5C-894E-B1D1-A9ED29D02102}"/>
              </a:ext>
            </a:extLst>
          </p:cNvPr>
          <p:cNvSpPr>
            <a:spLocks noGrp="1" noChangeArrowheads="1"/>
          </p:cNvSpPr>
          <p:nvPr>
            <p:ph type="title"/>
          </p:nvPr>
        </p:nvSpPr>
        <p:spPr>
          <a:xfrm>
            <a:off x="480059" y="2053641"/>
            <a:ext cx="2751871" cy="2760098"/>
          </a:xfrm>
        </p:spPr>
        <p:txBody>
          <a:bodyPr>
            <a:normAutofit/>
          </a:bodyPr>
          <a:lstStyle/>
          <a:p>
            <a:pPr algn="ctr"/>
            <a:r>
              <a:rPr lang="el-GR" altLang="en-US" sz="2400" dirty="0">
                <a:solidFill>
                  <a:srgbClr val="FFFFFF"/>
                </a:solidFill>
                <a:latin typeface="Calibri" panose="020F0502020204030204" pitchFamily="34" charset="0"/>
                <a:cs typeface="Calibri" panose="020F0502020204030204" pitchFamily="34" charset="0"/>
              </a:rPr>
              <a:t>ΑΡΜΟΔΙΟΤΗΤΕΣ</a:t>
            </a:r>
          </a:p>
        </p:txBody>
      </p:sp>
      <p:sp>
        <p:nvSpPr>
          <p:cNvPr id="32771" name="Rectangle 3">
            <a:extLst>
              <a:ext uri="{FF2B5EF4-FFF2-40B4-BE49-F238E27FC236}">
                <a16:creationId xmlns:a16="http://schemas.microsoft.com/office/drawing/2014/main" id="{4BB06E3E-ABAD-A546-BA44-08D6117F8B79}"/>
              </a:ext>
            </a:extLst>
          </p:cNvPr>
          <p:cNvSpPr>
            <a:spLocks noGrp="1" noChangeArrowheads="1"/>
          </p:cNvSpPr>
          <p:nvPr>
            <p:ph type="body" idx="1"/>
          </p:nvPr>
        </p:nvSpPr>
        <p:spPr>
          <a:xfrm>
            <a:off x="4567930" y="801866"/>
            <a:ext cx="3979563" cy="5230634"/>
          </a:xfrm>
        </p:spPr>
        <p:txBody>
          <a:bodyPr anchor="ctr">
            <a:normAutofit/>
          </a:bodyPr>
          <a:lstStyle/>
          <a:p>
            <a:pPr lvl="0" algn="just"/>
            <a:r>
              <a:rPr lang="el-GR" sz="2400" dirty="0">
                <a:solidFill>
                  <a:srgbClr val="002060"/>
                </a:solidFill>
                <a:effectLst/>
                <a:latin typeface="Calibri" panose="020F0502020204030204" pitchFamily="34" charset="0"/>
                <a:cs typeface="Calibri" panose="020F0502020204030204" pitchFamily="34" charset="0"/>
              </a:rPr>
              <a:t>5. ΚΟΙΝΟΒΟΥΛΕΥΤΙΚΗΣ ΕΚΛΟΓΗΣ: «ο διορισμός [του Προέδρου της Επιτροπής] εγκρίνεται από το Ευρωπαϊκό Κοινοβούλιο». </a:t>
            </a:r>
            <a:endParaRPr lang="en-US" sz="2400" dirty="0">
              <a:solidFill>
                <a:srgbClr val="002060"/>
              </a:solidFill>
              <a:effectLst/>
              <a:latin typeface="Calibri" panose="020F0502020204030204" pitchFamily="34" charset="0"/>
              <a:cs typeface="Calibri" panose="020F0502020204030204" pitchFamily="34" charset="0"/>
            </a:endParaRPr>
          </a:p>
          <a:p>
            <a:pPr lvl="0" algn="just"/>
            <a:r>
              <a:rPr lang="el-GR" sz="2400" dirty="0">
                <a:solidFill>
                  <a:srgbClr val="002060"/>
                </a:solidFill>
                <a:effectLst/>
                <a:latin typeface="Calibri" panose="020F0502020204030204" pitchFamily="34" charset="0"/>
                <a:cs typeface="Calibri" panose="020F0502020204030204" pitchFamily="34" charset="0"/>
              </a:rPr>
              <a:t>« Ο πρόεδρος και τα άλλα μέλη της Επιτροπής … υπόκεινται, ως σώμα, σε ψήφο έγκρισης του Ευρωπαϊκού Κοινοβουλίου».</a:t>
            </a:r>
            <a:endParaRPr lang="en-US" sz="2400" dirty="0">
              <a:solidFill>
                <a:srgbClr val="002060"/>
              </a:solidFill>
              <a:effectLst/>
              <a:latin typeface="Calibri" panose="020F0502020204030204" pitchFamily="34" charset="0"/>
              <a:cs typeface="Calibri" panose="020F0502020204030204" pitchFamily="34" charset="0"/>
            </a:endParaRPr>
          </a:p>
          <a:p>
            <a:pPr algn="just"/>
            <a:r>
              <a:rPr lang="el-GR" sz="2400" dirty="0">
                <a:solidFill>
                  <a:srgbClr val="002060"/>
                </a:solidFill>
                <a:effectLst/>
                <a:latin typeface="Calibri" panose="020F0502020204030204" pitchFamily="34" charset="0"/>
                <a:cs typeface="Calibri" panose="020F0502020204030204" pitchFamily="34" charset="0"/>
              </a:rPr>
              <a:t> </a:t>
            </a:r>
            <a:endParaRPr lang="en-US" sz="2400" dirty="0">
              <a:solidFill>
                <a:srgbClr val="002060"/>
              </a:solidFill>
              <a:effectLst/>
              <a:latin typeface="Calibri" panose="020F0502020204030204" pitchFamily="34" charset="0"/>
              <a:cs typeface="Calibri" panose="020F0502020204030204" pitchFamily="34" charset="0"/>
            </a:endParaRPr>
          </a:p>
          <a:p>
            <a:pPr algn="just"/>
            <a:endParaRPr lang="el-GR" altLang="en-US" sz="2400" dirty="0">
              <a:solidFill>
                <a:srgbClr val="002060"/>
              </a:solidFill>
              <a:latin typeface="Calibri" panose="020F0502020204030204" pitchFamily="34" charset="0"/>
              <a:cs typeface="Calibri" panose="020F050202020403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6" name="Picture 75">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8674" name="Rectangle 2">
            <a:extLst>
              <a:ext uri="{FF2B5EF4-FFF2-40B4-BE49-F238E27FC236}">
                <a16:creationId xmlns:a16="http://schemas.microsoft.com/office/drawing/2014/main" id="{FB8B5AE6-BF5F-A941-B8A8-A6F91172F6BC}"/>
              </a:ext>
            </a:extLst>
          </p:cNvPr>
          <p:cNvSpPr>
            <a:spLocks noGrp="1" noChangeArrowheads="1"/>
          </p:cNvSpPr>
          <p:nvPr>
            <p:ph type="title"/>
          </p:nvPr>
        </p:nvSpPr>
        <p:spPr>
          <a:xfrm>
            <a:off x="480059" y="2053641"/>
            <a:ext cx="2751871" cy="2760098"/>
          </a:xfrm>
        </p:spPr>
        <p:txBody>
          <a:bodyPr>
            <a:normAutofit/>
          </a:bodyPr>
          <a:lstStyle/>
          <a:p>
            <a:pPr algn="ctr"/>
            <a:r>
              <a:rPr lang="el-GR" altLang="en-US" sz="2400" dirty="0">
                <a:solidFill>
                  <a:srgbClr val="FFFFFF"/>
                </a:solidFill>
                <a:latin typeface="Calibri" panose="020F0502020204030204" pitchFamily="34" charset="0"/>
                <a:cs typeface="Calibri" panose="020F0502020204030204" pitchFamily="34" charset="0"/>
              </a:rPr>
              <a:t>ΑΡΜΟΔΙΟΤΗΤΕΣ</a:t>
            </a:r>
          </a:p>
        </p:txBody>
      </p:sp>
      <p:sp>
        <p:nvSpPr>
          <p:cNvPr id="28675" name="Rectangle 3">
            <a:extLst>
              <a:ext uri="{FF2B5EF4-FFF2-40B4-BE49-F238E27FC236}">
                <a16:creationId xmlns:a16="http://schemas.microsoft.com/office/drawing/2014/main" id="{6334BC57-8167-7042-A7DC-A317890B0541}"/>
              </a:ext>
            </a:extLst>
          </p:cNvPr>
          <p:cNvSpPr>
            <a:spLocks noGrp="1" noChangeArrowheads="1"/>
          </p:cNvSpPr>
          <p:nvPr>
            <p:ph type="body" idx="1"/>
          </p:nvPr>
        </p:nvSpPr>
        <p:spPr>
          <a:xfrm>
            <a:off x="4567930" y="801866"/>
            <a:ext cx="3979563" cy="5230634"/>
          </a:xfrm>
        </p:spPr>
        <p:txBody>
          <a:bodyPr anchor="ctr">
            <a:normAutofit fontScale="70000" lnSpcReduction="20000"/>
          </a:bodyPr>
          <a:lstStyle/>
          <a:p>
            <a:pPr lvl="0" algn="just"/>
            <a:r>
              <a:rPr lang="el-GR" dirty="0">
                <a:solidFill>
                  <a:srgbClr val="002060"/>
                </a:solidFill>
                <a:effectLst/>
                <a:latin typeface="Calibri" panose="020F0502020204030204" pitchFamily="34" charset="0"/>
                <a:cs typeface="Calibri" panose="020F0502020204030204" pitchFamily="34" charset="0"/>
              </a:rPr>
              <a:t>6. ΚΟΙΝΟΒΟΥΛΕΥΤΙΚΟΥ ΕΛΕΓΧΟΥ: Τα μέλη της Επιτροπής δύνανται να μετέχουν σε όλες τις συνεδριάσεις και </a:t>
            </a:r>
            <a:r>
              <a:rPr lang="el-GR" dirty="0" err="1">
                <a:solidFill>
                  <a:srgbClr val="002060"/>
                </a:solidFill>
                <a:effectLst/>
                <a:latin typeface="Calibri" panose="020F0502020204030204" pitchFamily="34" charset="0"/>
                <a:cs typeface="Calibri" panose="020F0502020204030204" pitchFamily="34" charset="0"/>
              </a:rPr>
              <a:t>ακούονται</a:t>
            </a:r>
            <a:r>
              <a:rPr lang="el-GR" dirty="0">
                <a:solidFill>
                  <a:srgbClr val="002060"/>
                </a:solidFill>
                <a:effectLst/>
                <a:latin typeface="Calibri" panose="020F0502020204030204" pitchFamily="34" charset="0"/>
                <a:cs typeface="Calibri" panose="020F0502020204030204" pitchFamily="34" charset="0"/>
              </a:rPr>
              <a:t> εξ ονόματος της Επιτροπής όποτε ζητήσουν το λόγο.</a:t>
            </a:r>
            <a:endParaRPr lang="en-US" dirty="0">
              <a:solidFill>
                <a:srgbClr val="002060"/>
              </a:solidFill>
              <a:effectLst/>
              <a:latin typeface="Calibri" panose="020F0502020204030204" pitchFamily="34" charset="0"/>
              <a:cs typeface="Calibri" panose="020F0502020204030204" pitchFamily="34" charset="0"/>
            </a:endParaRPr>
          </a:p>
          <a:p>
            <a:pPr lvl="0" algn="just"/>
            <a:r>
              <a:rPr lang="el-GR" dirty="0">
                <a:solidFill>
                  <a:srgbClr val="002060"/>
                </a:solidFill>
                <a:effectLst/>
                <a:latin typeface="Calibri" panose="020F0502020204030204" pitchFamily="34" charset="0"/>
                <a:cs typeface="Calibri" panose="020F0502020204030204" pitchFamily="34" charset="0"/>
              </a:rPr>
              <a:t>Η Επιτροπή απαντά προφορικώς ή γραπτώς στις ερωτήσεις του Ευρωπαϊκού Κοινοβουλίου ή των μελών του.</a:t>
            </a:r>
            <a:endParaRPr lang="en-US" dirty="0">
              <a:solidFill>
                <a:srgbClr val="002060"/>
              </a:solidFill>
              <a:effectLst/>
              <a:latin typeface="Calibri" panose="020F0502020204030204" pitchFamily="34" charset="0"/>
              <a:cs typeface="Calibri" panose="020F0502020204030204" pitchFamily="34" charset="0"/>
            </a:endParaRPr>
          </a:p>
          <a:p>
            <a:pPr lvl="0" algn="just"/>
            <a:r>
              <a:rPr lang="el-GR" dirty="0">
                <a:solidFill>
                  <a:srgbClr val="002060"/>
                </a:solidFill>
                <a:effectLst/>
                <a:latin typeface="Calibri" panose="020F0502020204030204" pitchFamily="34" charset="0"/>
                <a:cs typeface="Calibri" panose="020F0502020204030204" pitchFamily="34" charset="0"/>
              </a:rPr>
              <a:t>Το Συμβούλιο </a:t>
            </a:r>
            <a:r>
              <a:rPr lang="el-GR" dirty="0" err="1">
                <a:solidFill>
                  <a:srgbClr val="002060"/>
                </a:solidFill>
                <a:effectLst/>
                <a:latin typeface="Calibri" panose="020F0502020204030204" pitchFamily="34" charset="0"/>
                <a:cs typeface="Calibri" panose="020F0502020204030204" pitchFamily="34" charset="0"/>
              </a:rPr>
              <a:t>ακούεται</a:t>
            </a:r>
            <a:r>
              <a:rPr lang="el-GR" dirty="0">
                <a:solidFill>
                  <a:srgbClr val="002060"/>
                </a:solidFill>
                <a:effectLst/>
                <a:latin typeface="Calibri" panose="020F0502020204030204" pitchFamily="34" charset="0"/>
                <a:cs typeface="Calibri" panose="020F0502020204030204" pitchFamily="34" charset="0"/>
              </a:rPr>
              <a:t> από το Ευρωπαϊκό Κοινοβούλιο… </a:t>
            </a:r>
            <a:endParaRPr lang="en-US" dirty="0">
              <a:solidFill>
                <a:srgbClr val="002060"/>
              </a:solidFill>
              <a:effectLst/>
              <a:latin typeface="Calibri" panose="020F0502020204030204" pitchFamily="34" charset="0"/>
              <a:cs typeface="Calibri" panose="020F0502020204030204" pitchFamily="34" charset="0"/>
            </a:endParaRPr>
          </a:p>
          <a:p>
            <a:pPr algn="just"/>
            <a:r>
              <a:rPr lang="el-GR" dirty="0">
                <a:solidFill>
                  <a:srgbClr val="002060"/>
                </a:solidFill>
                <a:effectLst/>
                <a:latin typeface="Calibri" panose="020F0502020204030204" pitchFamily="34" charset="0"/>
                <a:cs typeface="Calibri" panose="020F0502020204030204" pitchFamily="34" charset="0"/>
              </a:rPr>
              <a:t> </a:t>
            </a:r>
            <a:endParaRPr lang="en-US" dirty="0">
              <a:solidFill>
                <a:srgbClr val="002060"/>
              </a:solidFill>
              <a:effectLst/>
              <a:latin typeface="Calibri" panose="020F0502020204030204" pitchFamily="34" charset="0"/>
              <a:cs typeface="Calibri" panose="020F0502020204030204" pitchFamily="34" charset="0"/>
            </a:endParaRPr>
          </a:p>
          <a:p>
            <a:pPr algn="just"/>
            <a:endParaRPr lang="el-GR" altLang="en-US" sz="2100" dirty="0">
              <a:solidFill>
                <a:srgbClr val="002060"/>
              </a:solidFill>
              <a:latin typeface="Calibri" panose="020F0502020204030204" pitchFamily="34" charset="0"/>
              <a:cs typeface="Calibri" panose="020F050202020403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6" name="Picture 75">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9698" name="Rectangle 2">
            <a:extLst>
              <a:ext uri="{FF2B5EF4-FFF2-40B4-BE49-F238E27FC236}">
                <a16:creationId xmlns:a16="http://schemas.microsoft.com/office/drawing/2014/main" id="{CBD68155-BDAD-434D-8DAA-A349B2793270}"/>
              </a:ext>
            </a:extLst>
          </p:cNvPr>
          <p:cNvSpPr>
            <a:spLocks noGrp="1" noChangeArrowheads="1"/>
          </p:cNvSpPr>
          <p:nvPr>
            <p:ph type="title"/>
          </p:nvPr>
        </p:nvSpPr>
        <p:spPr>
          <a:xfrm>
            <a:off x="480059" y="2053641"/>
            <a:ext cx="2751871" cy="2760098"/>
          </a:xfrm>
        </p:spPr>
        <p:txBody>
          <a:bodyPr>
            <a:normAutofit/>
          </a:bodyPr>
          <a:lstStyle/>
          <a:p>
            <a:pPr algn="just"/>
            <a:r>
              <a:rPr lang="el-GR" altLang="en-US" sz="2400" dirty="0">
                <a:solidFill>
                  <a:srgbClr val="FFFFFF"/>
                </a:solidFill>
                <a:latin typeface="Calibri" panose="020F0502020204030204" pitchFamily="34" charset="0"/>
                <a:cs typeface="Calibri" panose="020F0502020204030204" pitchFamily="34" charset="0"/>
              </a:rPr>
              <a:t>ΑΡΜΟΔΙΟΤΗΤΕΣ</a:t>
            </a:r>
          </a:p>
        </p:txBody>
      </p:sp>
      <p:sp>
        <p:nvSpPr>
          <p:cNvPr id="29699" name="Rectangle 3">
            <a:extLst>
              <a:ext uri="{FF2B5EF4-FFF2-40B4-BE49-F238E27FC236}">
                <a16:creationId xmlns:a16="http://schemas.microsoft.com/office/drawing/2014/main" id="{87FEA589-2A56-E249-BE53-6288DF43FB5B}"/>
              </a:ext>
            </a:extLst>
          </p:cNvPr>
          <p:cNvSpPr>
            <a:spLocks noGrp="1" noChangeArrowheads="1"/>
          </p:cNvSpPr>
          <p:nvPr>
            <p:ph type="body" idx="1"/>
          </p:nvPr>
        </p:nvSpPr>
        <p:spPr>
          <a:xfrm>
            <a:off x="4567930" y="801866"/>
            <a:ext cx="3979563" cy="5230634"/>
          </a:xfrm>
        </p:spPr>
        <p:txBody>
          <a:bodyPr anchor="ctr">
            <a:normAutofit/>
          </a:bodyPr>
          <a:lstStyle/>
          <a:p>
            <a:pPr algn="just">
              <a:lnSpc>
                <a:spcPct val="90000"/>
              </a:lnSpc>
            </a:pPr>
            <a:r>
              <a:rPr lang="el-GR" altLang="en-US" sz="1300" dirty="0">
                <a:solidFill>
                  <a:srgbClr val="000000"/>
                </a:solidFill>
                <a:latin typeface="Calibri" panose="020F0502020204030204" pitchFamily="34" charset="0"/>
                <a:cs typeface="Calibri" panose="020F0502020204030204" pitchFamily="34" charset="0"/>
              </a:rPr>
              <a:t>7. </a:t>
            </a:r>
            <a:r>
              <a:rPr lang="el-GR" altLang="en-US" sz="1300" b="1" dirty="0">
                <a:solidFill>
                  <a:srgbClr val="000000"/>
                </a:solidFill>
                <a:latin typeface="Calibri" panose="020F0502020204030204" pitchFamily="34" charset="0"/>
                <a:cs typeface="Calibri" panose="020F0502020204030204" pitchFamily="34" charset="0"/>
              </a:rPr>
              <a:t>ΠΟΛΙΤΙΚΟΥ ΕΛΕΓΧΟΥ</a:t>
            </a:r>
            <a:r>
              <a:rPr lang="el-GR" altLang="en-US" sz="1300" dirty="0">
                <a:solidFill>
                  <a:srgbClr val="000000"/>
                </a:solidFill>
                <a:latin typeface="Calibri" panose="020F0502020204030204" pitchFamily="34" charset="0"/>
                <a:cs typeface="Calibri" panose="020F0502020204030204" pitchFamily="34" charset="0"/>
              </a:rPr>
              <a:t>: </a:t>
            </a:r>
            <a:r>
              <a:rPr lang="el-GR" altLang="en-US" sz="1300" dirty="0">
                <a:solidFill>
                  <a:srgbClr val="000000"/>
                </a:solidFill>
                <a:effectLst/>
                <a:latin typeface="Calibri" panose="020F0502020204030204" pitchFamily="34" charset="0"/>
                <a:cs typeface="Calibri" panose="020F0502020204030204" pitchFamily="34" charset="0"/>
              </a:rPr>
              <a:t>Το Ευρωπαϊκό Κοινοβούλιο δεν δύναται να αποφασίσει επί προτάσεως δυσπιστίας κατά της δραστηριότητος της Επιτροπής πριν παρέλθουν τρεις τουλάχιστον ημέρες μετά την υποβολή της, και μόνον με φανερή ψηφοφορία.</a:t>
            </a:r>
          </a:p>
          <a:p>
            <a:pPr algn="just">
              <a:lnSpc>
                <a:spcPct val="90000"/>
              </a:lnSpc>
            </a:pPr>
            <a:r>
              <a:rPr lang="el-GR" altLang="en-US" sz="1300" dirty="0">
                <a:solidFill>
                  <a:srgbClr val="000000"/>
                </a:solidFill>
                <a:effectLst/>
                <a:latin typeface="Calibri" panose="020F0502020204030204" pitchFamily="34" charset="0"/>
                <a:cs typeface="Calibri" panose="020F0502020204030204" pitchFamily="34" charset="0"/>
              </a:rPr>
              <a:t>Εάν η πρόταση μομφής γίνει δεκτή με την πλειοψηφία των μελών που απαρτίζουν το Ευρωπαϊκό Κοινοβούλιο και την πλειοψηφία των δύο τρίτων των </a:t>
            </a:r>
            <a:r>
              <a:rPr lang="el-GR" altLang="en-US" sz="1300" dirty="0" err="1">
                <a:solidFill>
                  <a:srgbClr val="000000"/>
                </a:solidFill>
                <a:effectLst/>
                <a:latin typeface="Calibri" panose="020F0502020204030204" pitchFamily="34" charset="0"/>
                <a:cs typeface="Calibri" panose="020F0502020204030204" pitchFamily="34" charset="0"/>
              </a:rPr>
              <a:t>ψηφισάντων</a:t>
            </a:r>
            <a:r>
              <a:rPr lang="el-GR" altLang="en-US" sz="1300" dirty="0">
                <a:solidFill>
                  <a:srgbClr val="000000"/>
                </a:solidFill>
                <a:effectLst/>
                <a:latin typeface="Calibri" panose="020F0502020204030204" pitchFamily="34" charset="0"/>
                <a:cs typeface="Calibri" panose="020F0502020204030204" pitchFamily="34" charset="0"/>
              </a:rPr>
              <a:t>, τα μέλη της Επιτροπής υποβάλλουν συλλογικά παραίτηση από τα καθήκοντά τους και ο ύπατος εκπρόσωπος της Ένωσης για θέματα εξωτερικής πολιτικής και πολιτικής ασφαλείας υποβάλλει παραίτηση από τα καθήκοντα που ασκεί στην Επιτροπή. Μέχρις ότου αντικατασταθούν, …, εξακολουθούν να ασκούν τα καθήκοντά τους και να διεκπεραιώνουν τις τρέχουσες υποθέσεις. Στην περίπτωση αυτή, η θητεία των μελών της Επιτροπής που διορίζονται σε αντικατάστασή τους λήγει την ημερομηνία που θα είχε λήξει η θητεία των μελών της Επιτροπής που υποχρεώθηκαν να υποβάλουν συλλογικά παραίτηση από τα καθήκοντά τους.</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6866" name="Rectangle 2">
            <a:extLst>
              <a:ext uri="{FF2B5EF4-FFF2-40B4-BE49-F238E27FC236}">
                <a16:creationId xmlns:a16="http://schemas.microsoft.com/office/drawing/2014/main" id="{85EFE9A7-A798-344D-B140-EF386BE7A5C6}"/>
              </a:ext>
            </a:extLst>
          </p:cNvPr>
          <p:cNvSpPr>
            <a:spLocks noGrp="1" noChangeArrowheads="1"/>
          </p:cNvSpPr>
          <p:nvPr>
            <p:ph type="title"/>
          </p:nvPr>
        </p:nvSpPr>
        <p:spPr>
          <a:xfrm>
            <a:off x="884419" y="826680"/>
            <a:ext cx="7375161" cy="1325563"/>
          </a:xfrm>
        </p:spPr>
        <p:txBody>
          <a:bodyPr>
            <a:normAutofit/>
          </a:bodyPr>
          <a:lstStyle/>
          <a:p>
            <a:pPr algn="ctr"/>
            <a:r>
              <a:rPr lang="el-GR" altLang="en-US" sz="3500" dirty="0">
                <a:solidFill>
                  <a:srgbClr val="FFFFFF"/>
                </a:solidFill>
                <a:latin typeface="Calibri" panose="020F0502020204030204" pitchFamily="34" charset="0"/>
                <a:cs typeface="Calibri" panose="020F0502020204030204" pitchFamily="34" charset="0"/>
              </a:rPr>
              <a:t>ΑΡΜΟΔΙΟΤΗΤΕΣ</a:t>
            </a:r>
          </a:p>
        </p:txBody>
      </p:sp>
      <p:sp>
        <p:nvSpPr>
          <p:cNvPr id="36867" name="Rectangle 3">
            <a:extLst>
              <a:ext uri="{FF2B5EF4-FFF2-40B4-BE49-F238E27FC236}">
                <a16:creationId xmlns:a16="http://schemas.microsoft.com/office/drawing/2014/main" id="{0B0C641B-2432-3C4D-BAE0-AD487D966547}"/>
              </a:ext>
            </a:extLst>
          </p:cNvPr>
          <p:cNvSpPr>
            <a:spLocks noGrp="1" noChangeArrowheads="1"/>
          </p:cNvSpPr>
          <p:nvPr>
            <p:ph type="body" idx="1"/>
          </p:nvPr>
        </p:nvSpPr>
        <p:spPr>
          <a:xfrm>
            <a:off x="884419" y="3092970"/>
            <a:ext cx="7375161" cy="2693976"/>
          </a:xfrm>
        </p:spPr>
        <p:txBody>
          <a:bodyPr>
            <a:normAutofit fontScale="70000" lnSpcReduction="20000"/>
          </a:bodyPr>
          <a:lstStyle/>
          <a:p>
            <a:pPr lvl="0" algn="just"/>
            <a:r>
              <a:rPr lang="el-GR" dirty="0">
                <a:solidFill>
                  <a:srgbClr val="002060"/>
                </a:solidFill>
                <a:effectLst/>
                <a:latin typeface="Calibri" panose="020F0502020204030204" pitchFamily="34" charset="0"/>
                <a:cs typeface="Calibri" panose="020F0502020204030204" pitchFamily="34" charset="0"/>
              </a:rPr>
              <a:t>8. ΔΗΜΟΣΙΟΝΟΜΙΚΕΣ ΑΡΜΟΔΙΟΤΗΤΕΣ: Το Ευρωπαϊκό Κοινοβούλιο και το Συμβούλιο της Ευρωπαϊκής Ένωσης αποτελούν τη </a:t>
            </a:r>
            <a:r>
              <a:rPr lang="el-GR" b="1" dirty="0">
                <a:solidFill>
                  <a:srgbClr val="002060"/>
                </a:solidFill>
                <a:effectLst/>
                <a:latin typeface="Calibri" panose="020F0502020204030204" pitchFamily="34" charset="0"/>
                <a:cs typeface="Calibri" panose="020F0502020204030204" pitchFamily="34" charset="0"/>
              </a:rPr>
              <a:t>δημοσιονομική αρχή </a:t>
            </a:r>
            <a:r>
              <a:rPr lang="el-GR" dirty="0">
                <a:solidFill>
                  <a:srgbClr val="002060"/>
                </a:solidFill>
                <a:effectLst/>
                <a:latin typeface="Calibri" panose="020F0502020204030204" pitchFamily="34" charset="0"/>
                <a:cs typeface="Calibri" panose="020F0502020204030204" pitchFamily="34" charset="0"/>
              </a:rPr>
              <a:t>της Ευρωπαϊκής Ένωσης, που καθορίζει κάθε χρόνο τις δαπάνες και τα έσοδα της Ένωσης. Η διαδικασία για την εξέταση και την έγκριση του προϋπολογισμού διεξάγεται από τον Ιούνιο έως το τέλος Δεκεμβρίου. </a:t>
            </a:r>
            <a:endParaRPr lang="en-US" dirty="0">
              <a:solidFill>
                <a:srgbClr val="002060"/>
              </a:solidFill>
              <a:effectLst/>
              <a:latin typeface="Calibri" panose="020F0502020204030204" pitchFamily="34" charset="0"/>
              <a:cs typeface="Calibri" panose="020F0502020204030204" pitchFamily="34" charset="0"/>
            </a:endParaRPr>
          </a:p>
          <a:p>
            <a:pPr algn="just"/>
            <a:r>
              <a:rPr lang="el-GR" dirty="0">
                <a:solidFill>
                  <a:srgbClr val="002060"/>
                </a:solidFill>
                <a:effectLst/>
                <a:latin typeface="Calibri" panose="020F0502020204030204" pitchFamily="34" charset="0"/>
                <a:cs typeface="Calibri" panose="020F0502020204030204" pitchFamily="34" charset="0"/>
              </a:rPr>
              <a:t> </a:t>
            </a:r>
            <a:endParaRPr lang="en-US" dirty="0">
              <a:solidFill>
                <a:srgbClr val="002060"/>
              </a:solidFill>
              <a:effectLst/>
              <a:latin typeface="Calibri" panose="020F0502020204030204" pitchFamily="34" charset="0"/>
              <a:cs typeface="Calibri" panose="020F0502020204030204" pitchFamily="34" charset="0"/>
            </a:endParaRPr>
          </a:p>
          <a:p>
            <a:pPr algn="just"/>
            <a:endParaRPr lang="el-GR" altLang="en-US" sz="1700" dirty="0">
              <a:solidFill>
                <a:srgbClr val="002060"/>
              </a:solidFill>
              <a:latin typeface="Calibri" panose="020F0502020204030204" pitchFamily="34" charset="0"/>
              <a:cs typeface="Calibri" panose="020F050202020403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685C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65C793-AEA1-3648-A844-51CE0AB947C8}"/>
              </a:ext>
            </a:extLst>
          </p:cNvPr>
          <p:cNvSpPr>
            <a:spLocks noGrp="1"/>
          </p:cNvSpPr>
          <p:nvPr>
            <p:ph type="title"/>
          </p:nvPr>
        </p:nvSpPr>
        <p:spPr>
          <a:xfrm>
            <a:off x="6820122" y="618681"/>
            <a:ext cx="1960404" cy="4794567"/>
          </a:xfrm>
        </p:spPr>
        <p:txBody>
          <a:bodyPr>
            <a:normAutofit/>
          </a:bodyPr>
          <a:lstStyle/>
          <a:p>
            <a:r>
              <a:rPr lang="en-US" sz="3100" dirty="0">
                <a:solidFill>
                  <a:srgbClr val="FFFFFF"/>
                </a:solidFill>
                <a:latin typeface="Calibri" panose="020F0502020204030204" pitchFamily="34" charset="0"/>
                <a:cs typeface="Calibri" panose="020F0502020204030204" pitchFamily="34" charset="0"/>
              </a:rPr>
              <a:t>Political groups EP 2019</a:t>
            </a:r>
          </a:p>
        </p:txBody>
      </p:sp>
      <p:sp>
        <p:nvSpPr>
          <p:cNvPr id="11"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0015" y="484632"/>
            <a:ext cx="6096762"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23C80CF7-41F7-5240-BADB-443DC0B711C9}"/>
              </a:ext>
            </a:extLst>
          </p:cNvPr>
          <p:cNvPicPr>
            <a:picLocks noChangeAspect="1"/>
          </p:cNvPicPr>
          <p:nvPr/>
        </p:nvPicPr>
        <p:blipFill rotWithShape="1">
          <a:blip r:embed="rId2"/>
          <a:srcRect l="15696" r="21525"/>
          <a:stretch/>
        </p:blipFill>
        <p:spPr>
          <a:xfrm>
            <a:off x="732188" y="942538"/>
            <a:ext cx="5372416" cy="4808332"/>
          </a:xfrm>
          <a:prstGeom prst="rect">
            <a:avLst/>
          </a:prstGeom>
          <a:effectLst/>
        </p:spPr>
      </p:pic>
    </p:spTree>
    <p:extLst>
      <p:ext uri="{BB962C8B-B14F-4D97-AF65-F5344CB8AC3E}">
        <p14:creationId xmlns:p14="http://schemas.microsoft.com/office/powerpoint/2010/main" val="507423323"/>
      </p:ext>
    </p:extLst>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 name="Rectangle 74">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3315999"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9" name="Freeform: Shape 78">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74171"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8132" name="Rectangle 4">
            <a:extLst>
              <a:ext uri="{FF2B5EF4-FFF2-40B4-BE49-F238E27FC236}">
                <a16:creationId xmlns:a16="http://schemas.microsoft.com/office/drawing/2014/main" id="{81B2DCF5-3AEE-4E4E-BD4D-158936253EF9}"/>
              </a:ext>
            </a:extLst>
          </p:cNvPr>
          <p:cNvSpPr>
            <a:spLocks noGrp="1" noChangeArrowheads="1"/>
          </p:cNvSpPr>
          <p:nvPr>
            <p:ph type="title"/>
          </p:nvPr>
        </p:nvSpPr>
        <p:spPr>
          <a:xfrm>
            <a:off x="603504" y="1412489"/>
            <a:ext cx="2153321" cy="2156621"/>
          </a:xfrm>
        </p:spPr>
        <p:txBody>
          <a:bodyPr anchor="t">
            <a:normAutofit/>
          </a:bodyPr>
          <a:lstStyle/>
          <a:p>
            <a:pPr algn="ctr">
              <a:lnSpc>
                <a:spcPct val="90000"/>
              </a:lnSpc>
            </a:pPr>
            <a:r>
              <a:rPr lang="el-GR" altLang="en-US" sz="2600" dirty="0">
                <a:solidFill>
                  <a:srgbClr val="FFFFFF"/>
                </a:solidFill>
                <a:latin typeface="Calibri" panose="020F0502020204030204" pitchFamily="34" charset="0"/>
                <a:cs typeface="Calibri" panose="020F0502020204030204" pitchFamily="34" charset="0"/>
              </a:rPr>
              <a:t>Εθνικά και ευρωπαϊκό κοινοβούλιο</a:t>
            </a:r>
            <a:br>
              <a:rPr lang="el-GR" altLang="en-US" sz="2600" dirty="0">
                <a:solidFill>
                  <a:srgbClr val="FFFFFF"/>
                </a:solidFill>
                <a:latin typeface="Calibri" panose="020F0502020204030204" pitchFamily="34" charset="0"/>
                <a:cs typeface="Calibri" panose="020F0502020204030204" pitchFamily="34" charset="0"/>
              </a:rPr>
            </a:br>
            <a:r>
              <a:rPr lang="el-GR" altLang="en-US" sz="2600" dirty="0">
                <a:solidFill>
                  <a:srgbClr val="FFFFFF"/>
                </a:solidFill>
                <a:latin typeface="Calibri" panose="020F0502020204030204" pitchFamily="34" charset="0"/>
                <a:cs typeface="Calibri" panose="020F0502020204030204" pitchFamily="34" charset="0"/>
              </a:rPr>
              <a:t>ομοιότητες και διαφορές</a:t>
            </a:r>
          </a:p>
        </p:txBody>
      </p:sp>
      <p:sp>
        <p:nvSpPr>
          <p:cNvPr id="48133" name="Rectangle 5">
            <a:extLst>
              <a:ext uri="{FF2B5EF4-FFF2-40B4-BE49-F238E27FC236}">
                <a16:creationId xmlns:a16="http://schemas.microsoft.com/office/drawing/2014/main" id="{7A8F30CE-FCFD-5E40-8A6B-85BC7F96247F}"/>
              </a:ext>
            </a:extLst>
          </p:cNvPr>
          <p:cNvSpPr>
            <a:spLocks noGrp="1" noChangeArrowheads="1"/>
          </p:cNvSpPr>
          <p:nvPr>
            <p:ph type="body" sz="half" idx="1"/>
          </p:nvPr>
        </p:nvSpPr>
        <p:spPr>
          <a:xfrm>
            <a:off x="3899244" y="1412489"/>
            <a:ext cx="2194560" cy="4363844"/>
          </a:xfrm>
        </p:spPr>
        <p:txBody>
          <a:bodyPr>
            <a:normAutofit/>
          </a:bodyPr>
          <a:lstStyle/>
          <a:p>
            <a:pPr algn="just"/>
            <a:r>
              <a:rPr lang="el-GR" altLang="en-US" sz="1700" dirty="0">
                <a:latin typeface="Calibri" panose="020F0502020204030204" pitchFamily="34" charset="0"/>
                <a:cs typeface="Calibri" panose="020F0502020204030204" pitchFamily="34" charset="0"/>
              </a:rPr>
              <a:t>Απευθείας εκλογή</a:t>
            </a:r>
          </a:p>
          <a:p>
            <a:pPr algn="just"/>
            <a:r>
              <a:rPr lang="el-GR" altLang="en-US" sz="1700" dirty="0">
                <a:latin typeface="Calibri" panose="020F0502020204030204" pitchFamily="34" charset="0"/>
                <a:cs typeface="Calibri" panose="020F0502020204030204" pitchFamily="34" charset="0"/>
              </a:rPr>
              <a:t>Νομοθετική αρμοδιότητα</a:t>
            </a:r>
          </a:p>
          <a:p>
            <a:pPr algn="just"/>
            <a:r>
              <a:rPr lang="el-GR" altLang="en-US" sz="1700" dirty="0">
                <a:latin typeface="Calibri" panose="020F0502020204030204" pitchFamily="34" charset="0"/>
                <a:cs typeface="Calibri" panose="020F0502020204030204" pitchFamily="34" charset="0"/>
              </a:rPr>
              <a:t>Ελεγκτικές εξουσίες</a:t>
            </a:r>
          </a:p>
          <a:p>
            <a:pPr algn="just"/>
            <a:r>
              <a:rPr lang="el-GR" altLang="en-US" sz="1700" dirty="0">
                <a:latin typeface="Calibri" panose="020F0502020204030204" pitchFamily="34" charset="0"/>
                <a:cs typeface="Calibri" panose="020F0502020204030204" pitchFamily="34" charset="0"/>
              </a:rPr>
              <a:t>Δυνατότητα ανατροπής της εκτελεστικής εξουσίας </a:t>
            </a:r>
          </a:p>
        </p:txBody>
      </p:sp>
      <p:sp>
        <p:nvSpPr>
          <p:cNvPr id="48134" name="Rectangle 6">
            <a:extLst>
              <a:ext uri="{FF2B5EF4-FFF2-40B4-BE49-F238E27FC236}">
                <a16:creationId xmlns:a16="http://schemas.microsoft.com/office/drawing/2014/main" id="{73B17602-19FA-D346-9E42-7C182E57F170}"/>
              </a:ext>
            </a:extLst>
          </p:cNvPr>
          <p:cNvSpPr>
            <a:spLocks noGrp="1" noChangeArrowheads="1"/>
          </p:cNvSpPr>
          <p:nvPr>
            <p:ph type="body" sz="half" idx="2"/>
          </p:nvPr>
        </p:nvSpPr>
        <p:spPr>
          <a:xfrm>
            <a:off x="6338703" y="1412489"/>
            <a:ext cx="2194560" cy="4363844"/>
          </a:xfrm>
        </p:spPr>
        <p:txBody>
          <a:bodyPr>
            <a:normAutofit/>
          </a:bodyPr>
          <a:lstStyle/>
          <a:p>
            <a:pPr algn="just"/>
            <a:r>
              <a:rPr lang="el-GR" altLang="en-US" sz="1700" dirty="0">
                <a:latin typeface="Calibri" panose="020F0502020204030204" pitchFamily="34" charset="0"/>
                <a:cs typeface="Calibri" panose="020F0502020204030204" pitchFamily="34" charset="0"/>
              </a:rPr>
              <a:t>Σαφής διαφοροποίηση κοινοβουλευτικής πλειοψηφίας και αντιπολίτευσης</a:t>
            </a:r>
          </a:p>
          <a:p>
            <a:pPr algn="just"/>
            <a:r>
              <a:rPr lang="el-GR" altLang="en-US" sz="1700" dirty="0">
                <a:latin typeface="Calibri" panose="020F0502020204030204" pitchFamily="34" charset="0"/>
                <a:cs typeface="Calibri" panose="020F0502020204030204" pitchFamily="34" charset="0"/>
              </a:rPr>
              <a:t>Εκλέγει την κυβέρνηση</a:t>
            </a:r>
          </a:p>
          <a:p>
            <a:pPr algn="just"/>
            <a:r>
              <a:rPr lang="el-GR" altLang="en-US" sz="1700" dirty="0">
                <a:latin typeface="Calibri" panose="020F0502020204030204" pitchFamily="34" charset="0"/>
                <a:cs typeface="Calibri" panose="020F0502020204030204" pitchFamily="34" charset="0"/>
              </a:rPr>
              <a:t>Δυνατότητα διάλυσης από την εκτελεστική εξουσία</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0178" name="Rectangle 2">
            <a:extLst>
              <a:ext uri="{FF2B5EF4-FFF2-40B4-BE49-F238E27FC236}">
                <a16:creationId xmlns:a16="http://schemas.microsoft.com/office/drawing/2014/main" id="{613C6AFA-14E2-F546-9F4F-BF27D50F9EEC}"/>
              </a:ext>
            </a:extLst>
          </p:cNvPr>
          <p:cNvSpPr>
            <a:spLocks noGrp="1" noChangeArrowheads="1"/>
          </p:cNvSpPr>
          <p:nvPr>
            <p:ph type="title"/>
          </p:nvPr>
        </p:nvSpPr>
        <p:spPr>
          <a:xfrm>
            <a:off x="884419" y="826680"/>
            <a:ext cx="7375161" cy="1325563"/>
          </a:xfrm>
        </p:spPr>
        <p:txBody>
          <a:bodyPr>
            <a:normAutofit/>
          </a:bodyPr>
          <a:lstStyle/>
          <a:p>
            <a:pPr algn="ctr"/>
            <a:r>
              <a:rPr lang="el-GR" altLang="en-US" sz="3500" dirty="0">
                <a:solidFill>
                  <a:srgbClr val="FFFFFF"/>
                </a:solidFill>
                <a:latin typeface="Calibri" panose="020F0502020204030204" pitchFamily="34" charset="0"/>
                <a:cs typeface="Calibri" panose="020F0502020204030204" pitchFamily="34" charset="0"/>
              </a:rPr>
              <a:t>Εθνικά και ευρωπαϊκό κοινοβούλιο</a:t>
            </a:r>
            <a:br>
              <a:rPr lang="el-GR" altLang="en-US" sz="3500" dirty="0">
                <a:solidFill>
                  <a:srgbClr val="FFFFFF"/>
                </a:solidFill>
                <a:latin typeface="Calibri" panose="020F0502020204030204" pitchFamily="34" charset="0"/>
                <a:cs typeface="Calibri" panose="020F0502020204030204" pitchFamily="34" charset="0"/>
              </a:rPr>
            </a:br>
            <a:r>
              <a:rPr lang="el-GR" altLang="en-US" sz="3500" dirty="0">
                <a:solidFill>
                  <a:srgbClr val="FFFFFF"/>
                </a:solidFill>
                <a:latin typeface="Calibri" panose="020F0502020204030204" pitchFamily="34" charset="0"/>
                <a:cs typeface="Calibri" panose="020F0502020204030204" pitchFamily="34" charset="0"/>
              </a:rPr>
              <a:t>ομοιότητες και διαφορές</a:t>
            </a:r>
          </a:p>
        </p:txBody>
      </p:sp>
      <p:sp>
        <p:nvSpPr>
          <p:cNvPr id="50179" name="Rectangle 3">
            <a:extLst>
              <a:ext uri="{FF2B5EF4-FFF2-40B4-BE49-F238E27FC236}">
                <a16:creationId xmlns:a16="http://schemas.microsoft.com/office/drawing/2014/main" id="{3E9E2B4B-B073-0147-AEC1-0E2DA86F930D}"/>
              </a:ext>
            </a:extLst>
          </p:cNvPr>
          <p:cNvSpPr>
            <a:spLocks noGrp="1" noChangeArrowheads="1"/>
          </p:cNvSpPr>
          <p:nvPr>
            <p:ph type="body" idx="1"/>
          </p:nvPr>
        </p:nvSpPr>
        <p:spPr>
          <a:xfrm>
            <a:off x="884419" y="3092970"/>
            <a:ext cx="7375161" cy="2693976"/>
          </a:xfrm>
        </p:spPr>
        <p:txBody>
          <a:bodyPr>
            <a:normAutofit fontScale="62500" lnSpcReduction="20000"/>
          </a:bodyPr>
          <a:lstStyle/>
          <a:p>
            <a:pPr lvl="0" algn="just"/>
            <a:r>
              <a:rPr lang="el-GR" dirty="0">
                <a:solidFill>
                  <a:srgbClr val="002060"/>
                </a:solidFill>
                <a:effectLst/>
                <a:latin typeface="Calibri" panose="020F0502020204030204" pitchFamily="34" charset="0"/>
                <a:cs typeface="Calibri" panose="020F0502020204030204" pitchFamily="34" charset="0"/>
              </a:rPr>
              <a:t>Το Ε.Κ. αποτελεί ένα υβριδικό κοινοβούλιο</a:t>
            </a:r>
            <a:endParaRPr lang="en-US" dirty="0">
              <a:solidFill>
                <a:srgbClr val="002060"/>
              </a:solidFill>
              <a:effectLst/>
              <a:latin typeface="Calibri" panose="020F0502020204030204" pitchFamily="34" charset="0"/>
              <a:cs typeface="Calibri" panose="020F0502020204030204" pitchFamily="34" charset="0"/>
            </a:endParaRPr>
          </a:p>
          <a:p>
            <a:pPr lvl="0" algn="just"/>
            <a:r>
              <a:rPr lang="el-GR" dirty="0">
                <a:solidFill>
                  <a:srgbClr val="002060"/>
                </a:solidFill>
                <a:effectLst/>
                <a:latin typeface="Calibri" panose="020F0502020204030204" pitchFamily="34" charset="0"/>
                <a:cs typeface="Calibri" panose="020F0502020204030204" pitchFamily="34" charset="0"/>
              </a:rPr>
              <a:t>Δεν διαθέτει συμπολίτευση γιατί δεν εκλέγει την κυβέρνηση</a:t>
            </a:r>
            <a:endParaRPr lang="en-US" dirty="0">
              <a:solidFill>
                <a:srgbClr val="002060"/>
              </a:solidFill>
              <a:effectLst/>
              <a:latin typeface="Calibri" panose="020F0502020204030204" pitchFamily="34" charset="0"/>
              <a:cs typeface="Calibri" panose="020F0502020204030204" pitchFamily="34" charset="0"/>
            </a:endParaRPr>
          </a:p>
          <a:p>
            <a:pPr lvl="0" algn="just"/>
            <a:r>
              <a:rPr lang="el-GR" dirty="0">
                <a:solidFill>
                  <a:srgbClr val="002060"/>
                </a:solidFill>
                <a:effectLst/>
                <a:latin typeface="Calibri" panose="020F0502020204030204" pitchFamily="34" charset="0"/>
                <a:cs typeface="Calibri" panose="020F0502020204030204" pitchFamily="34" charset="0"/>
              </a:rPr>
              <a:t>Υποχρέωση αναζήτησης απόλυτης πλειοψηφίας για τη νομοθετική διαπραγμάτευση με το Συμβούλιο </a:t>
            </a:r>
            <a:r>
              <a:rPr lang="el-GR" dirty="0">
                <a:solidFill>
                  <a:srgbClr val="002060"/>
                </a:solidFill>
                <a:effectLst/>
                <a:latin typeface="Calibri" panose="020F0502020204030204" pitchFamily="34" charset="0"/>
                <a:cs typeface="Calibri" panose="020F0502020204030204" pitchFamily="34" charset="0"/>
                <a:sym typeface="Wingdings" pitchFamily="2" charset="2"/>
              </a:rPr>
              <a:t></a:t>
            </a:r>
            <a:r>
              <a:rPr lang="el-GR" dirty="0">
                <a:solidFill>
                  <a:srgbClr val="002060"/>
                </a:solidFill>
                <a:effectLst/>
                <a:latin typeface="Calibri" panose="020F0502020204030204" pitchFamily="34" charset="0"/>
                <a:cs typeface="Calibri" panose="020F0502020204030204" pitchFamily="34" charset="0"/>
              </a:rPr>
              <a:t> συναινετικές πολιτικές</a:t>
            </a:r>
            <a:endParaRPr lang="en-US" dirty="0">
              <a:solidFill>
                <a:srgbClr val="002060"/>
              </a:solidFill>
              <a:effectLst/>
              <a:latin typeface="Calibri" panose="020F0502020204030204" pitchFamily="34" charset="0"/>
              <a:cs typeface="Calibri" panose="020F0502020204030204" pitchFamily="34" charset="0"/>
            </a:endParaRPr>
          </a:p>
          <a:p>
            <a:pPr lvl="0" algn="just"/>
            <a:r>
              <a:rPr lang="el-GR" dirty="0">
                <a:solidFill>
                  <a:srgbClr val="002060"/>
                </a:solidFill>
                <a:effectLst/>
                <a:latin typeface="Calibri" panose="020F0502020204030204" pitchFamily="34" charset="0"/>
                <a:cs typeface="Calibri" panose="020F0502020204030204" pitchFamily="34" charset="0"/>
              </a:rPr>
              <a:t>Αδύναμοι κομματικοί σχηματισμοί – υπεροχή των εθνικών σχηματισμών</a:t>
            </a:r>
            <a:endParaRPr lang="en-US" dirty="0">
              <a:solidFill>
                <a:srgbClr val="002060"/>
              </a:solidFill>
              <a:effectLst/>
              <a:latin typeface="Calibri" panose="020F0502020204030204" pitchFamily="34" charset="0"/>
              <a:cs typeface="Calibri" panose="020F0502020204030204" pitchFamily="34" charset="0"/>
            </a:endParaRPr>
          </a:p>
          <a:p>
            <a:pPr algn="just"/>
            <a:r>
              <a:rPr lang="el-GR" dirty="0">
                <a:solidFill>
                  <a:srgbClr val="002060"/>
                </a:solidFill>
                <a:effectLst/>
                <a:latin typeface="Calibri" panose="020F0502020204030204" pitchFamily="34" charset="0"/>
                <a:cs typeface="Calibri" panose="020F0502020204030204" pitchFamily="34" charset="0"/>
              </a:rPr>
              <a:t> </a:t>
            </a:r>
            <a:endParaRPr lang="en-US" dirty="0">
              <a:solidFill>
                <a:srgbClr val="002060"/>
              </a:solidFill>
              <a:effectLst/>
              <a:latin typeface="Calibri" panose="020F0502020204030204" pitchFamily="34" charset="0"/>
              <a:cs typeface="Calibri" panose="020F0502020204030204" pitchFamily="34" charset="0"/>
            </a:endParaRPr>
          </a:p>
          <a:p>
            <a:pPr algn="just"/>
            <a:endParaRPr lang="el-GR" altLang="en-US" sz="1700" dirty="0">
              <a:solidFill>
                <a:srgbClr val="002060"/>
              </a:solidFill>
              <a:latin typeface="Calibri" panose="020F0502020204030204" pitchFamily="34" charset="0"/>
              <a:cs typeface="Calibri" panose="020F0502020204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 name="Rectangle 140">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3" name="Picture 142">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199" name="Rectangle 7">
            <a:extLst>
              <a:ext uri="{FF2B5EF4-FFF2-40B4-BE49-F238E27FC236}">
                <a16:creationId xmlns:a16="http://schemas.microsoft.com/office/drawing/2014/main" id="{9D572F3E-C23D-F142-AFA0-8B8E6887C6DB}"/>
              </a:ext>
            </a:extLst>
          </p:cNvPr>
          <p:cNvSpPr>
            <a:spLocks noGrp="1" noChangeArrowheads="1"/>
          </p:cNvSpPr>
          <p:nvPr>
            <p:ph type="title"/>
          </p:nvPr>
        </p:nvSpPr>
        <p:spPr>
          <a:xfrm>
            <a:off x="884419" y="826680"/>
            <a:ext cx="7375161" cy="1325563"/>
          </a:xfrm>
        </p:spPr>
        <p:txBody>
          <a:bodyPr>
            <a:normAutofit/>
          </a:bodyPr>
          <a:lstStyle/>
          <a:p>
            <a:pPr algn="ctr"/>
            <a:r>
              <a:rPr lang="el-GR" altLang="en-US" sz="3500" dirty="0">
                <a:solidFill>
                  <a:srgbClr val="FFFFFF"/>
                </a:solidFill>
                <a:latin typeface="Calibri" panose="020F0502020204030204" pitchFamily="34" charset="0"/>
                <a:cs typeface="Calibri" panose="020F0502020204030204" pitchFamily="34" charset="0"/>
              </a:rPr>
              <a:t>Το ιστορικό πλαίσιο (συνέχεια)</a:t>
            </a:r>
          </a:p>
        </p:txBody>
      </p:sp>
      <p:graphicFrame>
        <p:nvGraphicFramePr>
          <p:cNvPr id="3" name="Diagram 2">
            <a:extLst>
              <a:ext uri="{FF2B5EF4-FFF2-40B4-BE49-F238E27FC236}">
                <a16:creationId xmlns:a16="http://schemas.microsoft.com/office/drawing/2014/main" id="{59B60626-177E-7744-8893-273792AC08EC}"/>
              </a:ext>
            </a:extLst>
          </p:cNvPr>
          <p:cNvGraphicFramePr/>
          <p:nvPr>
            <p:extLst>
              <p:ext uri="{D42A27DB-BD31-4B8C-83A1-F6EECF244321}">
                <p14:modId xmlns:p14="http://schemas.microsoft.com/office/powerpoint/2010/main" val="3076060503"/>
              </p:ext>
            </p:extLst>
          </p:nvPr>
        </p:nvGraphicFramePr>
        <p:xfrm>
          <a:off x="884419" y="3092970"/>
          <a:ext cx="7375161" cy="269397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2290" name="Rectangle 2">
            <a:extLst>
              <a:ext uri="{FF2B5EF4-FFF2-40B4-BE49-F238E27FC236}">
                <a16:creationId xmlns:a16="http://schemas.microsoft.com/office/drawing/2014/main" id="{3EA86C18-2F49-0F46-8BF3-CF53F0987E07}"/>
              </a:ext>
            </a:extLst>
          </p:cNvPr>
          <p:cNvSpPr>
            <a:spLocks noGrp="1" noChangeArrowheads="1"/>
          </p:cNvSpPr>
          <p:nvPr>
            <p:ph type="title"/>
          </p:nvPr>
        </p:nvSpPr>
        <p:spPr>
          <a:xfrm>
            <a:off x="884419" y="826680"/>
            <a:ext cx="7375161" cy="1325563"/>
          </a:xfrm>
        </p:spPr>
        <p:txBody>
          <a:bodyPr>
            <a:normAutofit/>
          </a:bodyPr>
          <a:lstStyle/>
          <a:p>
            <a:pPr algn="ctr"/>
            <a:r>
              <a:rPr lang="el-GR" altLang="en-US" sz="3500" dirty="0">
                <a:solidFill>
                  <a:srgbClr val="FFFFFF"/>
                </a:solidFill>
                <a:latin typeface="Calibri" panose="020F0502020204030204" pitchFamily="34" charset="0"/>
                <a:cs typeface="Calibri" panose="020F0502020204030204" pitchFamily="34" charset="0"/>
              </a:rPr>
              <a:t>Το ιστορικό πλαίσιο (συνέχεια)</a:t>
            </a:r>
          </a:p>
        </p:txBody>
      </p:sp>
      <p:graphicFrame>
        <p:nvGraphicFramePr>
          <p:cNvPr id="3" name="Diagram 2">
            <a:extLst>
              <a:ext uri="{FF2B5EF4-FFF2-40B4-BE49-F238E27FC236}">
                <a16:creationId xmlns:a16="http://schemas.microsoft.com/office/drawing/2014/main" id="{F3BCDD1A-776A-E04C-AF60-232E91ECE465}"/>
              </a:ext>
            </a:extLst>
          </p:cNvPr>
          <p:cNvGraphicFramePr/>
          <p:nvPr>
            <p:extLst>
              <p:ext uri="{D42A27DB-BD31-4B8C-83A1-F6EECF244321}">
                <p14:modId xmlns:p14="http://schemas.microsoft.com/office/powerpoint/2010/main" val="3822754353"/>
              </p:ext>
            </p:extLst>
          </p:nvPr>
        </p:nvGraphicFramePr>
        <p:xfrm>
          <a:off x="884419" y="3092970"/>
          <a:ext cx="7375161" cy="26939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6" name="Picture 75">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3314" name="Rectangle 2">
            <a:extLst>
              <a:ext uri="{FF2B5EF4-FFF2-40B4-BE49-F238E27FC236}">
                <a16:creationId xmlns:a16="http://schemas.microsoft.com/office/drawing/2014/main" id="{03458BB2-1CE3-8948-A47E-D06BB1FA42E0}"/>
              </a:ext>
            </a:extLst>
          </p:cNvPr>
          <p:cNvSpPr>
            <a:spLocks noGrp="1" noChangeArrowheads="1"/>
          </p:cNvSpPr>
          <p:nvPr>
            <p:ph type="title"/>
          </p:nvPr>
        </p:nvSpPr>
        <p:spPr>
          <a:xfrm>
            <a:off x="480059" y="2053641"/>
            <a:ext cx="2751871" cy="2760098"/>
          </a:xfrm>
        </p:spPr>
        <p:txBody>
          <a:bodyPr>
            <a:normAutofit/>
          </a:bodyPr>
          <a:lstStyle/>
          <a:p>
            <a:pPr algn="just">
              <a:lnSpc>
                <a:spcPct val="90000"/>
              </a:lnSpc>
            </a:pPr>
            <a:r>
              <a:rPr lang="el-GR" altLang="en-US" sz="4400" dirty="0">
                <a:solidFill>
                  <a:srgbClr val="FFFFFF"/>
                </a:solidFill>
                <a:latin typeface="Calibri" panose="020F0502020204030204" pitchFamily="34" charset="0"/>
                <a:cs typeface="Calibri" panose="020F0502020204030204" pitchFamily="34" charset="0"/>
              </a:rPr>
              <a:t>Το ιστορικό πλαίσιο: Η ΕΚΑΧ</a:t>
            </a:r>
          </a:p>
        </p:txBody>
      </p:sp>
      <p:graphicFrame>
        <p:nvGraphicFramePr>
          <p:cNvPr id="3" name="Diagram 2">
            <a:extLst>
              <a:ext uri="{FF2B5EF4-FFF2-40B4-BE49-F238E27FC236}">
                <a16:creationId xmlns:a16="http://schemas.microsoft.com/office/drawing/2014/main" id="{DC594B38-3C9D-334B-BBE4-90E87BC32939}"/>
              </a:ext>
            </a:extLst>
          </p:cNvPr>
          <p:cNvGraphicFramePr/>
          <p:nvPr>
            <p:extLst>
              <p:ext uri="{D42A27DB-BD31-4B8C-83A1-F6EECF244321}">
                <p14:modId xmlns:p14="http://schemas.microsoft.com/office/powerpoint/2010/main" val="9286136"/>
              </p:ext>
            </p:extLst>
          </p:nvPr>
        </p:nvGraphicFramePr>
        <p:xfrm>
          <a:off x="4567930" y="801866"/>
          <a:ext cx="3979563" cy="52306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338" name="Rectangle 2">
            <a:extLst>
              <a:ext uri="{FF2B5EF4-FFF2-40B4-BE49-F238E27FC236}">
                <a16:creationId xmlns:a16="http://schemas.microsoft.com/office/drawing/2014/main" id="{811E9AEE-D8EA-1448-B8A4-EF703DB9D5A2}"/>
              </a:ext>
            </a:extLst>
          </p:cNvPr>
          <p:cNvSpPr>
            <a:spLocks noGrp="1" noChangeArrowheads="1"/>
          </p:cNvSpPr>
          <p:nvPr>
            <p:ph type="title"/>
          </p:nvPr>
        </p:nvSpPr>
        <p:spPr>
          <a:xfrm>
            <a:off x="884419" y="826680"/>
            <a:ext cx="7375161" cy="1325563"/>
          </a:xfrm>
        </p:spPr>
        <p:txBody>
          <a:bodyPr>
            <a:normAutofit/>
          </a:bodyPr>
          <a:lstStyle/>
          <a:p>
            <a:pPr algn="ctr"/>
            <a:r>
              <a:rPr lang="el-GR" altLang="en-US" sz="3500" dirty="0">
                <a:solidFill>
                  <a:srgbClr val="FFFFFF"/>
                </a:solidFill>
                <a:latin typeface="Calibri" panose="020F0502020204030204" pitchFamily="34" charset="0"/>
                <a:cs typeface="Calibri" panose="020F0502020204030204" pitchFamily="34" charset="0"/>
              </a:rPr>
              <a:t>Το ιστορικό πλαίσιο (συνέχεια)</a:t>
            </a:r>
            <a:br>
              <a:rPr lang="el-GR" altLang="en-US" sz="3500" dirty="0">
                <a:solidFill>
                  <a:srgbClr val="FFFFFF"/>
                </a:solidFill>
                <a:latin typeface="Calibri" panose="020F0502020204030204" pitchFamily="34" charset="0"/>
                <a:cs typeface="Calibri" panose="020F0502020204030204" pitchFamily="34" charset="0"/>
              </a:rPr>
            </a:br>
            <a:r>
              <a:rPr lang="el-GR" altLang="en-US" sz="3500" dirty="0">
                <a:solidFill>
                  <a:srgbClr val="FFFFFF"/>
                </a:solidFill>
                <a:latin typeface="Calibri" panose="020F0502020204030204" pitchFamily="34" charset="0"/>
                <a:cs typeface="Calibri" panose="020F0502020204030204" pitchFamily="34" charset="0"/>
              </a:rPr>
              <a:t>Ευρωπαϊκή Οικονομική Κοινότητα</a:t>
            </a:r>
          </a:p>
        </p:txBody>
      </p:sp>
      <p:sp>
        <p:nvSpPr>
          <p:cNvPr id="14339" name="Rectangle 3">
            <a:extLst>
              <a:ext uri="{FF2B5EF4-FFF2-40B4-BE49-F238E27FC236}">
                <a16:creationId xmlns:a16="http://schemas.microsoft.com/office/drawing/2014/main" id="{1C128667-028A-3B4F-B853-1E3179BBF2C4}"/>
              </a:ext>
            </a:extLst>
          </p:cNvPr>
          <p:cNvSpPr>
            <a:spLocks noGrp="1" noChangeArrowheads="1"/>
          </p:cNvSpPr>
          <p:nvPr>
            <p:ph type="body" idx="1"/>
          </p:nvPr>
        </p:nvSpPr>
        <p:spPr>
          <a:xfrm>
            <a:off x="884419" y="3092970"/>
            <a:ext cx="7375161" cy="2693976"/>
          </a:xfrm>
        </p:spPr>
        <p:txBody>
          <a:bodyPr>
            <a:normAutofit/>
          </a:bodyPr>
          <a:lstStyle/>
          <a:p>
            <a:pPr algn="just"/>
            <a:r>
              <a:rPr lang="el-GR" altLang="en-US" sz="1800" dirty="0">
                <a:solidFill>
                  <a:srgbClr val="000000"/>
                </a:solidFill>
                <a:latin typeface="Calibri" panose="020F0502020204030204" pitchFamily="34" charset="0"/>
                <a:cs typeface="Calibri" panose="020F0502020204030204" pitchFamily="34" charset="0"/>
              </a:rPr>
              <a:t>Η Ευρωπαϊκή Κοινοβουλευτική Συνέλευση της ΕΟΚ – Αρχικά χαρακτηριστικά: </a:t>
            </a:r>
          </a:p>
          <a:p>
            <a:pPr algn="just"/>
            <a:r>
              <a:rPr lang="el-GR" altLang="en-US" sz="1800" dirty="0">
                <a:solidFill>
                  <a:srgbClr val="000000"/>
                </a:solidFill>
                <a:latin typeface="Calibri" panose="020F0502020204030204" pitchFamily="34" charset="0"/>
                <a:cs typeface="Calibri" panose="020F0502020204030204" pitchFamily="34" charset="0"/>
              </a:rPr>
              <a:t>Έμμεση εκλογή (αν και η Συνθήκη προβλέπει, στο μέλλον, την άμεση εκλογή των βουλευτών)</a:t>
            </a:r>
          </a:p>
          <a:p>
            <a:pPr algn="just"/>
            <a:r>
              <a:rPr lang="el-GR" altLang="en-US" sz="1800" dirty="0">
                <a:solidFill>
                  <a:srgbClr val="000000"/>
                </a:solidFill>
                <a:latin typeface="Calibri" panose="020F0502020204030204" pitchFamily="34" charset="0"/>
                <a:cs typeface="Calibri" panose="020F0502020204030204" pitchFamily="34" charset="0"/>
              </a:rPr>
              <a:t> Μόνο συμβουλευτικές αρμοδιότητες (ωστόσο δικαίωμα μομφής κατά της Επιτροπής).</a:t>
            </a:r>
          </a:p>
          <a:p>
            <a:pPr algn="just"/>
            <a:r>
              <a:rPr lang="el-GR" altLang="en-US" sz="1800" dirty="0">
                <a:solidFill>
                  <a:srgbClr val="000000"/>
                </a:solidFill>
                <a:latin typeface="Calibri" panose="020F0502020204030204" pitchFamily="34" charset="0"/>
                <a:cs typeface="Calibri" panose="020F0502020204030204" pitchFamily="34" charset="0"/>
              </a:rPr>
              <a:t>78 μέλη – εθνικοί βουλευτές κατ’ αναλογία της κοινοβουλευτικής δύναμης</a:t>
            </a:r>
          </a:p>
          <a:p>
            <a:pPr algn="just"/>
            <a:endParaRPr lang="el-GR" altLang="en-US" sz="1800" dirty="0">
              <a:solidFill>
                <a:srgbClr val="000000"/>
              </a:solidFill>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362" name="Rectangle 2">
            <a:extLst>
              <a:ext uri="{FF2B5EF4-FFF2-40B4-BE49-F238E27FC236}">
                <a16:creationId xmlns:a16="http://schemas.microsoft.com/office/drawing/2014/main" id="{C80B3757-90B1-9B4F-9BC2-D2312552A9A4}"/>
              </a:ext>
            </a:extLst>
          </p:cNvPr>
          <p:cNvSpPr>
            <a:spLocks noGrp="1" noChangeArrowheads="1"/>
          </p:cNvSpPr>
          <p:nvPr>
            <p:ph type="title"/>
          </p:nvPr>
        </p:nvSpPr>
        <p:spPr>
          <a:xfrm>
            <a:off x="884419" y="826680"/>
            <a:ext cx="7375161" cy="1325563"/>
          </a:xfrm>
        </p:spPr>
        <p:txBody>
          <a:bodyPr>
            <a:normAutofit/>
          </a:bodyPr>
          <a:lstStyle/>
          <a:p>
            <a:pPr algn="just"/>
            <a:r>
              <a:rPr lang="el-GR" altLang="en-US" sz="3200" dirty="0">
                <a:solidFill>
                  <a:srgbClr val="FFFFFF"/>
                </a:solidFill>
                <a:latin typeface="Calibri" panose="020F0502020204030204" pitchFamily="34" charset="0"/>
                <a:cs typeface="Calibri" panose="020F0502020204030204" pitchFamily="34" charset="0"/>
              </a:rPr>
              <a:t>Το ιστορικό πλαίσιο (συνέχεια)</a:t>
            </a:r>
            <a:br>
              <a:rPr lang="el-GR" altLang="en-US" sz="3200" dirty="0">
                <a:solidFill>
                  <a:srgbClr val="FFFFFF"/>
                </a:solidFill>
                <a:latin typeface="Calibri" panose="020F0502020204030204" pitchFamily="34" charset="0"/>
                <a:cs typeface="Calibri" panose="020F0502020204030204" pitchFamily="34" charset="0"/>
              </a:rPr>
            </a:br>
            <a:r>
              <a:rPr lang="el-GR" altLang="en-US" sz="3200" dirty="0">
                <a:solidFill>
                  <a:srgbClr val="FFFFFF"/>
                </a:solidFill>
                <a:latin typeface="Calibri" panose="020F0502020204030204" pitchFamily="34" charset="0"/>
                <a:cs typeface="Calibri" panose="020F0502020204030204" pitchFamily="34" charset="0"/>
              </a:rPr>
              <a:t>η σταδιακή επιβεβαίωση του ρόλου του</a:t>
            </a:r>
            <a:r>
              <a:rPr lang="en-US" altLang="en-US" sz="3200" dirty="0">
                <a:solidFill>
                  <a:srgbClr val="FFFFFF"/>
                </a:solidFill>
                <a:latin typeface="Calibri" panose="020F0502020204030204" pitchFamily="34" charset="0"/>
                <a:cs typeface="Calibri" panose="020F0502020204030204" pitchFamily="34" charset="0"/>
              </a:rPr>
              <a:t> EK</a:t>
            </a:r>
            <a:endParaRPr lang="el-GR" altLang="en-US" sz="3200" dirty="0">
              <a:solidFill>
                <a:srgbClr val="FFFFFF"/>
              </a:solidFill>
              <a:latin typeface="Calibri" panose="020F0502020204030204" pitchFamily="34" charset="0"/>
              <a:cs typeface="Calibri" panose="020F0502020204030204" pitchFamily="34" charset="0"/>
            </a:endParaRPr>
          </a:p>
        </p:txBody>
      </p:sp>
      <p:sp>
        <p:nvSpPr>
          <p:cNvPr id="15363" name="Rectangle 3">
            <a:extLst>
              <a:ext uri="{FF2B5EF4-FFF2-40B4-BE49-F238E27FC236}">
                <a16:creationId xmlns:a16="http://schemas.microsoft.com/office/drawing/2014/main" id="{CFAA3EA9-331D-D64D-A18A-209A3E7CDD2E}"/>
              </a:ext>
            </a:extLst>
          </p:cNvPr>
          <p:cNvSpPr>
            <a:spLocks noGrp="1" noChangeArrowheads="1"/>
          </p:cNvSpPr>
          <p:nvPr>
            <p:ph type="body" idx="1"/>
          </p:nvPr>
        </p:nvSpPr>
        <p:spPr>
          <a:xfrm>
            <a:off x="884419" y="3092970"/>
            <a:ext cx="7375161" cy="2693976"/>
          </a:xfrm>
        </p:spPr>
        <p:txBody>
          <a:bodyPr>
            <a:normAutofit/>
          </a:bodyPr>
          <a:lstStyle/>
          <a:p>
            <a:pPr algn="just"/>
            <a:r>
              <a:rPr lang="el-GR" altLang="en-US" sz="1700" dirty="0">
                <a:solidFill>
                  <a:srgbClr val="000000"/>
                </a:solidFill>
                <a:latin typeface="Calibri" panose="020F0502020204030204" pitchFamily="34" charset="0"/>
                <a:cs typeface="Calibri" panose="020F0502020204030204" pitchFamily="34" charset="0"/>
              </a:rPr>
              <a:t>1961 – αυτό-ανακηρύσσεται «Κοινοβούλιο» (οι συνθήκες το αναγνωρίζουν μόνο με την Ενιαία Πράξη) </a:t>
            </a:r>
          </a:p>
          <a:p>
            <a:pPr algn="just"/>
            <a:r>
              <a:rPr lang="el-GR" altLang="en-US" sz="1700" dirty="0">
                <a:solidFill>
                  <a:srgbClr val="000000"/>
                </a:solidFill>
                <a:latin typeface="Calibri" panose="020F0502020204030204" pitchFamily="34" charset="0"/>
                <a:cs typeface="Calibri" panose="020F0502020204030204" pitchFamily="34" charset="0"/>
              </a:rPr>
              <a:t>1970– Δικαίωμα παρέμβασης στην έγκριση τμημάτων του προϋπολογισμού (το 1975 </a:t>
            </a:r>
            <a:r>
              <a:rPr lang="el-GR" altLang="en-US" sz="1700" dirty="0">
                <a:solidFill>
                  <a:srgbClr val="000000"/>
                </a:solidFill>
                <a:latin typeface="Calibri" panose="020F0502020204030204" pitchFamily="34" charset="0"/>
                <a:cs typeface="Calibri" panose="020F0502020204030204" pitchFamily="34" charset="0"/>
                <a:sym typeface="Wingdings" pitchFamily="2" charset="2"/>
              </a:rPr>
              <a:t> σε όλο τον </a:t>
            </a:r>
            <a:r>
              <a:rPr lang="el-GR" altLang="en-US" sz="1700" dirty="0">
                <a:solidFill>
                  <a:srgbClr val="000000"/>
                </a:solidFill>
                <a:latin typeface="Calibri" panose="020F0502020204030204" pitchFamily="34" charset="0"/>
                <a:cs typeface="Calibri" panose="020F0502020204030204" pitchFamily="34" charset="0"/>
              </a:rPr>
              <a:t>προϋπολογισμό)</a:t>
            </a:r>
          </a:p>
          <a:p>
            <a:pPr algn="just"/>
            <a:r>
              <a:rPr lang="el-GR" altLang="en-US" sz="1700" dirty="0">
                <a:solidFill>
                  <a:srgbClr val="000000"/>
                </a:solidFill>
                <a:latin typeface="Calibri" panose="020F0502020204030204" pitchFamily="34" charset="0"/>
                <a:cs typeface="Calibri" panose="020F0502020204030204" pitchFamily="34" charset="0"/>
              </a:rPr>
              <a:t>1974 – Πράξη περί εκλογών για το Ε.Κ. </a:t>
            </a:r>
          </a:p>
          <a:p>
            <a:pPr algn="just"/>
            <a:r>
              <a:rPr lang="el-GR" altLang="en-US" sz="1700" dirty="0">
                <a:solidFill>
                  <a:srgbClr val="000000"/>
                </a:solidFill>
                <a:latin typeface="Calibri" panose="020F0502020204030204" pitchFamily="34" charset="0"/>
                <a:cs typeface="Calibri" panose="020F0502020204030204" pitchFamily="34" charset="0"/>
              </a:rPr>
              <a:t>1979 – πρώτες εκλογές με καθολική ψηφοφορία</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 name="Rectangle 135">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8" name="Picture 137">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6386" name="Rectangle 2">
            <a:extLst>
              <a:ext uri="{FF2B5EF4-FFF2-40B4-BE49-F238E27FC236}">
                <a16:creationId xmlns:a16="http://schemas.microsoft.com/office/drawing/2014/main" id="{7875E08D-2032-5F4C-AE9B-B058237EEBFC}"/>
              </a:ext>
            </a:extLst>
          </p:cNvPr>
          <p:cNvSpPr>
            <a:spLocks noGrp="1" noChangeArrowheads="1"/>
          </p:cNvSpPr>
          <p:nvPr>
            <p:ph type="title"/>
          </p:nvPr>
        </p:nvSpPr>
        <p:spPr>
          <a:xfrm>
            <a:off x="884419" y="826680"/>
            <a:ext cx="7375161" cy="1325563"/>
          </a:xfrm>
        </p:spPr>
        <p:txBody>
          <a:bodyPr>
            <a:normAutofit/>
          </a:bodyPr>
          <a:lstStyle/>
          <a:p>
            <a:pPr algn="ctr"/>
            <a:r>
              <a:rPr lang="el-GR" altLang="en-US" sz="3500" dirty="0">
                <a:solidFill>
                  <a:srgbClr val="FFFFFF"/>
                </a:solidFill>
                <a:latin typeface="Calibri" panose="020F0502020204030204" pitchFamily="34" charset="0"/>
                <a:cs typeface="Calibri" panose="020F0502020204030204" pitchFamily="34" charset="0"/>
              </a:rPr>
              <a:t>Το ιστορικό πλαίσιο (συνέχεια)</a:t>
            </a:r>
            <a:br>
              <a:rPr lang="el-GR" altLang="en-US" sz="3500" dirty="0">
                <a:solidFill>
                  <a:srgbClr val="FFFFFF"/>
                </a:solidFill>
                <a:latin typeface="Calibri" panose="020F0502020204030204" pitchFamily="34" charset="0"/>
                <a:cs typeface="Calibri" panose="020F0502020204030204" pitchFamily="34" charset="0"/>
              </a:rPr>
            </a:br>
            <a:r>
              <a:rPr lang="el-GR" altLang="en-US" sz="3500" dirty="0">
                <a:solidFill>
                  <a:srgbClr val="FFFFFF"/>
                </a:solidFill>
                <a:latin typeface="Calibri" panose="020F0502020204030204" pitchFamily="34" charset="0"/>
                <a:cs typeface="Calibri" panose="020F0502020204030204" pitchFamily="34" charset="0"/>
              </a:rPr>
              <a:t>διεκδικώντας αρμοδιότητες</a:t>
            </a:r>
          </a:p>
        </p:txBody>
      </p:sp>
      <p:sp>
        <p:nvSpPr>
          <p:cNvPr id="16387" name="Rectangle 3">
            <a:extLst>
              <a:ext uri="{FF2B5EF4-FFF2-40B4-BE49-F238E27FC236}">
                <a16:creationId xmlns:a16="http://schemas.microsoft.com/office/drawing/2014/main" id="{664C2E6E-25A4-974A-9D6D-3EC30E2ADBD5}"/>
              </a:ext>
            </a:extLst>
          </p:cNvPr>
          <p:cNvSpPr>
            <a:spLocks noGrp="1" noChangeArrowheads="1"/>
          </p:cNvSpPr>
          <p:nvPr>
            <p:ph type="body" idx="1"/>
          </p:nvPr>
        </p:nvSpPr>
        <p:spPr>
          <a:xfrm>
            <a:off x="884419" y="3092970"/>
            <a:ext cx="7375161" cy="2693976"/>
          </a:xfrm>
        </p:spPr>
        <p:txBody>
          <a:bodyPr>
            <a:normAutofit/>
          </a:bodyPr>
          <a:lstStyle/>
          <a:p>
            <a:pPr algn="just"/>
            <a:r>
              <a:rPr lang="el-GR" altLang="en-US" sz="1700" dirty="0">
                <a:solidFill>
                  <a:srgbClr val="000000"/>
                </a:solidFill>
                <a:latin typeface="Calibri" panose="020F0502020204030204" pitchFamily="34" charset="0"/>
                <a:cs typeface="Calibri" panose="020F0502020204030204" pitchFamily="34" charset="0"/>
              </a:rPr>
              <a:t>1984: Το Σχέδιο Συνθήκης για την Ε.Ε. (Σχέδιο </a:t>
            </a:r>
            <a:r>
              <a:rPr lang="en-US" altLang="en-US" sz="1700" dirty="0">
                <a:solidFill>
                  <a:srgbClr val="000000"/>
                </a:solidFill>
                <a:latin typeface="Calibri" panose="020F0502020204030204" pitchFamily="34" charset="0"/>
                <a:cs typeface="Calibri" panose="020F0502020204030204" pitchFamily="34" charset="0"/>
              </a:rPr>
              <a:t>Spinelli</a:t>
            </a:r>
            <a:r>
              <a:rPr lang="el-GR" altLang="en-US" sz="1700" dirty="0">
                <a:solidFill>
                  <a:srgbClr val="000000"/>
                </a:solidFill>
                <a:latin typeface="Calibri" panose="020F0502020204030204" pitchFamily="34" charset="0"/>
                <a:cs typeface="Calibri" panose="020F0502020204030204" pitchFamily="34" charset="0"/>
              </a:rPr>
              <a:t>)</a:t>
            </a:r>
            <a:r>
              <a:rPr lang="en-US" altLang="en-US" sz="1700" dirty="0">
                <a:solidFill>
                  <a:srgbClr val="000000"/>
                </a:solidFill>
                <a:latin typeface="Calibri" panose="020F0502020204030204" pitchFamily="34" charset="0"/>
                <a:cs typeface="Calibri" panose="020F0502020204030204" pitchFamily="34" charset="0"/>
              </a:rPr>
              <a:t> </a:t>
            </a:r>
            <a:r>
              <a:rPr lang="el-GR" altLang="en-US" sz="1700" dirty="0">
                <a:solidFill>
                  <a:srgbClr val="000000"/>
                </a:solidFill>
                <a:latin typeface="Calibri" panose="020F0502020204030204" pitchFamily="34" charset="0"/>
                <a:cs typeface="Calibri" panose="020F0502020204030204" pitchFamily="34" charset="0"/>
              </a:rPr>
              <a:t>– Ο ομοσπονδιακός μετασχηματισμός της Κοινότητας </a:t>
            </a:r>
          </a:p>
          <a:p>
            <a:pPr algn="just"/>
            <a:r>
              <a:rPr lang="el-GR" altLang="en-US" sz="1700" dirty="0">
                <a:solidFill>
                  <a:srgbClr val="000000"/>
                </a:solidFill>
                <a:latin typeface="Calibri" panose="020F0502020204030204" pitchFamily="34" charset="0"/>
                <a:cs typeface="Calibri" panose="020F0502020204030204" pitchFamily="34" charset="0"/>
              </a:rPr>
              <a:t>1987: Ενιαία Ευρωπαϊκή Πράξη - Η διαδικασία συνεργασίας, πρώτη νομοθετική αρμοδιότητα του Ε.Κ. </a:t>
            </a:r>
          </a:p>
          <a:p>
            <a:pPr algn="just"/>
            <a:r>
              <a:rPr lang="el-GR" altLang="en-US" sz="1700" dirty="0">
                <a:solidFill>
                  <a:srgbClr val="000000"/>
                </a:solidFill>
                <a:latin typeface="Calibri" panose="020F0502020204030204" pitchFamily="34" charset="0"/>
                <a:cs typeface="Calibri" panose="020F0502020204030204" pitchFamily="34" charset="0"/>
              </a:rPr>
              <a:t>1993: Συνθήκη του Μάαστριχτ – εισαγωγή της </a:t>
            </a:r>
            <a:r>
              <a:rPr lang="el-GR" altLang="en-US" sz="1700" dirty="0" err="1">
                <a:solidFill>
                  <a:srgbClr val="000000"/>
                </a:solidFill>
                <a:latin typeface="Calibri" panose="020F0502020204030204" pitchFamily="34" charset="0"/>
                <a:cs typeface="Calibri" panose="020F0502020204030204" pitchFamily="34" charset="0"/>
              </a:rPr>
              <a:t>συναπόφασης</a:t>
            </a:r>
            <a:r>
              <a:rPr lang="el-GR" altLang="en-US" sz="1700" dirty="0">
                <a:solidFill>
                  <a:srgbClr val="000000"/>
                </a:solidFill>
                <a:latin typeface="Calibri" panose="020F0502020204030204" pitchFamily="34" charset="0"/>
                <a:cs typeface="Calibri" panose="020F0502020204030204" pitchFamily="34" charset="0"/>
              </a:rPr>
              <a:t>, εμπλοκή στην εκλογή του Προέδρου της Επιτροπής</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6" name="Rectangle 135">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0" name="Picture 139">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7410" name="Rectangle 2">
            <a:extLst>
              <a:ext uri="{FF2B5EF4-FFF2-40B4-BE49-F238E27FC236}">
                <a16:creationId xmlns:a16="http://schemas.microsoft.com/office/drawing/2014/main" id="{92AF9154-533F-E843-8179-30AB0B1CCD7A}"/>
              </a:ext>
            </a:extLst>
          </p:cNvPr>
          <p:cNvSpPr>
            <a:spLocks noGrp="1" noChangeArrowheads="1"/>
          </p:cNvSpPr>
          <p:nvPr>
            <p:ph type="title"/>
          </p:nvPr>
        </p:nvSpPr>
        <p:spPr>
          <a:xfrm>
            <a:off x="480059" y="2053641"/>
            <a:ext cx="2751871" cy="2760098"/>
          </a:xfrm>
        </p:spPr>
        <p:txBody>
          <a:bodyPr>
            <a:normAutofit/>
          </a:bodyPr>
          <a:lstStyle/>
          <a:p>
            <a:pPr algn="just">
              <a:lnSpc>
                <a:spcPct val="90000"/>
              </a:lnSpc>
            </a:pPr>
            <a:r>
              <a:rPr lang="el-GR" altLang="en-US" sz="3400" dirty="0">
                <a:solidFill>
                  <a:srgbClr val="FFFFFF"/>
                </a:solidFill>
                <a:latin typeface="Calibri" panose="020F0502020204030204" pitchFamily="34" charset="0"/>
                <a:cs typeface="Calibri" panose="020F0502020204030204" pitchFamily="34" charset="0"/>
              </a:rPr>
              <a:t>Το ιστορικό πλαίσιο (συνέχεια)</a:t>
            </a:r>
            <a:br>
              <a:rPr lang="el-GR" altLang="en-US" sz="3400" dirty="0">
                <a:solidFill>
                  <a:srgbClr val="FFFFFF"/>
                </a:solidFill>
                <a:latin typeface="Calibri" panose="020F0502020204030204" pitchFamily="34" charset="0"/>
                <a:cs typeface="Calibri" panose="020F0502020204030204" pitchFamily="34" charset="0"/>
              </a:rPr>
            </a:br>
            <a:r>
              <a:rPr lang="el-GR" altLang="en-US" sz="3400" dirty="0">
                <a:solidFill>
                  <a:srgbClr val="FFFFFF"/>
                </a:solidFill>
                <a:latin typeface="Calibri" panose="020F0502020204030204" pitchFamily="34" charset="0"/>
                <a:cs typeface="Calibri" panose="020F0502020204030204" pitchFamily="34" charset="0"/>
              </a:rPr>
              <a:t>διεκδικώντας αρμοδιότητες</a:t>
            </a:r>
          </a:p>
        </p:txBody>
      </p:sp>
      <p:graphicFrame>
        <p:nvGraphicFramePr>
          <p:cNvPr id="3" name="Diagram 2">
            <a:extLst>
              <a:ext uri="{FF2B5EF4-FFF2-40B4-BE49-F238E27FC236}">
                <a16:creationId xmlns:a16="http://schemas.microsoft.com/office/drawing/2014/main" id="{B46F1144-A264-0448-B794-E4EDDC0703D0}"/>
              </a:ext>
            </a:extLst>
          </p:cNvPr>
          <p:cNvGraphicFramePr/>
          <p:nvPr>
            <p:extLst>
              <p:ext uri="{D42A27DB-BD31-4B8C-83A1-F6EECF244321}">
                <p14:modId xmlns:p14="http://schemas.microsoft.com/office/powerpoint/2010/main" val="1391956790"/>
              </p:ext>
            </p:extLst>
          </p:nvPr>
        </p:nvGraphicFramePr>
        <p:xfrm>
          <a:off x="4567930" y="801866"/>
          <a:ext cx="3979563" cy="52306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1684</Words>
  <Application>Microsoft Macintosh PowerPoint</Application>
  <PresentationFormat>On-screen Show (4:3)</PresentationFormat>
  <Paragraphs>130</Paragraphs>
  <Slides>27</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Tahoma</vt:lpstr>
      <vt:lpstr>Wingdings</vt:lpstr>
      <vt:lpstr>Ocean</vt:lpstr>
      <vt:lpstr>Το Ευρωπαϊκό Κοινοβούλιο</vt:lpstr>
      <vt:lpstr>Το ιστορικό πλαίσιο</vt:lpstr>
      <vt:lpstr>Το ιστορικό πλαίσιο (συνέχεια)</vt:lpstr>
      <vt:lpstr>Το ιστορικό πλαίσιο (συνέχεια)</vt:lpstr>
      <vt:lpstr>Το ιστορικό πλαίσιο: Η ΕΚΑΧ</vt:lpstr>
      <vt:lpstr>Το ιστορικό πλαίσιο (συνέχεια) Ευρωπαϊκή Οικονομική Κοινότητα</vt:lpstr>
      <vt:lpstr>Το ιστορικό πλαίσιο (συνέχεια) η σταδιακή επιβεβαίωση του ρόλου του EK</vt:lpstr>
      <vt:lpstr>Το ιστορικό πλαίσιο (συνέχεια) διεκδικώντας αρμοδιότητες</vt:lpstr>
      <vt:lpstr>Το ιστορικό πλαίσιο (συνέχεια) διεκδικώντας αρμοδιότητες</vt:lpstr>
      <vt:lpstr>ΣΥΝΘΕΣΗ</vt:lpstr>
      <vt:lpstr>ΕΔΡΕΣ ΤΟΥ Ε.Κ. ΑΝΑ ΚΡΑΤΟΣ ΜΕΛΟΣ</vt:lpstr>
      <vt:lpstr>ΣΥΝΘΕΣΗ</vt:lpstr>
      <vt:lpstr>ΕΚΛΟΓΗ</vt:lpstr>
      <vt:lpstr>ΟΙ ΤΡΕΙΣ ΕΔΡΕΣ</vt:lpstr>
      <vt:lpstr>ΔΟΜΗ</vt:lpstr>
      <vt:lpstr>ΕΚΛΟΓΗ – Η ΣΗΜΕΡΙΝΗ ΚΑΤΑΣΤΑΣΗ</vt:lpstr>
      <vt:lpstr>ΕΥΡΩΠΑΙΚΑ ΠΟΛΙΤΙΚΑ ΚΟΜΜΑΤΑ</vt:lpstr>
      <vt:lpstr>ΑΡΜΟΔΙΟΤΗΤΕΣ</vt:lpstr>
      <vt:lpstr>ΑΡΜΟΔΙΟΤΗΤΕΣ</vt:lpstr>
      <vt:lpstr>ΑΡΜΟΔΙΟΤΗΤΕΣ</vt:lpstr>
      <vt:lpstr>ΑΡΜΟΔΙΟΤΗΤΕΣ</vt:lpstr>
      <vt:lpstr>ΑΡΜΟΔΙΟΤΗΤΕΣ</vt:lpstr>
      <vt:lpstr>ΑΡΜΟΔΙΟΤΗΤΕΣ</vt:lpstr>
      <vt:lpstr>ΑΡΜΟΔΙΟΤΗΤΕΣ</vt:lpstr>
      <vt:lpstr>Political groups EP 2019</vt:lpstr>
      <vt:lpstr>Εθνικά και ευρωπαϊκό κοινοβούλιο ομοιότητες και διαφορές</vt:lpstr>
      <vt:lpstr>Εθνικά και ευρωπαϊκό κοινοβούλιο ομοιότητες και διαφορές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 Ευρωπαϊκό Κοινοβούλιο</dc:title>
  <dc:creator>Ioannis Papageorgiou</dc:creator>
  <cp:lastModifiedBy>Ioannis Papageorgiou</cp:lastModifiedBy>
  <cp:revision>2</cp:revision>
  <dcterms:created xsi:type="dcterms:W3CDTF">2019-10-29T09:22:09Z</dcterms:created>
  <dcterms:modified xsi:type="dcterms:W3CDTF">2019-10-29T13:14:56Z</dcterms:modified>
</cp:coreProperties>
</file>