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660" r:id="rId1"/>
  </p:sldMasterIdLst>
  <p:notesMasterIdLst>
    <p:notesMasterId r:id="rId18"/>
  </p:notesMasterIdLst>
  <p:sldIdLst>
    <p:sldId id="256" r:id="rId2"/>
    <p:sldId id="257" r:id="rId3"/>
    <p:sldId id="270" r:id="rId4"/>
    <p:sldId id="271" r:id="rId5"/>
    <p:sldId id="272" r:id="rId6"/>
    <p:sldId id="261" r:id="rId7"/>
    <p:sldId id="258" r:id="rId8"/>
    <p:sldId id="259" r:id="rId9"/>
    <p:sldId id="260" r:id="rId10"/>
    <p:sldId id="262" r:id="rId11"/>
    <p:sldId id="263" r:id="rId12"/>
    <p:sldId id="264" r:id="rId13"/>
    <p:sldId id="265" r:id="rId14"/>
    <p:sldId id="266" r:id="rId15"/>
    <p:sldId id="267" r:id="rId16"/>
    <p:sldId id="268"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24"/>
  </p:normalViewPr>
  <p:slideViewPr>
    <p:cSldViewPr>
      <p:cViewPr varScale="1">
        <p:scale>
          <a:sx n="90" d="100"/>
          <a:sy n="90" d="100"/>
        </p:scale>
        <p:origin x="1744" y="192"/>
      </p:cViewPr>
      <p:guideLst>
        <p:guide orient="horz" pos="2160"/>
        <p:guide pos="2880"/>
      </p:guideLst>
    </p:cSldViewPr>
  </p:slideViewPr>
  <p:outlineViewPr>
    <p:cViewPr>
      <p:scale>
        <a:sx n="33" d="100"/>
        <a:sy n="33" d="100"/>
      </p:scale>
      <p:origin x="0" y="-2067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23B499-B6A6-C34D-995D-F0E37FACDC32}" type="datetimeFigureOut">
              <a:rPr lang="en-US" smtClean="0"/>
              <a:t>10/29/19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E835A9-DF97-C24A-A0C4-E49796539EC1}" type="slidenum">
              <a:rPr lang="en-US" smtClean="0"/>
              <a:t>‹#›</a:t>
            </a:fld>
            <a:endParaRPr lang="en-US"/>
          </a:p>
        </p:txBody>
      </p:sp>
    </p:spTree>
    <p:extLst>
      <p:ext uri="{BB962C8B-B14F-4D97-AF65-F5344CB8AC3E}">
        <p14:creationId xmlns:p14="http://schemas.microsoft.com/office/powerpoint/2010/main" val="3149492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3E835A9-DF97-C24A-A0C4-E49796539EC1}" type="slidenum">
              <a:rPr lang="en-US" smtClean="0"/>
              <a:t>14</a:t>
            </a:fld>
            <a:endParaRPr lang="en-US"/>
          </a:p>
        </p:txBody>
      </p:sp>
    </p:spTree>
    <p:extLst>
      <p:ext uri="{BB962C8B-B14F-4D97-AF65-F5344CB8AC3E}">
        <p14:creationId xmlns:p14="http://schemas.microsoft.com/office/powerpoint/2010/main" val="820216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3E835A9-DF97-C24A-A0C4-E49796539EC1}" type="slidenum">
              <a:rPr lang="en-US" smtClean="0"/>
              <a:t>15</a:t>
            </a:fld>
            <a:endParaRPr lang="en-US"/>
          </a:p>
        </p:txBody>
      </p:sp>
    </p:spTree>
    <p:extLst>
      <p:ext uri="{BB962C8B-B14F-4D97-AF65-F5344CB8AC3E}">
        <p14:creationId xmlns:p14="http://schemas.microsoft.com/office/powerpoint/2010/main" val="247953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ectangle 9"/>
          <p:cNvSpPr/>
          <p:nvPr/>
        </p:nvSpPr>
        <p:spPr>
          <a:xfrm>
            <a:off x="1007534" y="0"/>
            <a:ext cx="5898825"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6906359"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958856" y="3428999"/>
            <a:ext cx="4138550" cy="2268559"/>
          </a:xfrm>
        </p:spPr>
        <p:txBody>
          <a:bodyPr anchor="t">
            <a:normAutofit/>
          </a:bodyPr>
          <a:lstStyle>
            <a:lvl1pPr algn="r">
              <a:defRPr sz="4200"/>
            </a:lvl1pPr>
          </a:lstStyle>
          <a:p>
            <a:r>
              <a:rPr lang="en-US"/>
              <a:t>Click to edit Master title style</a:t>
            </a:r>
            <a:endParaRPr lang="en-US" dirty="0"/>
          </a:p>
        </p:txBody>
      </p:sp>
      <p:sp>
        <p:nvSpPr>
          <p:cNvPr id="3" name="Subtitle 2"/>
          <p:cNvSpPr>
            <a:spLocks noGrp="1"/>
          </p:cNvSpPr>
          <p:nvPr>
            <p:ph type="subTitle" idx="1"/>
          </p:nvPr>
        </p:nvSpPr>
        <p:spPr>
          <a:xfrm>
            <a:off x="2131292" y="2268787"/>
            <a:ext cx="3966114" cy="1160213"/>
          </a:xfrm>
        </p:spPr>
        <p:txBody>
          <a:bodyPr tIns="0" anchor="b">
            <a:normAutofit/>
          </a:bodyPr>
          <a:lstStyle>
            <a:lvl1pPr marL="0" indent="0" algn="r">
              <a:buNone/>
              <a:defRPr sz="1600" b="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l-GR" altLang="en-US"/>
          </a:p>
        </p:txBody>
      </p:sp>
      <p:sp>
        <p:nvSpPr>
          <p:cNvPr id="5" name="Footer Placeholder 4"/>
          <p:cNvSpPr>
            <a:spLocks noGrp="1"/>
          </p:cNvSpPr>
          <p:nvPr>
            <p:ph type="ftr" sz="quarter" idx="11"/>
          </p:nvPr>
        </p:nvSpPr>
        <p:spPr/>
        <p:txBody>
          <a:bodyPr/>
          <a:lstStyle/>
          <a:p>
            <a:endParaRPr lang="el-GR" altLang="en-US"/>
          </a:p>
        </p:txBody>
      </p:sp>
      <p:sp>
        <p:nvSpPr>
          <p:cNvPr id="6" name="Slide Number Placeholder 5"/>
          <p:cNvSpPr>
            <a:spLocks noGrp="1"/>
          </p:cNvSpPr>
          <p:nvPr>
            <p:ph type="sldNum" sz="quarter" idx="12"/>
          </p:nvPr>
        </p:nvSpPr>
        <p:spPr/>
        <p:txBody>
          <a:bodyPr rIns="45720"/>
          <a:lstStyle/>
          <a:p>
            <a:fld id="{602AF996-0D67-6042-A7F5-83BB304BE320}" type="slidenum">
              <a:rPr lang="el-GR" altLang="en-US" smtClean="0"/>
              <a:pPr/>
              <a:t>‹#›</a:t>
            </a:fld>
            <a:endParaRPr lang="el-GR" altLang="en-US"/>
          </a:p>
        </p:txBody>
      </p:sp>
      <p:sp>
        <p:nvSpPr>
          <p:cNvPr id="24" name="TextBox 23"/>
          <p:cNvSpPr txBox="1"/>
          <p:nvPr/>
        </p:nvSpPr>
        <p:spPr>
          <a:xfrm>
            <a:off x="1641440" y="3262168"/>
            <a:ext cx="311727" cy="430887"/>
          </a:xfrm>
          <a:prstGeom prst="rect">
            <a:avLst/>
          </a:prstGeom>
          <a:noFill/>
        </p:spPr>
        <p:txBody>
          <a:bodyPr wrap="square" rtlCol="0">
            <a:spAutoFit/>
          </a:bodyPr>
          <a:lstStyle/>
          <a:p>
            <a:pPr algn="r"/>
            <a:r>
              <a:rPr lang="en-US" sz="2200" dirty="0">
                <a:solidFill>
                  <a:schemeClr val="accent6"/>
                </a:solidFill>
                <a:latin typeface="Wingdings 3" panose="05040102010807070707" pitchFamily="18" charset="2"/>
              </a:rPr>
              <a:t>z</a:t>
            </a:r>
            <a:endParaRPr lang="en-US" sz="22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1209601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Rectangle 9"/>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TextBox 16"/>
          <p:cNvSpPr txBox="1"/>
          <p:nvPr/>
        </p:nvSpPr>
        <p:spPr>
          <a:xfrm>
            <a:off x="1651862" y="636541"/>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58857" y="808057"/>
            <a:ext cx="5885350"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2120792" y="2049878"/>
            <a:ext cx="5723414" cy="400006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l-GR" altLang="en-US"/>
          </a:p>
        </p:txBody>
      </p:sp>
      <p:sp>
        <p:nvSpPr>
          <p:cNvPr id="5" name="Footer Placeholder 4"/>
          <p:cNvSpPr>
            <a:spLocks noGrp="1"/>
          </p:cNvSpPr>
          <p:nvPr>
            <p:ph type="ftr" sz="quarter" idx="11"/>
          </p:nvPr>
        </p:nvSpPr>
        <p:spPr/>
        <p:txBody>
          <a:bodyPr/>
          <a:lstStyle/>
          <a:p>
            <a:endParaRPr lang="el-GR" altLang="en-US"/>
          </a:p>
        </p:txBody>
      </p:sp>
      <p:sp>
        <p:nvSpPr>
          <p:cNvPr id="6" name="Slide Number Placeholder 5"/>
          <p:cNvSpPr>
            <a:spLocks noGrp="1"/>
          </p:cNvSpPr>
          <p:nvPr>
            <p:ph type="sldNum" sz="quarter" idx="12"/>
          </p:nvPr>
        </p:nvSpPr>
        <p:spPr/>
        <p:txBody>
          <a:bodyPr/>
          <a:lstStyle/>
          <a:p>
            <a:fld id="{9C2C7EFB-4DD3-4446-B2F5-864AEDD11CA2}" type="slidenum">
              <a:rPr lang="el-GR" altLang="en-US" smtClean="0"/>
              <a:pPr/>
              <a:t>‹#›</a:t>
            </a:fld>
            <a:endParaRPr lang="el-GR" altLang="en-US"/>
          </a:p>
        </p:txBody>
      </p:sp>
    </p:spTree>
    <p:extLst>
      <p:ext uri="{BB962C8B-B14F-4D97-AF65-F5344CB8AC3E}">
        <p14:creationId xmlns:p14="http://schemas.microsoft.com/office/powerpoint/2010/main" val="3926165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8" name="Rectangle 17"/>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TextBox 22"/>
          <p:cNvSpPr txBox="1"/>
          <p:nvPr/>
        </p:nvSpPr>
        <p:spPr>
          <a:xfrm rot="5400000">
            <a:off x="7688343" y="480678"/>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6849317" y="805818"/>
            <a:ext cx="99488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964598" y="970410"/>
            <a:ext cx="4715441" cy="50795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l-GR" altLang="en-US"/>
          </a:p>
        </p:txBody>
      </p:sp>
      <p:sp>
        <p:nvSpPr>
          <p:cNvPr id="5" name="Footer Placeholder 4"/>
          <p:cNvSpPr>
            <a:spLocks noGrp="1"/>
          </p:cNvSpPr>
          <p:nvPr>
            <p:ph type="ftr" sz="quarter" idx="11"/>
          </p:nvPr>
        </p:nvSpPr>
        <p:spPr/>
        <p:txBody>
          <a:bodyPr/>
          <a:lstStyle/>
          <a:p>
            <a:endParaRPr lang="el-GR" altLang="en-US"/>
          </a:p>
        </p:txBody>
      </p:sp>
      <p:sp>
        <p:nvSpPr>
          <p:cNvPr id="6" name="Slide Number Placeholder 5"/>
          <p:cNvSpPr>
            <a:spLocks noGrp="1"/>
          </p:cNvSpPr>
          <p:nvPr>
            <p:ph type="sldNum" sz="quarter" idx="12"/>
          </p:nvPr>
        </p:nvSpPr>
        <p:spPr/>
        <p:txBody>
          <a:bodyPr/>
          <a:lstStyle/>
          <a:p>
            <a:fld id="{6DB859CC-2665-4E48-91E4-AAF4A602E78E}" type="slidenum">
              <a:rPr lang="el-GR" altLang="en-US" smtClean="0"/>
              <a:pPr/>
              <a:t>‹#›</a:t>
            </a:fld>
            <a:endParaRPr lang="el-GR" altLang="en-US"/>
          </a:p>
        </p:txBody>
      </p:sp>
    </p:spTree>
    <p:extLst>
      <p:ext uri="{BB962C8B-B14F-4D97-AF65-F5344CB8AC3E}">
        <p14:creationId xmlns:p14="http://schemas.microsoft.com/office/powerpoint/2010/main" val="2214009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l-GR" altLang="en-US"/>
          </a:p>
        </p:txBody>
      </p:sp>
      <p:sp>
        <p:nvSpPr>
          <p:cNvPr id="5" name="Footer Placeholder 4"/>
          <p:cNvSpPr>
            <a:spLocks noGrp="1"/>
          </p:cNvSpPr>
          <p:nvPr>
            <p:ph type="ftr" sz="quarter" idx="11"/>
          </p:nvPr>
        </p:nvSpPr>
        <p:spPr/>
        <p:txBody>
          <a:bodyPr/>
          <a:lstStyle/>
          <a:p>
            <a:endParaRPr lang="el-GR" altLang="en-US"/>
          </a:p>
        </p:txBody>
      </p:sp>
      <p:sp>
        <p:nvSpPr>
          <p:cNvPr id="6" name="Slide Number Placeholder 5"/>
          <p:cNvSpPr>
            <a:spLocks noGrp="1"/>
          </p:cNvSpPr>
          <p:nvPr>
            <p:ph type="sldNum" sz="quarter" idx="12"/>
          </p:nvPr>
        </p:nvSpPr>
        <p:spPr/>
        <p:txBody>
          <a:bodyPr/>
          <a:lstStyle/>
          <a:p>
            <a:fld id="{9A9CDD7A-E378-894A-BD55-B464C532B120}" type="slidenum">
              <a:rPr lang="el-GR" altLang="en-US" smtClean="0"/>
              <a:pPr/>
              <a:t>‹#›</a:t>
            </a:fld>
            <a:endParaRPr lang="el-GR" altLang="en-US"/>
          </a:p>
        </p:txBody>
      </p:sp>
      <p:sp>
        <p:nvSpPr>
          <p:cNvPr id="7" name="TextBox 6"/>
          <p:cNvSpPr txBox="1"/>
          <p:nvPr/>
        </p:nvSpPr>
        <p:spPr>
          <a:xfrm>
            <a:off x="1651862" y="636541"/>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1078802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Rectangle 9"/>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957405" y="3199028"/>
            <a:ext cx="5967420" cy="1372971"/>
          </a:xfrm>
        </p:spPr>
        <p:txBody>
          <a:bodyPr anchor="t">
            <a:normAutofit/>
          </a:bodyPr>
          <a:lstStyle>
            <a:lvl1pPr algn="r">
              <a:defRPr sz="2800"/>
            </a:lvl1pPr>
          </a:lstStyle>
          <a:p>
            <a:r>
              <a:rPr lang="en-US"/>
              <a:t>Click to edit Master title style</a:t>
            </a:r>
            <a:endParaRPr lang="en-US" dirty="0"/>
          </a:p>
        </p:txBody>
      </p:sp>
      <p:sp>
        <p:nvSpPr>
          <p:cNvPr id="3" name="Text Placeholder 2"/>
          <p:cNvSpPr>
            <a:spLocks noGrp="1"/>
          </p:cNvSpPr>
          <p:nvPr>
            <p:ph type="body" idx="1"/>
          </p:nvPr>
        </p:nvSpPr>
        <p:spPr>
          <a:xfrm>
            <a:off x="2121131" y="2272143"/>
            <a:ext cx="5803294" cy="926885"/>
          </a:xfrm>
        </p:spPr>
        <p:txBody>
          <a:bodyPr tIns="0" anchor="b">
            <a:normAutofit/>
          </a:bodyPr>
          <a:lstStyle>
            <a:lvl1pPr marL="0" indent="0" algn="r">
              <a:buNone/>
              <a:defRPr sz="16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l-GR" altLang="en-US"/>
          </a:p>
        </p:txBody>
      </p:sp>
      <p:sp>
        <p:nvSpPr>
          <p:cNvPr id="5" name="Footer Placeholder 4"/>
          <p:cNvSpPr>
            <a:spLocks noGrp="1"/>
          </p:cNvSpPr>
          <p:nvPr>
            <p:ph type="ftr" sz="quarter" idx="11"/>
          </p:nvPr>
        </p:nvSpPr>
        <p:spPr/>
        <p:txBody>
          <a:bodyPr/>
          <a:lstStyle/>
          <a:p>
            <a:endParaRPr lang="el-GR" altLang="en-US"/>
          </a:p>
        </p:txBody>
      </p:sp>
      <p:sp>
        <p:nvSpPr>
          <p:cNvPr id="6" name="Slide Number Placeholder 5"/>
          <p:cNvSpPr>
            <a:spLocks noGrp="1"/>
          </p:cNvSpPr>
          <p:nvPr>
            <p:ph type="sldNum" sz="quarter" idx="12"/>
          </p:nvPr>
        </p:nvSpPr>
        <p:spPr/>
        <p:txBody>
          <a:bodyPr/>
          <a:lstStyle/>
          <a:p>
            <a:fld id="{E9CFEC57-37B4-034C-9FB4-AC78D9EEC0FD}" type="slidenum">
              <a:rPr lang="el-GR" altLang="en-US" smtClean="0"/>
              <a:pPr/>
              <a:t>‹#›</a:t>
            </a:fld>
            <a:endParaRPr lang="el-GR" altLang="en-US"/>
          </a:p>
        </p:txBody>
      </p:sp>
      <p:sp>
        <p:nvSpPr>
          <p:cNvPr id="16" name="TextBox 15"/>
          <p:cNvSpPr txBox="1"/>
          <p:nvPr/>
        </p:nvSpPr>
        <p:spPr>
          <a:xfrm>
            <a:off x="1644924" y="3023993"/>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377164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2" name="Rectangle 11"/>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961426" y="805818"/>
            <a:ext cx="5882780"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965406" y="2056800"/>
            <a:ext cx="2855547" cy="39931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84679" y="2056800"/>
            <a:ext cx="2859527" cy="39931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l-GR" altLang="en-US"/>
          </a:p>
        </p:txBody>
      </p:sp>
      <p:sp>
        <p:nvSpPr>
          <p:cNvPr id="6" name="Footer Placeholder 5"/>
          <p:cNvSpPr>
            <a:spLocks noGrp="1"/>
          </p:cNvSpPr>
          <p:nvPr>
            <p:ph type="ftr" sz="quarter" idx="11"/>
          </p:nvPr>
        </p:nvSpPr>
        <p:spPr/>
        <p:txBody>
          <a:bodyPr/>
          <a:lstStyle/>
          <a:p>
            <a:endParaRPr lang="el-GR" altLang="en-US"/>
          </a:p>
        </p:txBody>
      </p:sp>
      <p:sp>
        <p:nvSpPr>
          <p:cNvPr id="7" name="Slide Number Placeholder 6"/>
          <p:cNvSpPr>
            <a:spLocks noGrp="1"/>
          </p:cNvSpPr>
          <p:nvPr>
            <p:ph type="sldNum" sz="quarter" idx="12"/>
          </p:nvPr>
        </p:nvSpPr>
        <p:spPr/>
        <p:txBody>
          <a:bodyPr/>
          <a:lstStyle/>
          <a:p>
            <a:fld id="{5FA8234E-4F70-1B46-AA35-303164D838D1}" type="slidenum">
              <a:rPr lang="el-GR" altLang="en-US" smtClean="0"/>
              <a:pPr/>
              <a:t>‹#›</a:t>
            </a:fld>
            <a:endParaRPr lang="el-GR" altLang="en-US"/>
          </a:p>
        </p:txBody>
      </p:sp>
      <p:sp>
        <p:nvSpPr>
          <p:cNvPr id="11" name="Rectangle 10"/>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TextBox 18"/>
          <p:cNvSpPr txBox="1"/>
          <p:nvPr/>
        </p:nvSpPr>
        <p:spPr>
          <a:xfrm>
            <a:off x="1651862" y="636541"/>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1997460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4" name="Rectangle 13"/>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TextBox 23"/>
          <p:cNvSpPr txBox="1"/>
          <p:nvPr/>
        </p:nvSpPr>
        <p:spPr>
          <a:xfrm>
            <a:off x="1651862" y="636541"/>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63589" y="805818"/>
            <a:ext cx="5880617" cy="107702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963589" y="2054563"/>
            <a:ext cx="2857364" cy="713818"/>
          </a:xfrm>
        </p:spPr>
        <p:txBody>
          <a:bodyPr anchor="b">
            <a:noAutofit/>
          </a:bodyPr>
          <a:lstStyle>
            <a:lvl1pPr marL="0" indent="0" algn="l">
              <a:lnSpc>
                <a:spcPct val="100000"/>
              </a:lnSpc>
              <a:buNone/>
              <a:defRPr sz="2000" b="0" cap="none" baseline="0">
                <a:solidFill>
                  <a:schemeClr val="accent6"/>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962510" y="2851330"/>
            <a:ext cx="2858443" cy="31986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84679" y="2054563"/>
            <a:ext cx="2859527" cy="713818"/>
          </a:xfrm>
        </p:spPr>
        <p:txBody>
          <a:bodyPr anchor="b">
            <a:noAutofit/>
          </a:bodyPr>
          <a:lstStyle>
            <a:lvl1pPr marL="0" indent="0" algn="l">
              <a:lnSpc>
                <a:spcPct val="100000"/>
              </a:lnSpc>
              <a:buNone/>
              <a:defRPr sz="2000" b="0" cap="none" baseline="0">
                <a:solidFill>
                  <a:schemeClr val="accent6"/>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984680" y="2851330"/>
            <a:ext cx="2859526" cy="31986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l-GR" altLang="en-US"/>
          </a:p>
        </p:txBody>
      </p:sp>
      <p:sp>
        <p:nvSpPr>
          <p:cNvPr id="8" name="Footer Placeholder 7"/>
          <p:cNvSpPr>
            <a:spLocks noGrp="1"/>
          </p:cNvSpPr>
          <p:nvPr>
            <p:ph type="ftr" sz="quarter" idx="11"/>
          </p:nvPr>
        </p:nvSpPr>
        <p:spPr/>
        <p:txBody>
          <a:bodyPr/>
          <a:lstStyle/>
          <a:p>
            <a:endParaRPr lang="el-GR" altLang="en-US"/>
          </a:p>
        </p:txBody>
      </p:sp>
      <p:sp>
        <p:nvSpPr>
          <p:cNvPr id="9" name="Slide Number Placeholder 8"/>
          <p:cNvSpPr>
            <a:spLocks noGrp="1"/>
          </p:cNvSpPr>
          <p:nvPr>
            <p:ph type="sldNum" sz="quarter" idx="12"/>
          </p:nvPr>
        </p:nvSpPr>
        <p:spPr/>
        <p:txBody>
          <a:bodyPr/>
          <a:lstStyle/>
          <a:p>
            <a:fld id="{260818DE-B181-8141-9EBF-1510FFDFF4DC}" type="slidenum">
              <a:rPr lang="el-GR" altLang="en-US" smtClean="0"/>
              <a:pPr/>
              <a:t>‹#›</a:t>
            </a:fld>
            <a:endParaRPr lang="el-GR" altLang="en-US"/>
          </a:p>
        </p:txBody>
      </p:sp>
    </p:spTree>
    <p:extLst>
      <p:ext uri="{BB962C8B-B14F-4D97-AF65-F5344CB8AC3E}">
        <p14:creationId xmlns:p14="http://schemas.microsoft.com/office/powerpoint/2010/main" val="466902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Rectangle 8"/>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TextBox 15"/>
          <p:cNvSpPr txBox="1"/>
          <p:nvPr/>
        </p:nvSpPr>
        <p:spPr>
          <a:xfrm>
            <a:off x="1651862" y="636541"/>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l-GR" altLang="en-US"/>
          </a:p>
        </p:txBody>
      </p:sp>
      <p:sp>
        <p:nvSpPr>
          <p:cNvPr id="4" name="Footer Placeholder 3"/>
          <p:cNvSpPr>
            <a:spLocks noGrp="1"/>
          </p:cNvSpPr>
          <p:nvPr>
            <p:ph type="ftr" sz="quarter" idx="11"/>
          </p:nvPr>
        </p:nvSpPr>
        <p:spPr/>
        <p:txBody>
          <a:bodyPr/>
          <a:lstStyle/>
          <a:p>
            <a:endParaRPr lang="el-GR" altLang="en-US"/>
          </a:p>
        </p:txBody>
      </p:sp>
      <p:sp>
        <p:nvSpPr>
          <p:cNvPr id="5" name="Slide Number Placeholder 4"/>
          <p:cNvSpPr>
            <a:spLocks noGrp="1"/>
          </p:cNvSpPr>
          <p:nvPr>
            <p:ph type="sldNum" sz="quarter" idx="12"/>
          </p:nvPr>
        </p:nvSpPr>
        <p:spPr/>
        <p:txBody>
          <a:bodyPr/>
          <a:lstStyle/>
          <a:p>
            <a:fld id="{BFAF325D-BBB3-524D-B07B-165A3818C781}" type="slidenum">
              <a:rPr lang="el-GR" altLang="en-US" smtClean="0"/>
              <a:pPr/>
              <a:t>‹#›</a:t>
            </a:fld>
            <a:endParaRPr lang="el-GR" altLang="en-US"/>
          </a:p>
        </p:txBody>
      </p:sp>
    </p:spTree>
    <p:extLst>
      <p:ext uri="{BB962C8B-B14F-4D97-AF65-F5344CB8AC3E}">
        <p14:creationId xmlns:p14="http://schemas.microsoft.com/office/powerpoint/2010/main" val="1297022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9" name="Rectangle 8"/>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endParaRPr lang="el-GR" altLang="en-US"/>
          </a:p>
        </p:txBody>
      </p:sp>
      <p:sp>
        <p:nvSpPr>
          <p:cNvPr id="3" name="Footer Placeholder 2"/>
          <p:cNvSpPr>
            <a:spLocks noGrp="1"/>
          </p:cNvSpPr>
          <p:nvPr>
            <p:ph type="ftr" sz="quarter" idx="11"/>
          </p:nvPr>
        </p:nvSpPr>
        <p:spPr/>
        <p:txBody>
          <a:bodyPr/>
          <a:lstStyle/>
          <a:p>
            <a:endParaRPr lang="el-GR" altLang="en-US"/>
          </a:p>
        </p:txBody>
      </p:sp>
      <p:sp>
        <p:nvSpPr>
          <p:cNvPr id="4" name="Slide Number Placeholder 3"/>
          <p:cNvSpPr>
            <a:spLocks noGrp="1"/>
          </p:cNvSpPr>
          <p:nvPr>
            <p:ph type="sldNum" sz="quarter" idx="12"/>
          </p:nvPr>
        </p:nvSpPr>
        <p:spPr/>
        <p:txBody>
          <a:bodyPr/>
          <a:lstStyle/>
          <a:p>
            <a:fld id="{C8772689-C984-3E4E-BD44-C03A849C49ED}" type="slidenum">
              <a:rPr lang="el-GR" altLang="en-US" smtClean="0"/>
              <a:pPr/>
              <a:t>‹#›</a:t>
            </a:fld>
            <a:endParaRPr lang="el-GR" altLang="en-US"/>
          </a:p>
        </p:txBody>
      </p:sp>
    </p:spTree>
    <p:extLst>
      <p:ext uri="{BB962C8B-B14F-4D97-AF65-F5344CB8AC3E}">
        <p14:creationId xmlns:p14="http://schemas.microsoft.com/office/powerpoint/2010/main" val="3645304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7" name="Rectangle 16"/>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TextBox 21"/>
          <p:cNvSpPr txBox="1"/>
          <p:nvPr/>
        </p:nvSpPr>
        <p:spPr>
          <a:xfrm>
            <a:off x="1179466" y="1127642"/>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485983" y="1296618"/>
            <a:ext cx="2120703" cy="1889075"/>
          </a:xfrm>
        </p:spPr>
        <p:txBody>
          <a:bodyPr anchor="b">
            <a:normAutofit/>
          </a:bodyPr>
          <a:lstStyle>
            <a:lvl1pPr algn="l">
              <a:defRPr sz="2000"/>
            </a:lvl1pPr>
          </a:lstStyle>
          <a:p>
            <a:r>
              <a:rPr lang="en-US"/>
              <a:t>Click to edit Master title style</a:t>
            </a:r>
            <a:endParaRPr lang="en-US" dirty="0"/>
          </a:p>
        </p:txBody>
      </p:sp>
      <p:sp>
        <p:nvSpPr>
          <p:cNvPr id="3" name="Content Placeholder 2"/>
          <p:cNvSpPr>
            <a:spLocks noGrp="1"/>
          </p:cNvSpPr>
          <p:nvPr>
            <p:ph idx="1"/>
          </p:nvPr>
        </p:nvSpPr>
        <p:spPr>
          <a:xfrm>
            <a:off x="4088538" y="805818"/>
            <a:ext cx="3755668" cy="52441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5982" y="3186155"/>
            <a:ext cx="2120703" cy="2386397"/>
          </a:xfrm>
        </p:spPr>
        <p:txBody>
          <a:bodyPr>
            <a:normAutofit/>
          </a:bodyPr>
          <a:lstStyle>
            <a:lvl1pPr marL="0" indent="0" algn="l">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l-GR" altLang="en-US"/>
          </a:p>
        </p:txBody>
      </p:sp>
      <p:sp>
        <p:nvSpPr>
          <p:cNvPr id="6" name="Footer Placeholder 5"/>
          <p:cNvSpPr>
            <a:spLocks noGrp="1"/>
          </p:cNvSpPr>
          <p:nvPr>
            <p:ph type="ftr" sz="quarter" idx="11"/>
          </p:nvPr>
        </p:nvSpPr>
        <p:spPr/>
        <p:txBody>
          <a:bodyPr/>
          <a:lstStyle/>
          <a:p>
            <a:endParaRPr lang="el-GR" altLang="en-US"/>
          </a:p>
        </p:txBody>
      </p:sp>
      <p:sp>
        <p:nvSpPr>
          <p:cNvPr id="7" name="Slide Number Placeholder 6"/>
          <p:cNvSpPr>
            <a:spLocks noGrp="1"/>
          </p:cNvSpPr>
          <p:nvPr>
            <p:ph type="sldNum" sz="quarter" idx="12"/>
          </p:nvPr>
        </p:nvSpPr>
        <p:spPr/>
        <p:txBody>
          <a:bodyPr/>
          <a:lstStyle/>
          <a:p>
            <a:fld id="{EDC0AC39-5BB4-4C4D-A4E9-05DC6A21A809}" type="slidenum">
              <a:rPr lang="el-GR" altLang="en-US" smtClean="0"/>
              <a:pPr/>
              <a:t>‹#›</a:t>
            </a:fld>
            <a:endParaRPr lang="el-GR" altLang="en-US"/>
          </a:p>
        </p:txBody>
      </p:sp>
    </p:spTree>
    <p:extLst>
      <p:ext uri="{BB962C8B-B14F-4D97-AF65-F5344CB8AC3E}">
        <p14:creationId xmlns:p14="http://schemas.microsoft.com/office/powerpoint/2010/main" val="591620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1007534" y="0"/>
            <a:ext cx="7315560"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832116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TextBox 12"/>
          <p:cNvSpPr txBox="1"/>
          <p:nvPr/>
        </p:nvSpPr>
        <p:spPr>
          <a:xfrm>
            <a:off x="1179466" y="1127642"/>
            <a:ext cx="311727" cy="338554"/>
          </a:xfrm>
          <a:prstGeom prst="rect">
            <a:avLst/>
          </a:prstGeom>
          <a:noFill/>
        </p:spPr>
        <p:txBody>
          <a:bodyPr wrap="square" rtlCol="0">
            <a:spAutoFit/>
          </a:bodyPr>
          <a:lstStyle/>
          <a:p>
            <a:pPr algn="r"/>
            <a:r>
              <a:rPr lang="en-US" sz="1600" dirty="0">
                <a:solidFill>
                  <a:schemeClr val="accent6"/>
                </a:solidFill>
                <a:latin typeface="Wingdings 3" panose="05040102010807070707" pitchFamily="18" charset="2"/>
              </a:rPr>
              <a:t>z</a:t>
            </a:r>
            <a:endParaRPr lang="en-US" sz="1600" dirty="0">
              <a:solidFill>
                <a:schemeClr val="accent6"/>
              </a:solidFill>
              <a:latin typeface="MS Shell Dlg 2" panose="020B0604030504040204" pitchFamily="34" charset="0"/>
            </a:endParaRPr>
          </a:p>
        </p:txBody>
      </p:sp>
      <p:sp>
        <p:nvSpPr>
          <p:cNvPr id="3" name="Picture Placeholder 2"/>
          <p:cNvSpPr>
            <a:spLocks noGrp="1" noChangeAspect="1"/>
          </p:cNvSpPr>
          <p:nvPr>
            <p:ph type="pic" idx="1"/>
          </p:nvPr>
        </p:nvSpPr>
        <p:spPr>
          <a:xfrm>
            <a:off x="4582987" y="3229"/>
            <a:ext cx="3727769"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 name="Title 1"/>
          <p:cNvSpPr>
            <a:spLocks noGrp="1"/>
          </p:cNvSpPr>
          <p:nvPr>
            <p:ph type="title"/>
          </p:nvPr>
        </p:nvSpPr>
        <p:spPr>
          <a:xfrm>
            <a:off x="1486671" y="1296618"/>
            <a:ext cx="2603212" cy="1886308"/>
          </a:xfrm>
        </p:spPr>
        <p:txBody>
          <a:bodyPr anchor="b">
            <a:normAutofit/>
          </a:bodyPr>
          <a:lstStyle>
            <a:lvl1pPr algn="l">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1485984" y="3182928"/>
            <a:ext cx="2603794" cy="2386394"/>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l-GR" altLang="en-US"/>
          </a:p>
        </p:txBody>
      </p:sp>
      <p:sp>
        <p:nvSpPr>
          <p:cNvPr id="6" name="Footer Placeholder 5"/>
          <p:cNvSpPr>
            <a:spLocks noGrp="1"/>
          </p:cNvSpPr>
          <p:nvPr>
            <p:ph type="ftr" sz="quarter" idx="11"/>
          </p:nvPr>
        </p:nvSpPr>
        <p:spPr/>
        <p:txBody>
          <a:bodyPr/>
          <a:lstStyle/>
          <a:p>
            <a:endParaRPr lang="el-GR" altLang="en-US"/>
          </a:p>
        </p:txBody>
      </p:sp>
      <p:sp>
        <p:nvSpPr>
          <p:cNvPr id="7" name="Slide Number Placeholder 6"/>
          <p:cNvSpPr>
            <a:spLocks noGrp="1"/>
          </p:cNvSpPr>
          <p:nvPr>
            <p:ph type="sldNum" sz="quarter" idx="12"/>
          </p:nvPr>
        </p:nvSpPr>
        <p:spPr/>
        <p:txBody>
          <a:bodyPr/>
          <a:lstStyle/>
          <a:p>
            <a:fld id="{AE087637-AE45-7846-A38B-DCC1F41B672E}" type="slidenum">
              <a:rPr lang="el-GR" altLang="en-US" smtClean="0"/>
              <a:pPr/>
              <a:t>‹#›</a:t>
            </a:fld>
            <a:endParaRPr lang="el-GR" altLang="en-US"/>
          </a:p>
        </p:txBody>
      </p:sp>
    </p:spTree>
    <p:extLst>
      <p:ext uri="{BB962C8B-B14F-4D97-AF65-F5344CB8AC3E}">
        <p14:creationId xmlns:p14="http://schemas.microsoft.com/office/powerpoint/2010/main" val="4220154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371060" y="2912532"/>
            <a:ext cx="7772939" cy="3945467"/>
          </a:xfrm>
          <a:prstGeom prst="rect">
            <a:avLst/>
          </a:prstGeom>
        </p:spPr>
      </p:pic>
      <p:pic>
        <p:nvPicPr>
          <p:cNvPr id="15" name="Picture 14"/>
          <p:cNvPicPr>
            <a:picLocks noChangeAspect="1"/>
          </p:cNvPicPr>
          <p:nvPr/>
        </p:nvPicPr>
        <p:blipFill rotWithShape="1">
          <a:blip r:embed="rId14">
            <a:extLst>
              <a:ext uri="{28A0092B-C50C-407E-A947-70E740481C1C}">
                <a14:useLocalDpi xmlns:a14="http://schemas.microsoft.com/office/drawing/2010/main" val="0"/>
              </a:ext>
            </a:extLst>
          </a:blip>
          <a:srcRect r="24998"/>
          <a:stretch/>
        </p:blipFill>
        <p:spPr>
          <a:xfrm>
            <a:off x="1" y="0"/>
            <a:ext cx="9143999" cy="6858000"/>
          </a:xfrm>
          <a:prstGeom prst="rect">
            <a:avLst/>
          </a:prstGeom>
        </p:spPr>
      </p:pic>
      <p:sp>
        <p:nvSpPr>
          <p:cNvPr id="12" name="Rectangle 11"/>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961317" y="808057"/>
            <a:ext cx="587801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126236" y="2049878"/>
            <a:ext cx="5713092" cy="40000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828294" y="5272451"/>
            <a:ext cx="2662729" cy="179188"/>
          </a:xfrm>
          <a:prstGeom prst="rect">
            <a:avLst/>
          </a:prstGeom>
        </p:spPr>
        <p:txBody>
          <a:bodyPr vert="horz" lIns="91440" tIns="18288" rIns="91440" bIns="45720" rtlCol="0" anchor="t"/>
          <a:lstStyle>
            <a:lvl1pPr algn="r">
              <a:defRPr sz="900">
                <a:solidFill>
                  <a:schemeClr val="tx1">
                    <a:tint val="75000"/>
                  </a:schemeClr>
                </a:solidFill>
                <a:latin typeface="+mn-lt"/>
              </a:defRPr>
            </a:lvl1pPr>
          </a:lstStyle>
          <a:p>
            <a:endParaRPr lang="el-GR" altLang="en-US"/>
          </a:p>
        </p:txBody>
      </p:sp>
      <p:sp>
        <p:nvSpPr>
          <p:cNvPr id="5" name="Footer Placeholder 4"/>
          <p:cNvSpPr>
            <a:spLocks noGrp="1"/>
          </p:cNvSpPr>
          <p:nvPr>
            <p:ph type="ftr" sz="quarter" idx="3"/>
          </p:nvPr>
        </p:nvSpPr>
        <p:spPr>
          <a:xfrm rot="5400000">
            <a:off x="-2258177" y="3658900"/>
            <a:ext cx="5885352" cy="183663"/>
          </a:xfrm>
          <a:prstGeom prst="rect">
            <a:avLst/>
          </a:prstGeom>
        </p:spPr>
        <p:txBody>
          <a:bodyPr vert="horz" lIns="91440" tIns="45720" rIns="91440" bIns="18288" rtlCol="0" anchor="b"/>
          <a:lstStyle>
            <a:lvl1pPr algn="r">
              <a:defRPr sz="900">
                <a:solidFill>
                  <a:schemeClr val="tx1">
                    <a:tint val="75000"/>
                  </a:schemeClr>
                </a:solidFill>
              </a:defRPr>
            </a:lvl1pPr>
          </a:lstStyle>
          <a:p>
            <a:endParaRPr lang="el-GR" altLang="en-US"/>
          </a:p>
        </p:txBody>
      </p:sp>
      <p:sp>
        <p:nvSpPr>
          <p:cNvPr id="6" name="Slide Number Placeholder 5"/>
          <p:cNvSpPr>
            <a:spLocks noGrp="1"/>
          </p:cNvSpPr>
          <p:nvPr>
            <p:ph type="sldNum" sz="quarter" idx="4"/>
          </p:nvPr>
        </p:nvSpPr>
        <p:spPr>
          <a:xfrm>
            <a:off x="162136" y="164594"/>
            <a:ext cx="638312" cy="322850"/>
          </a:xfrm>
          <a:prstGeom prst="rect">
            <a:avLst/>
          </a:prstGeom>
        </p:spPr>
        <p:txBody>
          <a:bodyPr vert="horz" lIns="91440" tIns="45720" rIns="45720" bIns="45720" rtlCol="0" anchor="ctr"/>
          <a:lstStyle>
            <a:lvl1pPr algn="r">
              <a:defRPr sz="1600">
                <a:solidFill>
                  <a:schemeClr val="tx1">
                    <a:tint val="75000"/>
                  </a:schemeClr>
                </a:solidFill>
              </a:defRPr>
            </a:lvl1pPr>
          </a:lstStyle>
          <a:p>
            <a:fld id="{A3205131-91AD-1F4E-B5A0-155CB04AD4A6}" type="slidenum">
              <a:rPr lang="el-GR" altLang="en-US" smtClean="0"/>
              <a:pPr/>
              <a:t>‹#›</a:t>
            </a:fld>
            <a:endParaRPr lang="el-GR" altLang="en-US"/>
          </a:p>
        </p:txBody>
      </p:sp>
    </p:spTree>
    <p:extLst>
      <p:ext uri="{BB962C8B-B14F-4D97-AF65-F5344CB8AC3E}">
        <p14:creationId xmlns:p14="http://schemas.microsoft.com/office/powerpoint/2010/main" val="142779000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685800" rtl="0" eaLnBrk="1" latinLnBrk="0" hangingPunct="1">
        <a:lnSpc>
          <a:spcPct val="90000"/>
        </a:lnSpc>
        <a:spcBef>
          <a:spcPct val="0"/>
        </a:spcBef>
        <a:buNone/>
        <a:defRPr sz="2800" b="0" i="0" kern="1200" cap="none">
          <a:solidFill>
            <a:schemeClr val="tx1"/>
          </a:solidFill>
          <a:effectLst/>
          <a:latin typeface="+mj-lt"/>
          <a:ea typeface="+mj-ea"/>
          <a:cs typeface="+mj-cs"/>
        </a:defRPr>
      </a:lvl1pPr>
    </p:titleStyle>
    <p:bodyStyle>
      <a:lvl1pPr marL="258366" indent="-258366" algn="l" defTabSz="685800" rtl="0" eaLnBrk="1" latinLnBrk="0" hangingPunct="1">
        <a:lnSpc>
          <a:spcPct val="120000"/>
        </a:lnSpc>
        <a:spcBef>
          <a:spcPts val="750"/>
        </a:spcBef>
        <a:spcAft>
          <a:spcPts val="45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1pPr>
      <a:lvl2pPr marL="596504" indent="-253604"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2pPr>
      <a:lvl3pPr marL="944166" indent="-25836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3pPr>
      <a:lvl4pPr marL="1282304" indent="-253604"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4pPr>
      <a:lvl5pPr marL="1629966" indent="-25836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1975104" indent="-256032"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100" kern="1200" baseline="0">
          <a:solidFill>
            <a:schemeClr val="tx1"/>
          </a:solidFill>
          <a:effectLst/>
          <a:latin typeface="+mn-lt"/>
          <a:ea typeface="+mn-ea"/>
          <a:cs typeface="+mn-cs"/>
        </a:defRPr>
      </a:lvl6pPr>
      <a:lvl7pPr marL="2240280" indent="-256032"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100" kern="1200" baseline="0">
          <a:solidFill>
            <a:schemeClr val="tx1"/>
          </a:solidFill>
          <a:effectLst/>
          <a:latin typeface="+mn-lt"/>
          <a:ea typeface="+mn-ea"/>
          <a:cs typeface="+mn-cs"/>
        </a:defRPr>
      </a:lvl7pPr>
      <a:lvl8pPr marL="2670048" indent="-256032"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100" kern="1200" baseline="0">
          <a:solidFill>
            <a:schemeClr val="tx1"/>
          </a:solidFill>
          <a:effectLst/>
          <a:latin typeface="+mn-lt"/>
          <a:ea typeface="+mn-ea"/>
          <a:cs typeface="+mn-cs"/>
        </a:defRPr>
      </a:lvl8pPr>
      <a:lvl9pPr marL="3017520" indent="-256032"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100" kern="120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Rectangle 71">
            <a:extLst>
              <a:ext uri="{FF2B5EF4-FFF2-40B4-BE49-F238E27FC236}">
                <a16:creationId xmlns:a16="http://schemas.microsoft.com/office/drawing/2014/main" id="{D0BE3D13-5BE5-4B05-AFCF-2A2E059D2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4" name="Oval 73">
            <a:extLst>
              <a:ext uri="{FF2B5EF4-FFF2-40B4-BE49-F238E27FC236}">
                <a16:creationId xmlns:a16="http://schemas.microsoft.com/office/drawing/2014/main" id="{1AC85C80-0175-4214-A13D-03C224658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6843" y="487443"/>
            <a:ext cx="4381161" cy="5841548"/>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40000"/>
                  <a:lumOff val="60000"/>
                </a:schemeClr>
              </a:solidFill>
            </a:endParaRPr>
          </a:p>
        </p:txBody>
      </p:sp>
      <p:pic>
        <p:nvPicPr>
          <p:cNvPr id="2055" name="Picture 75">
            <a:extLst>
              <a:ext uri="{FF2B5EF4-FFF2-40B4-BE49-F238E27FC236}">
                <a16:creationId xmlns:a16="http://schemas.microsoft.com/office/drawing/2014/main" id="{15ADB788-8569-409E-862D-665AD53C990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1599" y="0"/>
            <a:ext cx="9142401" cy="6858000"/>
          </a:xfrm>
          <a:prstGeom prst="rect">
            <a:avLst/>
          </a:prstGeom>
        </p:spPr>
      </p:pic>
      <p:sp>
        <p:nvSpPr>
          <p:cNvPr id="2050" name="Rectangle 2">
            <a:extLst>
              <a:ext uri="{FF2B5EF4-FFF2-40B4-BE49-F238E27FC236}">
                <a16:creationId xmlns:a16="http://schemas.microsoft.com/office/drawing/2014/main" id="{17B386E6-2A37-6342-BCF0-D52BA3476076}"/>
              </a:ext>
            </a:extLst>
          </p:cNvPr>
          <p:cNvSpPr>
            <a:spLocks noGrp="1" noChangeArrowheads="1"/>
          </p:cNvSpPr>
          <p:nvPr>
            <p:ph type="ctrTitle"/>
          </p:nvPr>
        </p:nvSpPr>
        <p:spPr>
          <a:xfrm>
            <a:off x="2279286" y="2568817"/>
            <a:ext cx="5366698" cy="3133968"/>
          </a:xfrm>
        </p:spPr>
        <p:txBody>
          <a:bodyPr>
            <a:normAutofit/>
          </a:bodyPr>
          <a:lstStyle/>
          <a:p>
            <a:pPr algn="just"/>
            <a:r>
              <a:rPr lang="el-GR" altLang="en-US" sz="5300" dirty="0">
                <a:solidFill>
                  <a:srgbClr val="1F2D29"/>
                </a:solidFill>
                <a:latin typeface="Calibri" panose="020F0502020204030204" pitchFamily="34" charset="0"/>
                <a:cs typeface="Calibri" panose="020F0502020204030204" pitchFamily="34" charset="0"/>
              </a:rPr>
              <a:t>ΤΟ ΔΙΚΑΣΤΗΡΙΟ ΤΗΣ ΕΥΡΩΠΑΙΚΗΣ ΕΝΩΣΗΣ	</a:t>
            </a:r>
          </a:p>
        </p:txBody>
      </p:sp>
      <p:sp>
        <p:nvSpPr>
          <p:cNvPr id="2051" name="Rectangle 3">
            <a:extLst>
              <a:ext uri="{FF2B5EF4-FFF2-40B4-BE49-F238E27FC236}">
                <a16:creationId xmlns:a16="http://schemas.microsoft.com/office/drawing/2014/main" id="{DD10B364-13E6-5546-843E-39B7EC72AE55}"/>
              </a:ext>
            </a:extLst>
          </p:cNvPr>
          <p:cNvSpPr>
            <a:spLocks noGrp="1" noChangeArrowheads="1"/>
          </p:cNvSpPr>
          <p:nvPr>
            <p:ph type="subTitle" idx="1"/>
          </p:nvPr>
        </p:nvSpPr>
        <p:spPr>
          <a:xfrm>
            <a:off x="2279286" y="1325691"/>
            <a:ext cx="3266383" cy="1138426"/>
          </a:xfrm>
        </p:spPr>
        <p:txBody>
          <a:bodyPr>
            <a:normAutofit/>
          </a:bodyPr>
          <a:lstStyle/>
          <a:p>
            <a:pPr algn="just">
              <a:lnSpc>
                <a:spcPct val="110000"/>
              </a:lnSpc>
            </a:pPr>
            <a:r>
              <a:rPr lang="el-GR" altLang="en-US" sz="1100" dirty="0">
                <a:solidFill>
                  <a:srgbClr val="1F2D29"/>
                </a:solidFill>
                <a:latin typeface="Calibri" panose="020F0502020204030204" pitchFamily="34" charset="0"/>
                <a:cs typeface="Calibri" panose="020F0502020204030204" pitchFamily="34" charset="0"/>
              </a:rPr>
              <a:t>Το δικαστικό σύστημα στην ΕΕ</a:t>
            </a:r>
          </a:p>
        </p:txBody>
      </p:sp>
      <p:sp>
        <p:nvSpPr>
          <p:cNvPr id="2056" name="Rectangle 77">
            <a:extLst>
              <a:ext uri="{FF2B5EF4-FFF2-40B4-BE49-F238E27FC236}">
                <a16:creationId xmlns:a16="http://schemas.microsoft.com/office/drawing/2014/main" id="{76562092-3AA7-4EF0-9007-C44F879A1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2313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57" name="Right Triangle 79">
            <a:extLst>
              <a:ext uri="{FF2B5EF4-FFF2-40B4-BE49-F238E27FC236}">
                <a16:creationId xmlns:a16="http://schemas.microsoft.com/office/drawing/2014/main" id="{2663C086-1480-4E81-BD6F-3E43A4C38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894841" y="2792040"/>
            <a:ext cx="353147" cy="26486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D0BE3D13-5BE5-4B05-AFCF-2A2E059D2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76562092-3AA7-4EF0-9007-C44F879A1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2313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 name="Oval 75">
            <a:extLst>
              <a:ext uri="{FF2B5EF4-FFF2-40B4-BE49-F238E27FC236}">
                <a16:creationId xmlns:a16="http://schemas.microsoft.com/office/drawing/2014/main" id="{1AC85C80-0175-4214-A13D-03C224658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27581" y="985292"/>
            <a:ext cx="1008989" cy="1345319"/>
          </a:xfrm>
          <a:prstGeom prst="ellipse">
            <a:avLst/>
          </a:prstGeom>
          <a:solidFill>
            <a:schemeClr val="accent1">
              <a:lumMod val="40000"/>
              <a:lumOff val="6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8" name="Picture 77">
            <a:extLst>
              <a:ext uri="{FF2B5EF4-FFF2-40B4-BE49-F238E27FC236}">
                <a16:creationId xmlns:a16="http://schemas.microsoft.com/office/drawing/2014/main" id="{E60B620B-3E81-4075-BC12-D4FB3E299C7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1599" y="0"/>
            <a:ext cx="9142401" cy="6858000"/>
          </a:xfrm>
          <a:prstGeom prst="rect">
            <a:avLst/>
          </a:prstGeom>
        </p:spPr>
      </p:pic>
      <p:sp>
        <p:nvSpPr>
          <p:cNvPr id="8194" name="Rectangle 2">
            <a:extLst>
              <a:ext uri="{FF2B5EF4-FFF2-40B4-BE49-F238E27FC236}">
                <a16:creationId xmlns:a16="http://schemas.microsoft.com/office/drawing/2014/main" id="{503A7C5D-070A-E44B-94DF-451F5ED3C454}"/>
              </a:ext>
            </a:extLst>
          </p:cNvPr>
          <p:cNvSpPr>
            <a:spLocks noGrp="1" noChangeArrowheads="1"/>
          </p:cNvSpPr>
          <p:nvPr>
            <p:ph type="title"/>
          </p:nvPr>
        </p:nvSpPr>
        <p:spPr>
          <a:xfrm>
            <a:off x="1958856" y="1022548"/>
            <a:ext cx="5968748" cy="1308063"/>
          </a:xfrm>
        </p:spPr>
        <p:txBody>
          <a:bodyPr anchor="b">
            <a:normAutofit/>
          </a:bodyPr>
          <a:lstStyle/>
          <a:p>
            <a:pPr algn="ctr"/>
            <a:r>
              <a:rPr lang="el-GR" altLang="en-US" sz="3800" b="1" dirty="0">
                <a:solidFill>
                  <a:srgbClr val="1F2D29"/>
                </a:solidFill>
                <a:latin typeface="Calibri" panose="020F0502020204030204" pitchFamily="34" charset="0"/>
                <a:cs typeface="Calibri" panose="020F0502020204030204" pitchFamily="34" charset="0"/>
              </a:rPr>
              <a:t>Αρμοδιότητες (Ι) – το</a:t>
            </a:r>
            <a:br>
              <a:rPr lang="el-GR" altLang="en-US" sz="3800" b="1" dirty="0">
                <a:solidFill>
                  <a:srgbClr val="1F2D29"/>
                </a:solidFill>
                <a:latin typeface="Calibri" panose="020F0502020204030204" pitchFamily="34" charset="0"/>
                <a:cs typeface="Calibri" panose="020F0502020204030204" pitchFamily="34" charset="0"/>
              </a:rPr>
            </a:br>
            <a:r>
              <a:rPr lang="el-GR" altLang="en-US" sz="3800" b="1" dirty="0">
                <a:solidFill>
                  <a:srgbClr val="1F2D29"/>
                </a:solidFill>
                <a:latin typeface="Calibri" panose="020F0502020204030204" pitchFamily="34" charset="0"/>
                <a:cs typeface="Calibri" panose="020F0502020204030204" pitchFamily="34" charset="0"/>
              </a:rPr>
              <a:t>προδικαστικό ερώτημα </a:t>
            </a:r>
          </a:p>
        </p:txBody>
      </p:sp>
      <p:sp>
        <p:nvSpPr>
          <p:cNvPr id="8195" name="Rectangle 3">
            <a:extLst>
              <a:ext uri="{FF2B5EF4-FFF2-40B4-BE49-F238E27FC236}">
                <a16:creationId xmlns:a16="http://schemas.microsoft.com/office/drawing/2014/main" id="{F148192B-35D2-294A-B212-65307A69B914}"/>
              </a:ext>
            </a:extLst>
          </p:cNvPr>
          <p:cNvSpPr>
            <a:spLocks noGrp="1" noChangeArrowheads="1"/>
          </p:cNvSpPr>
          <p:nvPr>
            <p:ph idx="1"/>
          </p:nvPr>
        </p:nvSpPr>
        <p:spPr>
          <a:xfrm>
            <a:off x="1727199" y="2641604"/>
            <a:ext cx="5716205" cy="3443107"/>
          </a:xfrm>
        </p:spPr>
        <p:txBody>
          <a:bodyPr anchor="t">
            <a:normAutofit/>
          </a:bodyPr>
          <a:lstStyle/>
          <a:p>
            <a:pPr algn="just"/>
            <a:r>
              <a:rPr lang="el-GR" altLang="en-US" sz="1300" b="1" dirty="0">
                <a:solidFill>
                  <a:srgbClr val="1F2D29"/>
                </a:solidFill>
                <a:latin typeface="Calibri" panose="020F0502020204030204" pitchFamily="34" charset="0"/>
                <a:cs typeface="Calibri" panose="020F0502020204030204" pitchFamily="34" charset="0"/>
              </a:rPr>
              <a:t>Στόχος</a:t>
            </a:r>
            <a:r>
              <a:rPr lang="el-GR" altLang="en-US" sz="1300" dirty="0">
                <a:solidFill>
                  <a:srgbClr val="1F2D29"/>
                </a:solidFill>
                <a:latin typeface="Calibri" panose="020F0502020204030204" pitchFamily="34" charset="0"/>
                <a:cs typeface="Calibri" panose="020F0502020204030204" pitchFamily="34" charset="0"/>
              </a:rPr>
              <a:t>: η ενιαία εφαρμογή των κοινοτικών αποφάσεων</a:t>
            </a:r>
          </a:p>
          <a:p>
            <a:pPr algn="just"/>
            <a:r>
              <a:rPr lang="el-GR" altLang="en-US" sz="1300" b="1" dirty="0">
                <a:solidFill>
                  <a:srgbClr val="1F2D29"/>
                </a:solidFill>
                <a:latin typeface="Calibri" panose="020F0502020204030204" pitchFamily="34" charset="0"/>
                <a:cs typeface="Calibri" panose="020F0502020204030204" pitchFamily="34" charset="0"/>
              </a:rPr>
              <a:t>Ποιος το θέτει</a:t>
            </a:r>
            <a:r>
              <a:rPr lang="el-GR" altLang="en-US" sz="1300" dirty="0">
                <a:solidFill>
                  <a:srgbClr val="1F2D29"/>
                </a:solidFill>
                <a:latin typeface="Calibri" panose="020F0502020204030204" pitchFamily="34" charset="0"/>
                <a:cs typeface="Calibri" panose="020F0502020204030204" pitchFamily="34" charset="0"/>
              </a:rPr>
              <a:t>: κάθε εθνικό δικαστήριο στα κράτη μέλη –μπορεί να το ζητήσει κάθε διάδικος που έχει έννομο συμφέρον. Το εθνικό δικαστήριο μπορεί, και ενίοτε οφείλει, να απευθυνθεί στο Δικαστήριο και να ζητήσει να διευκρινίσει ένα ζήτημα ερμηνείας του κοινοτικού δικαίου, για να κρίνει, π.χ. κατά πόσον η εθνική νομοθεσία είναι σύμφωνη με το δίκαιο αυτό. </a:t>
            </a:r>
          </a:p>
          <a:p>
            <a:pPr algn="just"/>
            <a:r>
              <a:rPr lang="el-GR" altLang="en-US" sz="1300" b="1" dirty="0">
                <a:solidFill>
                  <a:srgbClr val="1F2D29"/>
                </a:solidFill>
                <a:latin typeface="Calibri" panose="020F0502020204030204" pitchFamily="34" charset="0"/>
                <a:cs typeface="Calibri" panose="020F0502020204030204" pitchFamily="34" charset="0"/>
              </a:rPr>
              <a:t>Αποτέλεσμα</a:t>
            </a:r>
            <a:r>
              <a:rPr lang="el-GR" altLang="en-US" sz="1300" dirty="0">
                <a:solidFill>
                  <a:srgbClr val="1F2D29"/>
                </a:solidFill>
                <a:latin typeface="Calibri" panose="020F0502020204030204" pitchFamily="34" charset="0"/>
                <a:cs typeface="Calibri" panose="020F0502020204030204" pitchFamily="34" charset="0"/>
              </a:rPr>
              <a:t>: Το Δικαστήριο απαντά εκδίδοντας όχι απλή γνωμοδότηση αλλά απόφαση ή αιτιολογημένη διάταξη. Το ενδιαφερόμενο εθνικό δικαστήριο δεσμεύεται από τη δοθείσα ερμηνεία όταν κρίνει την υπόθεση που εκκρεμεί </a:t>
            </a:r>
            <a:r>
              <a:rPr lang="el-GR" altLang="en-US" sz="1300" dirty="0" err="1">
                <a:solidFill>
                  <a:srgbClr val="1F2D29"/>
                </a:solidFill>
                <a:latin typeface="Calibri" panose="020F0502020204030204" pitchFamily="34" charset="0"/>
                <a:cs typeface="Calibri" panose="020F0502020204030204" pitchFamily="34" charset="0"/>
              </a:rPr>
              <a:t>ενώπιόν</a:t>
            </a:r>
            <a:r>
              <a:rPr lang="el-GR" altLang="en-US" sz="1300" dirty="0">
                <a:solidFill>
                  <a:srgbClr val="1F2D29"/>
                </a:solidFill>
                <a:latin typeface="Calibri" panose="020F0502020204030204" pitchFamily="34" charset="0"/>
                <a:cs typeface="Calibri" panose="020F0502020204030204" pitchFamily="34" charset="0"/>
              </a:rPr>
              <a:t> του. Η απόφαση του Δικαστηρίου δεσμεύει κατά τον ίδιο τρόπο και τα άλλα εθνικά δικαστήρια στα οποία υποβάλλεται παρόμοιο ζήτημα.</a:t>
            </a:r>
          </a:p>
        </p:txBody>
      </p:sp>
    </p:spTree>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8D8B8BFF-ABC6-4302-9767-D2ADEE381F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id="{D5F431FD-989C-4F7B-9EF1-BDED51AED4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2400" cy="6858000"/>
          </a:xfrm>
          <a:prstGeom prst="rect">
            <a:avLst/>
          </a:prstGeom>
        </p:spPr>
      </p:pic>
      <p:sp>
        <p:nvSpPr>
          <p:cNvPr id="76" name="Rectangle 75">
            <a:extLst>
              <a:ext uri="{FF2B5EF4-FFF2-40B4-BE49-F238E27FC236}">
                <a16:creationId xmlns:a16="http://schemas.microsoft.com/office/drawing/2014/main" id="{BB17FFD2-DBC7-4ABB-B2A0-7E18EC1B80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2313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Rectangle 77">
            <a:extLst>
              <a:ext uri="{FF2B5EF4-FFF2-40B4-BE49-F238E27FC236}">
                <a16:creationId xmlns:a16="http://schemas.microsoft.com/office/drawing/2014/main" id="{7AFFF3F7-4395-4F19-BC12-8940796BE3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1531" y="0"/>
            <a:ext cx="3428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26" name="Rectangle 79">
            <a:extLst>
              <a:ext uri="{FF2B5EF4-FFF2-40B4-BE49-F238E27FC236}">
                <a16:creationId xmlns:a16="http://schemas.microsoft.com/office/drawing/2014/main" id="{92806DFD-E192-42CC-B190-3C4C95B8FF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4429" y="0"/>
            <a:ext cx="8179570"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18" name="Rectangle 2">
            <a:extLst>
              <a:ext uri="{FF2B5EF4-FFF2-40B4-BE49-F238E27FC236}">
                <a16:creationId xmlns:a16="http://schemas.microsoft.com/office/drawing/2014/main" id="{514B9BF2-9C8D-C34D-B285-878B1B0E0486}"/>
              </a:ext>
            </a:extLst>
          </p:cNvPr>
          <p:cNvSpPr>
            <a:spLocks noGrp="1" noChangeArrowheads="1"/>
          </p:cNvSpPr>
          <p:nvPr>
            <p:ph type="title"/>
          </p:nvPr>
        </p:nvSpPr>
        <p:spPr>
          <a:xfrm>
            <a:off x="1687560" y="808056"/>
            <a:ext cx="6005070" cy="1518934"/>
          </a:xfrm>
        </p:spPr>
        <p:txBody>
          <a:bodyPr anchor="t">
            <a:normAutofit fontScale="90000"/>
          </a:bodyPr>
          <a:lstStyle/>
          <a:p>
            <a:pPr algn="ctr"/>
            <a:r>
              <a:rPr lang="el-GR" altLang="en-US" sz="4400" b="1" dirty="0">
                <a:solidFill>
                  <a:schemeClr val="tx2"/>
                </a:solidFill>
                <a:latin typeface="Calibri" panose="020F0502020204030204" pitchFamily="34" charset="0"/>
                <a:cs typeface="Calibri" panose="020F0502020204030204" pitchFamily="34" charset="0"/>
              </a:rPr>
              <a:t>Αρμοδιότητες (ΙΙ) - οι προσφυγές για παράβαση</a:t>
            </a:r>
          </a:p>
        </p:txBody>
      </p:sp>
      <p:sp>
        <p:nvSpPr>
          <p:cNvPr id="9227" name="Right Triangle 81">
            <a:extLst>
              <a:ext uri="{FF2B5EF4-FFF2-40B4-BE49-F238E27FC236}">
                <a16:creationId xmlns:a16="http://schemas.microsoft.com/office/drawing/2014/main" id="{0BFD2628-8E1E-4A9C-8CC0-A043326831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357300" y="808056"/>
            <a:ext cx="179902" cy="239869"/>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19" name="Rectangle 3">
            <a:extLst>
              <a:ext uri="{FF2B5EF4-FFF2-40B4-BE49-F238E27FC236}">
                <a16:creationId xmlns:a16="http://schemas.microsoft.com/office/drawing/2014/main" id="{7B1B0DC3-9664-4E41-B06C-35A00F0A78A8}"/>
              </a:ext>
            </a:extLst>
          </p:cNvPr>
          <p:cNvSpPr>
            <a:spLocks noGrp="1" noChangeArrowheads="1"/>
          </p:cNvSpPr>
          <p:nvPr>
            <p:ph idx="1"/>
          </p:nvPr>
        </p:nvSpPr>
        <p:spPr>
          <a:xfrm>
            <a:off x="1687560" y="2547708"/>
            <a:ext cx="6005070" cy="3502235"/>
          </a:xfrm>
        </p:spPr>
        <p:txBody>
          <a:bodyPr anchor="ctr">
            <a:normAutofit/>
          </a:bodyPr>
          <a:lstStyle/>
          <a:p>
            <a:pPr algn="just">
              <a:lnSpc>
                <a:spcPct val="110000"/>
              </a:lnSpc>
            </a:pPr>
            <a:r>
              <a:rPr lang="el-GR" altLang="en-US" sz="1100" b="1" i="1" dirty="0">
                <a:solidFill>
                  <a:schemeClr val="tx2"/>
                </a:solidFill>
                <a:latin typeface="Calibri" panose="020F0502020204030204" pitchFamily="34" charset="0"/>
                <a:cs typeface="Calibri" panose="020F0502020204030204" pitchFamily="34" charset="0"/>
              </a:rPr>
              <a:t>Η προσφυγή για παράβαση κατά κράτους μέλους</a:t>
            </a:r>
            <a:r>
              <a:rPr lang="el-GR" altLang="en-US" sz="1100" dirty="0">
                <a:solidFill>
                  <a:schemeClr val="tx2"/>
                </a:solidFill>
                <a:latin typeface="Calibri" panose="020F0502020204030204" pitchFamily="34" charset="0"/>
                <a:cs typeface="Calibri" panose="020F0502020204030204" pitchFamily="34" charset="0"/>
              </a:rPr>
              <a:t> </a:t>
            </a:r>
          </a:p>
          <a:p>
            <a:pPr algn="just">
              <a:lnSpc>
                <a:spcPct val="110000"/>
              </a:lnSpc>
            </a:pPr>
            <a:r>
              <a:rPr lang="el-GR" altLang="en-US" sz="1100" dirty="0">
                <a:solidFill>
                  <a:schemeClr val="tx2"/>
                </a:solidFill>
                <a:latin typeface="Calibri" panose="020F0502020204030204" pitchFamily="34" charset="0"/>
                <a:cs typeface="Calibri" panose="020F0502020204030204" pitchFamily="34" charset="0"/>
              </a:rPr>
              <a:t>το Δικαστήριο ελέγχει την εκ μέρους των κρατών μελών τήρηση των υποχρεώσεων τις οποίες υπέχουν από το κοινοτικό δίκαιο. </a:t>
            </a:r>
          </a:p>
          <a:p>
            <a:pPr algn="just">
              <a:lnSpc>
                <a:spcPct val="110000"/>
              </a:lnSpc>
            </a:pPr>
            <a:r>
              <a:rPr lang="el-GR" altLang="en-US" sz="1100" dirty="0">
                <a:solidFill>
                  <a:schemeClr val="tx2"/>
                </a:solidFill>
                <a:latin typeface="Calibri" panose="020F0502020204030204" pitchFamily="34" charset="0"/>
                <a:cs typeface="Calibri" panose="020F0502020204030204" pitchFamily="34" charset="0"/>
              </a:rPr>
              <a:t>Την προσφυγή αυτή μπορεί να ασκήσει είτε η Επιτροπή (συνήθως) είτε άλλο κράτος μέλος. </a:t>
            </a:r>
          </a:p>
          <a:p>
            <a:pPr algn="just">
              <a:lnSpc>
                <a:spcPct val="110000"/>
              </a:lnSpc>
            </a:pPr>
            <a:r>
              <a:rPr lang="el-GR" altLang="en-US" sz="1100" dirty="0">
                <a:solidFill>
                  <a:schemeClr val="tx2"/>
                </a:solidFill>
                <a:latin typeface="Calibri" panose="020F0502020204030204" pitchFamily="34" charset="0"/>
                <a:cs typeface="Calibri" panose="020F0502020204030204" pitchFamily="34" charset="0"/>
              </a:rPr>
              <a:t>Προηγείται προκαταρκτική διαδικασία την οποία κινεί η Επιτροπή και στο πλαίσιο της οποίας παρέχεται στο κράτος μέλος η δυνατότητα να απαντήσει στις αιτιάσεις που διατυπώνονται εναντίον του. </a:t>
            </a:r>
          </a:p>
          <a:p>
            <a:pPr algn="just">
              <a:lnSpc>
                <a:spcPct val="110000"/>
              </a:lnSpc>
            </a:pPr>
            <a:r>
              <a:rPr lang="el-GR" altLang="en-US" sz="1100" dirty="0">
                <a:solidFill>
                  <a:schemeClr val="tx2"/>
                </a:solidFill>
                <a:latin typeface="Calibri" panose="020F0502020204030204" pitchFamily="34" charset="0"/>
                <a:cs typeface="Calibri" panose="020F0502020204030204" pitchFamily="34" charset="0"/>
              </a:rPr>
              <a:t>Αν το Δικαστήριο αναγνωρίσει την παράβαση, το κράτος υποχρεούται να θέσει αμέσως τέρμα στην παράβαση αυτή. </a:t>
            </a:r>
          </a:p>
          <a:p>
            <a:pPr algn="just">
              <a:lnSpc>
                <a:spcPct val="110000"/>
              </a:lnSpc>
            </a:pPr>
            <a:r>
              <a:rPr lang="el-GR" altLang="en-US" sz="1100" dirty="0">
                <a:solidFill>
                  <a:schemeClr val="tx2"/>
                </a:solidFill>
                <a:latin typeface="Calibri" panose="020F0502020204030204" pitchFamily="34" charset="0"/>
                <a:cs typeface="Calibri" panose="020F0502020204030204" pitchFamily="34" charset="0"/>
              </a:rPr>
              <a:t>Εάν κατόπιν νέας προσφυγής της Επιτροπής, το Δικαστήριο διαπιστώσει ότι το συγκεκριμένο κράτος μέλος δεν συμμορφώθηκε με την απόφασή του, μπορεί να του επιβάλει την καταβολή κατ' </a:t>
            </a:r>
            <a:r>
              <a:rPr lang="el-GR" altLang="en-US" sz="1100" dirty="0" err="1">
                <a:solidFill>
                  <a:schemeClr val="tx2"/>
                </a:solidFill>
                <a:latin typeface="Calibri" panose="020F0502020204030204" pitchFamily="34" charset="0"/>
                <a:cs typeface="Calibri" panose="020F0502020204030204" pitchFamily="34" charset="0"/>
              </a:rPr>
              <a:t>αποκοπήν</a:t>
            </a:r>
            <a:r>
              <a:rPr lang="el-GR" altLang="en-US" sz="1100" dirty="0">
                <a:solidFill>
                  <a:schemeClr val="tx2"/>
                </a:solidFill>
                <a:latin typeface="Calibri" panose="020F0502020204030204" pitchFamily="34" charset="0"/>
                <a:cs typeface="Calibri" panose="020F0502020204030204" pitchFamily="34" charset="0"/>
              </a:rPr>
              <a:t> ποσού ή χρηματικής ποινής.</a:t>
            </a:r>
          </a:p>
        </p:txBody>
      </p:sp>
      <p:sp>
        <p:nvSpPr>
          <p:cNvPr id="9228" name="Rectangle 83">
            <a:extLst>
              <a:ext uri="{FF2B5EF4-FFF2-40B4-BE49-F238E27FC236}">
                <a16:creationId xmlns:a16="http://schemas.microsoft.com/office/drawing/2014/main" id="{D0DAE048-BF8A-4A95-8DBC-D3A926B94C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970" y="0"/>
            <a:ext cx="24003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D0BE3D13-5BE5-4B05-AFCF-2A2E059D2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76562092-3AA7-4EF0-9007-C44F879A1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2313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 name="Oval 75">
            <a:extLst>
              <a:ext uri="{FF2B5EF4-FFF2-40B4-BE49-F238E27FC236}">
                <a16:creationId xmlns:a16="http://schemas.microsoft.com/office/drawing/2014/main" id="{1AC85C80-0175-4214-A13D-03C224658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27581" y="985292"/>
            <a:ext cx="1008989" cy="1345319"/>
          </a:xfrm>
          <a:prstGeom prst="ellipse">
            <a:avLst/>
          </a:prstGeom>
          <a:solidFill>
            <a:schemeClr val="accent1">
              <a:lumMod val="40000"/>
              <a:lumOff val="6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8" name="Picture 77">
            <a:extLst>
              <a:ext uri="{FF2B5EF4-FFF2-40B4-BE49-F238E27FC236}">
                <a16:creationId xmlns:a16="http://schemas.microsoft.com/office/drawing/2014/main" id="{E60B620B-3E81-4075-BC12-D4FB3E299C7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1599" y="0"/>
            <a:ext cx="9142401" cy="6858000"/>
          </a:xfrm>
          <a:prstGeom prst="rect">
            <a:avLst/>
          </a:prstGeom>
        </p:spPr>
      </p:pic>
      <p:sp>
        <p:nvSpPr>
          <p:cNvPr id="10242" name="Rectangle 2">
            <a:extLst>
              <a:ext uri="{FF2B5EF4-FFF2-40B4-BE49-F238E27FC236}">
                <a16:creationId xmlns:a16="http://schemas.microsoft.com/office/drawing/2014/main" id="{CD7B943F-0382-7040-A147-57937DF990C5}"/>
              </a:ext>
            </a:extLst>
          </p:cNvPr>
          <p:cNvSpPr>
            <a:spLocks noGrp="1" noChangeArrowheads="1"/>
          </p:cNvSpPr>
          <p:nvPr>
            <p:ph type="title"/>
          </p:nvPr>
        </p:nvSpPr>
        <p:spPr>
          <a:xfrm>
            <a:off x="1958856" y="1022548"/>
            <a:ext cx="5968748" cy="1308063"/>
          </a:xfrm>
        </p:spPr>
        <p:txBody>
          <a:bodyPr anchor="b">
            <a:normAutofit fontScale="90000"/>
          </a:bodyPr>
          <a:lstStyle/>
          <a:p>
            <a:pPr algn="ctr"/>
            <a:r>
              <a:rPr lang="el-GR" altLang="en-US" sz="3800" b="1" dirty="0">
                <a:solidFill>
                  <a:srgbClr val="1F2D29"/>
                </a:solidFill>
                <a:latin typeface="Calibri" panose="020F0502020204030204" pitchFamily="34" charset="0"/>
                <a:cs typeface="Calibri" panose="020F0502020204030204" pitchFamily="34" charset="0"/>
              </a:rPr>
              <a:t>Αρμοδιότητες (ΙΙΙ)</a:t>
            </a:r>
            <a:br>
              <a:rPr lang="el-GR" altLang="en-US" sz="3800" b="1" dirty="0">
                <a:solidFill>
                  <a:srgbClr val="1F2D29"/>
                </a:solidFill>
                <a:latin typeface="Calibri" panose="020F0502020204030204" pitchFamily="34" charset="0"/>
                <a:cs typeface="Calibri" panose="020F0502020204030204" pitchFamily="34" charset="0"/>
              </a:rPr>
            </a:br>
            <a:r>
              <a:rPr lang="el-GR" altLang="en-US" sz="3800" b="1" dirty="0">
                <a:solidFill>
                  <a:srgbClr val="1F2D29"/>
                </a:solidFill>
                <a:latin typeface="Calibri" panose="020F0502020204030204" pitchFamily="34" charset="0"/>
                <a:cs typeface="Calibri" panose="020F0502020204030204" pitchFamily="34" charset="0"/>
              </a:rPr>
              <a:t>- οι προσφυγές για ακύρωση</a:t>
            </a:r>
          </a:p>
        </p:txBody>
      </p:sp>
      <p:sp>
        <p:nvSpPr>
          <p:cNvPr id="10243" name="Rectangle 3">
            <a:extLst>
              <a:ext uri="{FF2B5EF4-FFF2-40B4-BE49-F238E27FC236}">
                <a16:creationId xmlns:a16="http://schemas.microsoft.com/office/drawing/2014/main" id="{2E15B863-A63F-8645-96F0-51D65E9A6BF6}"/>
              </a:ext>
            </a:extLst>
          </p:cNvPr>
          <p:cNvSpPr>
            <a:spLocks noGrp="1" noChangeArrowheads="1"/>
          </p:cNvSpPr>
          <p:nvPr>
            <p:ph idx="1"/>
          </p:nvPr>
        </p:nvSpPr>
        <p:spPr>
          <a:xfrm>
            <a:off x="1727199" y="2641604"/>
            <a:ext cx="5716205" cy="3443107"/>
          </a:xfrm>
        </p:spPr>
        <p:txBody>
          <a:bodyPr anchor="t">
            <a:normAutofit/>
          </a:bodyPr>
          <a:lstStyle/>
          <a:p>
            <a:pPr algn="just"/>
            <a:r>
              <a:rPr lang="el-GR" altLang="en-US" sz="1400" dirty="0">
                <a:solidFill>
                  <a:srgbClr val="1F2D29"/>
                </a:solidFill>
                <a:latin typeface="Calibri" panose="020F0502020204030204" pitchFamily="34" charset="0"/>
                <a:cs typeface="Calibri" panose="020F0502020204030204" pitchFamily="34" charset="0"/>
              </a:rPr>
              <a:t>Με την προσφυγή αυτή, ο προσφεύγων (κοινοτικό όργανο ή όποιος έχει έννομο συμφέρον) ζητεί την ακύρωση μιας πράξης (κανονισμού, οδηγίας, απόφασης) ενός κοινοτικού οργάνου</a:t>
            </a:r>
          </a:p>
          <a:p>
            <a:pPr algn="just"/>
            <a:r>
              <a:rPr lang="el-GR" altLang="en-US" sz="1400" dirty="0">
                <a:solidFill>
                  <a:srgbClr val="1F2D29"/>
                </a:solidFill>
                <a:latin typeface="Calibri" panose="020F0502020204030204" pitchFamily="34" charset="0"/>
                <a:cs typeface="Calibri" panose="020F0502020204030204" pitchFamily="34" charset="0"/>
              </a:rPr>
              <a:t>Το Δικαστήριο είναι αρμόδιο να εκδικάζει τις προσφυγές ακύρωσης που ασκούνται από κράτος μέλος κατά του Ευρωπαϊκού Κοινοβουλίου και/ή του Συμβουλίου ή από ένα κοινοτικό όργανο κατ' άλλου. </a:t>
            </a:r>
          </a:p>
          <a:p>
            <a:pPr algn="just"/>
            <a:r>
              <a:rPr lang="el-GR" altLang="en-US" sz="1400" dirty="0">
                <a:solidFill>
                  <a:srgbClr val="1F2D29"/>
                </a:solidFill>
                <a:latin typeface="Calibri" panose="020F0502020204030204" pitchFamily="34" charset="0"/>
                <a:cs typeface="Calibri" panose="020F0502020204030204" pitchFamily="34" charset="0"/>
              </a:rPr>
              <a:t>Όλες οι λοιπές προσφυγές αυτού του είδους, ιδίως δε οι προσφυγές που ασκούνται από ιδιώτες, εκδικάζονται σε πρώτο βαθμό από το Γενικό Δικαστήριο.</a:t>
            </a:r>
          </a:p>
        </p:txBody>
      </p:sp>
    </p:spTree>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8D8B8BFF-ABC6-4302-9767-D2ADEE381F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id="{D5F431FD-989C-4F7B-9EF1-BDED51AED4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2400" cy="6858000"/>
          </a:xfrm>
          <a:prstGeom prst="rect">
            <a:avLst/>
          </a:prstGeom>
        </p:spPr>
      </p:pic>
      <p:sp>
        <p:nvSpPr>
          <p:cNvPr id="76" name="Rectangle 75">
            <a:extLst>
              <a:ext uri="{FF2B5EF4-FFF2-40B4-BE49-F238E27FC236}">
                <a16:creationId xmlns:a16="http://schemas.microsoft.com/office/drawing/2014/main" id="{BB17FFD2-DBC7-4ABB-B2A0-7E18EC1B80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2313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Rectangle 77">
            <a:extLst>
              <a:ext uri="{FF2B5EF4-FFF2-40B4-BE49-F238E27FC236}">
                <a16:creationId xmlns:a16="http://schemas.microsoft.com/office/drawing/2014/main" id="{7AFFF3F7-4395-4F19-BC12-8940796BE3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1531" y="0"/>
            <a:ext cx="3428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 name="Rectangle 79">
            <a:extLst>
              <a:ext uri="{FF2B5EF4-FFF2-40B4-BE49-F238E27FC236}">
                <a16:creationId xmlns:a16="http://schemas.microsoft.com/office/drawing/2014/main" id="{92806DFD-E192-42CC-B190-3C4C95B8FF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4429" y="0"/>
            <a:ext cx="8179570"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66" name="Rectangle 2">
            <a:extLst>
              <a:ext uri="{FF2B5EF4-FFF2-40B4-BE49-F238E27FC236}">
                <a16:creationId xmlns:a16="http://schemas.microsoft.com/office/drawing/2014/main" id="{DE026278-74DD-4B43-AE65-79D1D55A4DC8}"/>
              </a:ext>
            </a:extLst>
          </p:cNvPr>
          <p:cNvSpPr>
            <a:spLocks noGrp="1" noChangeArrowheads="1"/>
          </p:cNvSpPr>
          <p:nvPr>
            <p:ph type="title"/>
          </p:nvPr>
        </p:nvSpPr>
        <p:spPr>
          <a:xfrm>
            <a:off x="1687560" y="808056"/>
            <a:ext cx="6005070" cy="1518934"/>
          </a:xfrm>
        </p:spPr>
        <p:txBody>
          <a:bodyPr anchor="t">
            <a:noAutofit/>
          </a:bodyPr>
          <a:lstStyle/>
          <a:p>
            <a:pPr algn="ctr"/>
            <a:r>
              <a:rPr lang="el-GR" altLang="en-US" sz="3600" b="1" dirty="0">
                <a:solidFill>
                  <a:schemeClr val="tx2"/>
                </a:solidFill>
                <a:latin typeface="Calibri" panose="020F0502020204030204" pitchFamily="34" charset="0"/>
                <a:cs typeface="Calibri" panose="020F0502020204030204" pitchFamily="34" charset="0"/>
              </a:rPr>
              <a:t>Αρμοδιότητες (</a:t>
            </a:r>
            <a:r>
              <a:rPr lang="en-US" altLang="en-US" sz="3600" b="1" dirty="0">
                <a:solidFill>
                  <a:schemeClr val="tx2"/>
                </a:solidFill>
                <a:latin typeface="Calibri" panose="020F0502020204030204" pitchFamily="34" charset="0"/>
                <a:cs typeface="Calibri" panose="020F0502020204030204" pitchFamily="34" charset="0"/>
              </a:rPr>
              <a:t>IV)</a:t>
            </a:r>
            <a:br>
              <a:rPr lang="el-GR" altLang="en-US" sz="3600" b="1" dirty="0">
                <a:solidFill>
                  <a:schemeClr val="tx2"/>
                </a:solidFill>
                <a:latin typeface="Calibri" panose="020F0502020204030204" pitchFamily="34" charset="0"/>
                <a:cs typeface="Calibri" panose="020F0502020204030204" pitchFamily="34" charset="0"/>
              </a:rPr>
            </a:br>
            <a:r>
              <a:rPr lang="el-GR" altLang="en-US" sz="3600" b="1" dirty="0">
                <a:solidFill>
                  <a:schemeClr val="tx2"/>
                </a:solidFill>
                <a:latin typeface="Calibri" panose="020F0502020204030204" pitchFamily="34" charset="0"/>
                <a:cs typeface="Calibri" panose="020F0502020204030204" pitchFamily="34" charset="0"/>
              </a:rPr>
              <a:t>- οι προσφυγές για παράλειψη</a:t>
            </a:r>
          </a:p>
        </p:txBody>
      </p:sp>
      <p:sp>
        <p:nvSpPr>
          <p:cNvPr id="82" name="Right Triangle 81">
            <a:extLst>
              <a:ext uri="{FF2B5EF4-FFF2-40B4-BE49-F238E27FC236}">
                <a16:creationId xmlns:a16="http://schemas.microsoft.com/office/drawing/2014/main" id="{0BFD2628-8E1E-4A9C-8CC0-A043326831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357300" y="808056"/>
            <a:ext cx="179902" cy="239869"/>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67" name="Rectangle 3">
            <a:extLst>
              <a:ext uri="{FF2B5EF4-FFF2-40B4-BE49-F238E27FC236}">
                <a16:creationId xmlns:a16="http://schemas.microsoft.com/office/drawing/2014/main" id="{F13FC23B-9E56-FB49-87B8-1DB0BBF8E4A7}"/>
              </a:ext>
            </a:extLst>
          </p:cNvPr>
          <p:cNvSpPr>
            <a:spLocks noGrp="1" noChangeArrowheads="1"/>
          </p:cNvSpPr>
          <p:nvPr>
            <p:ph idx="1"/>
          </p:nvPr>
        </p:nvSpPr>
        <p:spPr>
          <a:xfrm>
            <a:off x="1687560" y="2547708"/>
            <a:ext cx="6005070" cy="3502235"/>
          </a:xfrm>
        </p:spPr>
        <p:txBody>
          <a:bodyPr anchor="ctr">
            <a:normAutofit/>
          </a:bodyPr>
          <a:lstStyle/>
          <a:p>
            <a:pPr algn="just">
              <a:lnSpc>
                <a:spcPct val="110000"/>
              </a:lnSpc>
            </a:pPr>
            <a:r>
              <a:rPr lang="el-GR" altLang="en-US" sz="1400" dirty="0">
                <a:solidFill>
                  <a:schemeClr val="tx2"/>
                </a:solidFill>
                <a:latin typeface="Calibri" panose="020F0502020204030204" pitchFamily="34" charset="0"/>
                <a:cs typeface="Calibri" panose="020F0502020204030204" pitchFamily="34" charset="0"/>
              </a:rPr>
              <a:t>Η προσφυγή αυτή παρέχει τη δυνατότητα ελέγχου της νομιμότητας της αδράνειας των κοινοτικών οργάνων. </a:t>
            </a:r>
          </a:p>
          <a:p>
            <a:pPr algn="just">
              <a:lnSpc>
                <a:spcPct val="110000"/>
              </a:lnSpc>
            </a:pPr>
            <a:r>
              <a:rPr lang="el-GR" altLang="en-US" sz="1400" dirty="0">
                <a:solidFill>
                  <a:schemeClr val="tx2"/>
                </a:solidFill>
                <a:latin typeface="Calibri" panose="020F0502020204030204" pitchFamily="34" charset="0"/>
                <a:cs typeface="Calibri" panose="020F0502020204030204" pitchFamily="34" charset="0"/>
              </a:rPr>
              <a:t>Μπορεί να ασκηθεί μόνον αφού το όργανο έχει κληθεί να ενεργήσει. </a:t>
            </a:r>
          </a:p>
          <a:p>
            <a:pPr algn="just">
              <a:lnSpc>
                <a:spcPct val="110000"/>
              </a:lnSpc>
            </a:pPr>
            <a:r>
              <a:rPr lang="el-GR" altLang="en-US" sz="1400" dirty="0">
                <a:solidFill>
                  <a:schemeClr val="tx2"/>
                </a:solidFill>
                <a:latin typeface="Calibri" panose="020F0502020204030204" pitchFamily="34" charset="0"/>
                <a:cs typeface="Calibri" panose="020F0502020204030204" pitchFamily="34" charset="0"/>
              </a:rPr>
              <a:t>Αν διαπιστωθεί ότι η παράλειψη είναι παράνομη, το ενδιαφερόμενο όργανο οφείλει να θέσει τέρμα στην παράλειψη λαμβάνοντας τα ενδεικνυόμενα μέτρα. </a:t>
            </a:r>
          </a:p>
          <a:p>
            <a:pPr algn="just">
              <a:lnSpc>
                <a:spcPct val="110000"/>
              </a:lnSpc>
            </a:pPr>
            <a:r>
              <a:rPr lang="el-GR" altLang="en-US" sz="1400" dirty="0">
                <a:solidFill>
                  <a:schemeClr val="tx2"/>
                </a:solidFill>
                <a:latin typeface="Calibri" panose="020F0502020204030204" pitchFamily="34" charset="0"/>
                <a:cs typeface="Calibri" panose="020F0502020204030204" pitchFamily="34" charset="0"/>
              </a:rPr>
              <a:t>Η αρμοδιότητα εκδίκασης των προσφυγών για παράλειψη έχει κατανεμηθεί μεταξύ του Δικαστηρίου και του Γενικού Δικαστηρίου σύμφωνα με τα ίδια κριτήρια που ισχύουν και για την προσφυγή ακύρωσης.</a:t>
            </a:r>
          </a:p>
        </p:txBody>
      </p:sp>
      <p:sp>
        <p:nvSpPr>
          <p:cNvPr id="84" name="Rectangle 83">
            <a:extLst>
              <a:ext uri="{FF2B5EF4-FFF2-40B4-BE49-F238E27FC236}">
                <a16:creationId xmlns:a16="http://schemas.microsoft.com/office/drawing/2014/main" id="{D0DAE048-BF8A-4A95-8DBC-D3A926B94C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970" y="0"/>
            <a:ext cx="24003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8D8B8BFF-ABC6-4302-9767-D2ADEE381F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id="{D5F431FD-989C-4F7B-9EF1-BDED51AED4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9142400" cy="6858000"/>
          </a:xfrm>
          <a:prstGeom prst="rect">
            <a:avLst/>
          </a:prstGeom>
        </p:spPr>
      </p:pic>
      <p:sp>
        <p:nvSpPr>
          <p:cNvPr id="76" name="Rectangle 75">
            <a:extLst>
              <a:ext uri="{FF2B5EF4-FFF2-40B4-BE49-F238E27FC236}">
                <a16:creationId xmlns:a16="http://schemas.microsoft.com/office/drawing/2014/main" id="{BB17FFD2-DBC7-4ABB-B2A0-7E18EC1B80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2313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Rectangle 77">
            <a:extLst>
              <a:ext uri="{FF2B5EF4-FFF2-40B4-BE49-F238E27FC236}">
                <a16:creationId xmlns:a16="http://schemas.microsoft.com/office/drawing/2014/main" id="{7AFFF3F7-4395-4F19-BC12-8940796BE3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1531" y="0"/>
            <a:ext cx="3428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 name="Rectangle 79">
            <a:extLst>
              <a:ext uri="{FF2B5EF4-FFF2-40B4-BE49-F238E27FC236}">
                <a16:creationId xmlns:a16="http://schemas.microsoft.com/office/drawing/2014/main" id="{92806DFD-E192-42CC-B190-3C4C95B8FF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4429" y="0"/>
            <a:ext cx="8179570"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90" name="Rectangle 2">
            <a:extLst>
              <a:ext uri="{FF2B5EF4-FFF2-40B4-BE49-F238E27FC236}">
                <a16:creationId xmlns:a16="http://schemas.microsoft.com/office/drawing/2014/main" id="{8FF0A487-7701-4048-A4D0-C3E3A037A578}"/>
              </a:ext>
            </a:extLst>
          </p:cNvPr>
          <p:cNvSpPr>
            <a:spLocks noGrp="1" noChangeArrowheads="1"/>
          </p:cNvSpPr>
          <p:nvPr>
            <p:ph type="title"/>
          </p:nvPr>
        </p:nvSpPr>
        <p:spPr>
          <a:xfrm>
            <a:off x="1687560" y="808056"/>
            <a:ext cx="6005070" cy="1518934"/>
          </a:xfrm>
        </p:spPr>
        <p:txBody>
          <a:bodyPr anchor="t">
            <a:normAutofit/>
          </a:bodyPr>
          <a:lstStyle/>
          <a:p>
            <a:pPr algn="ctr"/>
            <a:r>
              <a:rPr lang="el-GR" altLang="en-US" sz="4400" b="1" dirty="0">
                <a:solidFill>
                  <a:schemeClr val="tx2"/>
                </a:solidFill>
                <a:latin typeface="Calibri" panose="020F0502020204030204" pitchFamily="34" charset="0"/>
                <a:cs typeface="Calibri" panose="020F0502020204030204" pitchFamily="34" charset="0"/>
              </a:rPr>
              <a:t>Αρμοδιότητες (</a:t>
            </a:r>
            <a:r>
              <a:rPr lang="en-US" altLang="en-US" sz="4400" b="1" dirty="0">
                <a:solidFill>
                  <a:schemeClr val="tx2"/>
                </a:solidFill>
                <a:latin typeface="Calibri" panose="020F0502020204030204" pitchFamily="34" charset="0"/>
                <a:cs typeface="Calibri" panose="020F0502020204030204" pitchFamily="34" charset="0"/>
              </a:rPr>
              <a:t>V)</a:t>
            </a:r>
            <a:r>
              <a:rPr lang="el-GR" altLang="en-US" sz="4400" b="1" dirty="0">
                <a:solidFill>
                  <a:schemeClr val="tx2"/>
                </a:solidFill>
                <a:latin typeface="Calibri" panose="020F0502020204030204" pitchFamily="34" charset="0"/>
                <a:cs typeface="Calibri" panose="020F0502020204030204" pitchFamily="34" charset="0"/>
              </a:rPr>
              <a:t> - άλλες προσφυγές</a:t>
            </a:r>
          </a:p>
        </p:txBody>
      </p:sp>
      <p:sp>
        <p:nvSpPr>
          <p:cNvPr id="82" name="Right Triangle 81">
            <a:extLst>
              <a:ext uri="{FF2B5EF4-FFF2-40B4-BE49-F238E27FC236}">
                <a16:creationId xmlns:a16="http://schemas.microsoft.com/office/drawing/2014/main" id="{0BFD2628-8E1E-4A9C-8CC0-A043326831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357300" y="808056"/>
            <a:ext cx="179902" cy="239869"/>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91" name="Rectangle 3">
            <a:extLst>
              <a:ext uri="{FF2B5EF4-FFF2-40B4-BE49-F238E27FC236}">
                <a16:creationId xmlns:a16="http://schemas.microsoft.com/office/drawing/2014/main" id="{091EA989-401F-DB4D-820F-2203C437694F}"/>
              </a:ext>
            </a:extLst>
          </p:cNvPr>
          <p:cNvSpPr>
            <a:spLocks noGrp="1" noChangeArrowheads="1"/>
          </p:cNvSpPr>
          <p:nvPr>
            <p:ph idx="1"/>
          </p:nvPr>
        </p:nvSpPr>
        <p:spPr>
          <a:xfrm>
            <a:off x="1687560" y="2547708"/>
            <a:ext cx="6005070" cy="3502235"/>
          </a:xfrm>
        </p:spPr>
        <p:txBody>
          <a:bodyPr anchor="ctr">
            <a:normAutofit/>
          </a:bodyPr>
          <a:lstStyle/>
          <a:p>
            <a:pPr algn="just"/>
            <a:r>
              <a:rPr lang="el-GR" altLang="en-US" sz="1700" b="1" i="1" dirty="0">
                <a:solidFill>
                  <a:schemeClr val="tx2"/>
                </a:solidFill>
                <a:latin typeface="Calibri" panose="020F0502020204030204" pitchFamily="34" charset="0"/>
                <a:cs typeface="Calibri" panose="020F0502020204030204" pitchFamily="34" charset="0"/>
              </a:rPr>
              <a:t>Η αίτηση αναίρεσης</a:t>
            </a:r>
            <a:r>
              <a:rPr lang="el-GR" altLang="en-US" sz="1700" dirty="0">
                <a:solidFill>
                  <a:schemeClr val="tx2"/>
                </a:solidFill>
                <a:latin typeface="Calibri" panose="020F0502020204030204" pitchFamily="34" charset="0"/>
                <a:cs typeface="Calibri" panose="020F0502020204030204" pitchFamily="34" charset="0"/>
              </a:rPr>
              <a:t> (μόνο σε νομικά ζητήματα) κατά των αποφάσεων και διατάξεων που εκδίδει το Γενικό Δικαστήριο.</a:t>
            </a:r>
          </a:p>
          <a:p>
            <a:pPr algn="just"/>
            <a:r>
              <a:rPr lang="el-GR" altLang="en-US" sz="1700" b="1" i="1" dirty="0">
                <a:solidFill>
                  <a:schemeClr val="tx2"/>
                </a:solidFill>
                <a:latin typeface="Calibri" panose="020F0502020204030204" pitchFamily="34" charset="0"/>
                <a:cs typeface="Calibri" panose="020F0502020204030204" pitchFamily="34" charset="0"/>
              </a:rPr>
              <a:t>Η επανεξέταση</a:t>
            </a:r>
            <a:r>
              <a:rPr lang="el-GR" altLang="en-US" sz="1700" dirty="0">
                <a:solidFill>
                  <a:schemeClr val="tx2"/>
                </a:solidFill>
                <a:latin typeface="Calibri" panose="020F0502020204030204" pitchFamily="34" charset="0"/>
                <a:cs typeface="Calibri" panose="020F0502020204030204" pitchFamily="34" charset="0"/>
              </a:rPr>
              <a:t> (των αποφάσεων του Γενικού Δικαστηρίου)</a:t>
            </a:r>
          </a:p>
          <a:p>
            <a:pPr algn="just"/>
            <a:endParaRPr lang="el-GR" altLang="en-US" sz="1700" dirty="0">
              <a:solidFill>
                <a:schemeClr val="tx2"/>
              </a:solidFill>
              <a:latin typeface="Calibri" panose="020F0502020204030204" pitchFamily="34" charset="0"/>
              <a:cs typeface="Calibri" panose="020F0502020204030204" pitchFamily="34" charset="0"/>
            </a:endParaRPr>
          </a:p>
        </p:txBody>
      </p:sp>
      <p:sp>
        <p:nvSpPr>
          <p:cNvPr id="84" name="Rectangle 83">
            <a:extLst>
              <a:ext uri="{FF2B5EF4-FFF2-40B4-BE49-F238E27FC236}">
                <a16:creationId xmlns:a16="http://schemas.microsoft.com/office/drawing/2014/main" id="{D0DAE048-BF8A-4A95-8DBC-D3A926B94C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970" y="0"/>
            <a:ext cx="24003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D0BE3D13-5BE5-4B05-AFCF-2A2E059D2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76562092-3AA7-4EF0-9007-C44F879A1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2313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 name="Oval 75">
            <a:extLst>
              <a:ext uri="{FF2B5EF4-FFF2-40B4-BE49-F238E27FC236}">
                <a16:creationId xmlns:a16="http://schemas.microsoft.com/office/drawing/2014/main" id="{1AC85C80-0175-4214-A13D-03C224658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27581" y="985292"/>
            <a:ext cx="1008989" cy="1345319"/>
          </a:xfrm>
          <a:prstGeom prst="ellipse">
            <a:avLst/>
          </a:prstGeom>
          <a:solidFill>
            <a:schemeClr val="accent1">
              <a:lumMod val="40000"/>
              <a:lumOff val="6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8" name="Picture 77">
            <a:extLst>
              <a:ext uri="{FF2B5EF4-FFF2-40B4-BE49-F238E27FC236}">
                <a16:creationId xmlns:a16="http://schemas.microsoft.com/office/drawing/2014/main" id="{E60B620B-3E81-4075-BC12-D4FB3E299C7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599" y="0"/>
            <a:ext cx="9142401" cy="6858000"/>
          </a:xfrm>
          <a:prstGeom prst="rect">
            <a:avLst/>
          </a:prstGeom>
        </p:spPr>
      </p:pic>
      <p:sp>
        <p:nvSpPr>
          <p:cNvPr id="13314" name="Rectangle 2">
            <a:extLst>
              <a:ext uri="{FF2B5EF4-FFF2-40B4-BE49-F238E27FC236}">
                <a16:creationId xmlns:a16="http://schemas.microsoft.com/office/drawing/2014/main" id="{925BBC63-AF3F-8D4A-AC2A-3B5D8CBBEF90}"/>
              </a:ext>
            </a:extLst>
          </p:cNvPr>
          <p:cNvSpPr>
            <a:spLocks noGrp="1" noChangeArrowheads="1"/>
          </p:cNvSpPr>
          <p:nvPr>
            <p:ph type="title"/>
          </p:nvPr>
        </p:nvSpPr>
        <p:spPr>
          <a:xfrm>
            <a:off x="1958856" y="1022548"/>
            <a:ext cx="5968748" cy="1308063"/>
          </a:xfrm>
        </p:spPr>
        <p:txBody>
          <a:bodyPr anchor="b">
            <a:normAutofit/>
          </a:bodyPr>
          <a:lstStyle/>
          <a:p>
            <a:pPr algn="ctr"/>
            <a:r>
              <a:rPr lang="el-GR" altLang="en-US" sz="3800" b="1" dirty="0">
                <a:solidFill>
                  <a:srgbClr val="1F2D29"/>
                </a:solidFill>
                <a:latin typeface="Calibri" panose="020F0502020204030204" pitchFamily="34" charset="0"/>
                <a:cs typeface="Calibri" panose="020F0502020204030204" pitchFamily="34" charset="0"/>
              </a:rPr>
              <a:t>Ο ρόλος του Δικαστηρίου</a:t>
            </a:r>
          </a:p>
        </p:txBody>
      </p:sp>
      <p:sp>
        <p:nvSpPr>
          <p:cNvPr id="13315" name="Rectangle 3">
            <a:extLst>
              <a:ext uri="{FF2B5EF4-FFF2-40B4-BE49-F238E27FC236}">
                <a16:creationId xmlns:a16="http://schemas.microsoft.com/office/drawing/2014/main" id="{BC1E8963-5D75-8B40-BFDE-49E5F4B32E31}"/>
              </a:ext>
            </a:extLst>
          </p:cNvPr>
          <p:cNvSpPr>
            <a:spLocks noGrp="1" noChangeArrowheads="1"/>
          </p:cNvSpPr>
          <p:nvPr>
            <p:ph idx="1"/>
          </p:nvPr>
        </p:nvSpPr>
        <p:spPr>
          <a:xfrm>
            <a:off x="1727199" y="2641604"/>
            <a:ext cx="5716205" cy="3443107"/>
          </a:xfrm>
        </p:spPr>
        <p:txBody>
          <a:bodyPr anchor="t">
            <a:normAutofit/>
          </a:bodyPr>
          <a:lstStyle/>
          <a:p>
            <a:pPr algn="just"/>
            <a:r>
              <a:rPr lang="el-GR" altLang="en-US" b="1" dirty="0" err="1">
                <a:solidFill>
                  <a:srgbClr val="1F2D29"/>
                </a:solidFill>
                <a:latin typeface="Calibri" panose="020F0502020204030204" pitchFamily="34" charset="0"/>
                <a:cs typeface="Calibri" panose="020F0502020204030204" pitchFamily="34" charset="0"/>
              </a:rPr>
              <a:t>Νομολογιακή</a:t>
            </a:r>
            <a:r>
              <a:rPr lang="el-GR" altLang="en-US" b="1" dirty="0">
                <a:solidFill>
                  <a:srgbClr val="1F2D29"/>
                </a:solidFill>
                <a:latin typeface="Calibri" panose="020F0502020204030204" pitchFamily="34" charset="0"/>
                <a:cs typeface="Calibri" panose="020F0502020204030204" pitchFamily="34" charset="0"/>
              </a:rPr>
              <a:t> διατύπωση θεμελιωδών αρχών</a:t>
            </a:r>
          </a:p>
          <a:p>
            <a:pPr algn="just"/>
            <a:r>
              <a:rPr lang="el-GR" altLang="en-US" sz="1400" b="1" dirty="0">
                <a:solidFill>
                  <a:srgbClr val="1F2D29"/>
                </a:solidFill>
                <a:latin typeface="Calibri" panose="020F0502020204030204" pitchFamily="34" charset="0"/>
                <a:cs typeface="Calibri" panose="020F0502020204030204" pitchFamily="34" charset="0"/>
              </a:rPr>
              <a:t>αρχή του αμέσου αποτελέσματος </a:t>
            </a:r>
            <a:r>
              <a:rPr lang="el-GR" altLang="en-US" sz="1400" dirty="0">
                <a:solidFill>
                  <a:srgbClr val="1F2D29"/>
                </a:solidFill>
                <a:latin typeface="Calibri" panose="020F0502020204030204" pitchFamily="34" charset="0"/>
                <a:cs typeface="Calibri" panose="020F0502020204030204" pitchFamily="34" charset="0"/>
              </a:rPr>
              <a:t>του κοινοτικού δικαίου εντός των κρατών μελών (οι ευρωπαίοι πολίτες δύνανται να επικαλούνται άμεσα τους κανόνες του κοινοτικού δικαίου ενώπιον των εθνικών </a:t>
            </a:r>
            <a:r>
              <a:rPr lang="el-GR" altLang="en-US" sz="1400" dirty="0" err="1">
                <a:solidFill>
                  <a:srgbClr val="1F2D29"/>
                </a:solidFill>
                <a:latin typeface="Calibri" panose="020F0502020204030204" pitchFamily="34" charset="0"/>
                <a:cs typeface="Calibri" panose="020F0502020204030204" pitchFamily="34" charset="0"/>
              </a:rPr>
              <a:t>δικαστηρίωναπόφαση</a:t>
            </a:r>
            <a:r>
              <a:rPr lang="el-GR" altLang="en-US" sz="1400" dirty="0">
                <a:solidFill>
                  <a:srgbClr val="1F2D29"/>
                </a:solidFill>
                <a:latin typeface="Calibri" panose="020F0502020204030204" pitchFamily="34" charset="0"/>
                <a:cs typeface="Calibri" panose="020F0502020204030204" pitchFamily="34" charset="0"/>
              </a:rPr>
              <a:t> </a:t>
            </a:r>
            <a:r>
              <a:rPr lang="el-GR" altLang="en-US" sz="1400" dirty="0" err="1">
                <a:solidFill>
                  <a:srgbClr val="1F2D29"/>
                </a:solidFill>
                <a:latin typeface="Calibri" panose="020F0502020204030204" pitchFamily="34" charset="0"/>
                <a:cs typeface="Calibri" panose="020F0502020204030204" pitchFamily="34" charset="0"/>
              </a:rPr>
              <a:t>Van</a:t>
            </a:r>
            <a:r>
              <a:rPr lang="el-GR" altLang="en-US" sz="1400" dirty="0">
                <a:solidFill>
                  <a:srgbClr val="1F2D29"/>
                </a:solidFill>
                <a:latin typeface="Calibri" panose="020F0502020204030204" pitchFamily="34" charset="0"/>
                <a:cs typeface="Calibri" panose="020F0502020204030204" pitchFamily="34" charset="0"/>
              </a:rPr>
              <a:t> </a:t>
            </a:r>
            <a:r>
              <a:rPr lang="el-GR" altLang="en-US" sz="1400" dirty="0" err="1">
                <a:solidFill>
                  <a:srgbClr val="1F2D29"/>
                </a:solidFill>
                <a:latin typeface="Calibri" panose="020F0502020204030204" pitchFamily="34" charset="0"/>
                <a:cs typeface="Calibri" panose="020F0502020204030204" pitchFamily="34" charset="0"/>
              </a:rPr>
              <a:t>Gend</a:t>
            </a:r>
            <a:r>
              <a:rPr lang="el-GR" altLang="en-US" sz="1400" dirty="0">
                <a:solidFill>
                  <a:srgbClr val="1F2D29"/>
                </a:solidFill>
                <a:latin typeface="Calibri" panose="020F0502020204030204" pitchFamily="34" charset="0"/>
                <a:cs typeface="Calibri" panose="020F0502020204030204" pitchFamily="34" charset="0"/>
              </a:rPr>
              <a:t> &amp; </a:t>
            </a:r>
            <a:r>
              <a:rPr lang="el-GR" altLang="en-US" sz="1400" dirty="0" err="1">
                <a:solidFill>
                  <a:srgbClr val="1F2D29"/>
                </a:solidFill>
                <a:latin typeface="Calibri" panose="020F0502020204030204" pitchFamily="34" charset="0"/>
                <a:cs typeface="Calibri" panose="020F0502020204030204" pitchFamily="34" charset="0"/>
              </a:rPr>
              <a:t>Loos</a:t>
            </a:r>
            <a:r>
              <a:rPr lang="el-GR" altLang="en-US" sz="1400" dirty="0">
                <a:solidFill>
                  <a:srgbClr val="1F2D29"/>
                </a:solidFill>
                <a:latin typeface="Calibri" panose="020F0502020204030204" pitchFamily="34" charset="0"/>
                <a:cs typeface="Calibri" panose="020F0502020204030204" pitchFamily="34" charset="0"/>
              </a:rPr>
              <a:t> του 1963)</a:t>
            </a:r>
          </a:p>
          <a:p>
            <a:pPr algn="just"/>
            <a:r>
              <a:rPr lang="el-GR" altLang="en-US" sz="1400" b="1" dirty="0">
                <a:solidFill>
                  <a:schemeClr val="tx2"/>
                </a:solidFill>
                <a:latin typeface="Calibri" panose="020F0502020204030204" pitchFamily="34" charset="0"/>
                <a:cs typeface="Calibri" panose="020F0502020204030204" pitchFamily="34" charset="0"/>
              </a:rPr>
              <a:t>ελεύθερη κυκλοφορία των εμπορευμάτων </a:t>
            </a:r>
            <a:r>
              <a:rPr lang="el-GR" altLang="en-US" sz="1400" dirty="0">
                <a:solidFill>
                  <a:schemeClr val="tx2"/>
                </a:solidFill>
                <a:latin typeface="Calibri" panose="020F0502020204030204" pitchFamily="34" charset="0"/>
                <a:cs typeface="Calibri" panose="020F0502020204030204" pitchFamily="34" charset="0"/>
              </a:rPr>
              <a:t>(απόφαση </a:t>
            </a:r>
            <a:r>
              <a:rPr lang="el-GR" altLang="en-US" sz="1400" dirty="0" err="1">
                <a:solidFill>
                  <a:schemeClr val="tx2"/>
                </a:solidFill>
                <a:latin typeface="Calibri" panose="020F0502020204030204" pitchFamily="34" charset="0"/>
                <a:cs typeface="Calibri" panose="020F0502020204030204" pitchFamily="34" charset="0"/>
              </a:rPr>
              <a:t>Cassis</a:t>
            </a:r>
            <a:r>
              <a:rPr lang="el-GR" altLang="en-US" sz="1400" dirty="0">
                <a:solidFill>
                  <a:schemeClr val="tx2"/>
                </a:solidFill>
                <a:latin typeface="Calibri" panose="020F0502020204030204" pitchFamily="34" charset="0"/>
                <a:cs typeface="Calibri" panose="020F0502020204030204" pitchFamily="34" charset="0"/>
              </a:rPr>
              <a:t> de </a:t>
            </a:r>
            <a:r>
              <a:rPr lang="el-GR" altLang="en-US" sz="1400" dirty="0" err="1">
                <a:solidFill>
                  <a:schemeClr val="tx2"/>
                </a:solidFill>
                <a:latin typeface="Calibri" panose="020F0502020204030204" pitchFamily="34" charset="0"/>
                <a:cs typeface="Calibri" panose="020F0502020204030204" pitchFamily="34" charset="0"/>
              </a:rPr>
              <a:t>Dijon</a:t>
            </a:r>
            <a:r>
              <a:rPr lang="el-GR" altLang="en-US" sz="1400" dirty="0">
                <a:solidFill>
                  <a:schemeClr val="tx2"/>
                </a:solidFill>
                <a:latin typeface="Calibri" panose="020F0502020204030204" pitchFamily="34" charset="0"/>
                <a:cs typeface="Calibri" panose="020F0502020204030204" pitchFamily="34" charset="0"/>
              </a:rPr>
              <a:t> -1979)</a:t>
            </a:r>
          </a:p>
          <a:p>
            <a:pPr algn="just"/>
            <a:r>
              <a:rPr lang="el-GR" altLang="en-US" sz="1400" b="1" dirty="0">
                <a:solidFill>
                  <a:schemeClr val="tx2"/>
                </a:solidFill>
                <a:latin typeface="Calibri" panose="020F0502020204030204" pitchFamily="34" charset="0"/>
                <a:cs typeface="Calibri" panose="020F0502020204030204" pitchFamily="34" charset="0"/>
              </a:rPr>
              <a:t>Ισότητα</a:t>
            </a:r>
            <a:r>
              <a:rPr lang="el-GR" altLang="en-US" sz="1400" dirty="0">
                <a:solidFill>
                  <a:schemeClr val="tx2"/>
                </a:solidFill>
                <a:latin typeface="Calibri" panose="020F0502020204030204" pitchFamily="34" charset="0"/>
                <a:cs typeface="Calibri" panose="020F0502020204030204" pitchFamily="34" charset="0"/>
              </a:rPr>
              <a:t> αμοιβών γυναικών και ανδρών εργαζομένων για την αυτή εργασία έχει άμεσο αποτέλεσμα (1976 - απόφαση </a:t>
            </a:r>
            <a:r>
              <a:rPr lang="el-GR" altLang="en-US" sz="1400" dirty="0" err="1">
                <a:solidFill>
                  <a:schemeClr val="tx2"/>
                </a:solidFill>
                <a:latin typeface="Calibri" panose="020F0502020204030204" pitchFamily="34" charset="0"/>
                <a:cs typeface="Calibri" panose="020F0502020204030204" pitchFamily="34" charset="0"/>
              </a:rPr>
              <a:t>Defrenne</a:t>
            </a:r>
            <a:r>
              <a:rPr lang="el-GR" altLang="en-US" sz="1700" dirty="0">
                <a:solidFill>
                  <a:schemeClr val="tx2"/>
                </a:solidFill>
                <a:latin typeface="Calibri" panose="020F0502020204030204" pitchFamily="34" charset="0"/>
                <a:cs typeface="Calibri" panose="020F0502020204030204" pitchFamily="34" charset="0"/>
              </a:rPr>
              <a:t>).</a:t>
            </a:r>
          </a:p>
          <a:p>
            <a:pPr algn="just"/>
            <a:endParaRPr lang="el-GR" altLang="en-US" sz="1700" dirty="0">
              <a:solidFill>
                <a:schemeClr val="tx2"/>
              </a:solidFill>
              <a:latin typeface="Calibri" panose="020F0502020204030204" pitchFamily="34" charset="0"/>
              <a:cs typeface="Calibri" panose="020F0502020204030204" pitchFamily="34" charset="0"/>
            </a:endParaRPr>
          </a:p>
          <a:p>
            <a:pPr lvl="1" algn="just"/>
            <a:endParaRPr lang="el-GR" altLang="en-US" sz="1400" dirty="0">
              <a:solidFill>
                <a:srgbClr val="1F2D29"/>
              </a:solidFill>
              <a:latin typeface="Calibri" panose="020F0502020204030204" pitchFamily="34" charset="0"/>
              <a:cs typeface="Calibri" panose="020F0502020204030204" pitchFamily="34" charset="0"/>
            </a:endParaRPr>
          </a:p>
          <a:p>
            <a:pPr lvl="1" algn="just"/>
            <a:endParaRPr lang="el-GR" altLang="en-US" sz="1400" dirty="0">
              <a:solidFill>
                <a:srgbClr val="1F2D29"/>
              </a:solidFill>
              <a:latin typeface="Calibri" panose="020F0502020204030204" pitchFamily="34" charset="0"/>
              <a:cs typeface="Calibri" panose="020F0502020204030204" pitchFamily="34" charset="0"/>
            </a:endParaRPr>
          </a:p>
        </p:txBody>
      </p:sp>
    </p:spTree>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341" name="Rectangle 71">
            <a:extLst>
              <a:ext uri="{FF2B5EF4-FFF2-40B4-BE49-F238E27FC236}">
                <a16:creationId xmlns:a16="http://schemas.microsoft.com/office/drawing/2014/main" id="{8D8B8BFF-ABC6-4302-9767-D2ADEE381F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342" name="Picture 73">
            <a:extLst>
              <a:ext uri="{FF2B5EF4-FFF2-40B4-BE49-F238E27FC236}">
                <a16:creationId xmlns:a16="http://schemas.microsoft.com/office/drawing/2014/main" id="{D5F431FD-989C-4F7B-9EF1-BDED51AED4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2400" cy="6858000"/>
          </a:xfrm>
          <a:prstGeom prst="rect">
            <a:avLst/>
          </a:prstGeom>
        </p:spPr>
      </p:pic>
      <p:sp>
        <p:nvSpPr>
          <p:cNvPr id="14343" name="Rectangle 75">
            <a:extLst>
              <a:ext uri="{FF2B5EF4-FFF2-40B4-BE49-F238E27FC236}">
                <a16:creationId xmlns:a16="http://schemas.microsoft.com/office/drawing/2014/main" id="{BB17FFD2-DBC7-4ABB-B2A0-7E18EC1B80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2313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344" name="Rectangle 77">
            <a:extLst>
              <a:ext uri="{FF2B5EF4-FFF2-40B4-BE49-F238E27FC236}">
                <a16:creationId xmlns:a16="http://schemas.microsoft.com/office/drawing/2014/main" id="{7AFFF3F7-4395-4F19-BC12-8940796BE3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1531" y="0"/>
            <a:ext cx="3428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345" name="Rectangle 79">
            <a:extLst>
              <a:ext uri="{FF2B5EF4-FFF2-40B4-BE49-F238E27FC236}">
                <a16:creationId xmlns:a16="http://schemas.microsoft.com/office/drawing/2014/main" id="{92806DFD-E192-42CC-B190-3C4C95B8FF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4429" y="0"/>
            <a:ext cx="8179570"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38" name="Rectangle 2">
            <a:extLst>
              <a:ext uri="{FF2B5EF4-FFF2-40B4-BE49-F238E27FC236}">
                <a16:creationId xmlns:a16="http://schemas.microsoft.com/office/drawing/2014/main" id="{B2F90EEA-727D-3149-A63D-724EF324BF92}"/>
              </a:ext>
            </a:extLst>
          </p:cNvPr>
          <p:cNvSpPr>
            <a:spLocks noGrp="1" noChangeArrowheads="1"/>
          </p:cNvSpPr>
          <p:nvPr>
            <p:ph type="title"/>
          </p:nvPr>
        </p:nvSpPr>
        <p:spPr>
          <a:xfrm>
            <a:off x="1687560" y="808056"/>
            <a:ext cx="6005070" cy="1518934"/>
          </a:xfrm>
        </p:spPr>
        <p:txBody>
          <a:bodyPr anchor="t">
            <a:normAutofit/>
          </a:bodyPr>
          <a:lstStyle/>
          <a:p>
            <a:pPr algn="ctr"/>
            <a:r>
              <a:rPr lang="el-GR" altLang="en-US" sz="4400" b="1" dirty="0">
                <a:solidFill>
                  <a:schemeClr val="tx2"/>
                </a:solidFill>
                <a:latin typeface="Calibri" panose="020F0502020204030204" pitchFamily="34" charset="0"/>
                <a:cs typeface="Calibri" panose="020F0502020204030204" pitchFamily="34" charset="0"/>
              </a:rPr>
              <a:t>Ο ρόλος του </a:t>
            </a:r>
            <a:r>
              <a:rPr lang="el-GR" altLang="en-US" sz="4400" b="1">
                <a:solidFill>
                  <a:schemeClr val="tx2"/>
                </a:solidFill>
                <a:latin typeface="Calibri" panose="020F0502020204030204" pitchFamily="34" charset="0"/>
                <a:cs typeface="Calibri" panose="020F0502020204030204" pitchFamily="34" charset="0"/>
              </a:rPr>
              <a:t>Δικαστηρίου (ΙΙ</a:t>
            </a:r>
            <a:r>
              <a:rPr lang="el-GR" altLang="en-US" sz="4400" b="1" dirty="0">
                <a:solidFill>
                  <a:schemeClr val="tx2"/>
                </a:solidFill>
                <a:latin typeface="Calibri" panose="020F0502020204030204" pitchFamily="34" charset="0"/>
                <a:cs typeface="Calibri" panose="020F0502020204030204" pitchFamily="34" charset="0"/>
              </a:rPr>
              <a:t>)</a:t>
            </a:r>
          </a:p>
        </p:txBody>
      </p:sp>
      <p:sp>
        <p:nvSpPr>
          <p:cNvPr id="14346" name="Right Triangle 81">
            <a:extLst>
              <a:ext uri="{FF2B5EF4-FFF2-40B4-BE49-F238E27FC236}">
                <a16:creationId xmlns:a16="http://schemas.microsoft.com/office/drawing/2014/main" id="{0BFD2628-8E1E-4A9C-8CC0-A043326831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357300" y="808056"/>
            <a:ext cx="179902" cy="239869"/>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39" name="Rectangle 3">
            <a:extLst>
              <a:ext uri="{FF2B5EF4-FFF2-40B4-BE49-F238E27FC236}">
                <a16:creationId xmlns:a16="http://schemas.microsoft.com/office/drawing/2014/main" id="{CE2A50B3-DF75-CC49-A80A-F94D5AFD39B3}"/>
              </a:ext>
            </a:extLst>
          </p:cNvPr>
          <p:cNvSpPr>
            <a:spLocks noGrp="1" noChangeArrowheads="1"/>
          </p:cNvSpPr>
          <p:nvPr>
            <p:ph idx="1"/>
          </p:nvPr>
        </p:nvSpPr>
        <p:spPr>
          <a:xfrm>
            <a:off x="1687560" y="2547708"/>
            <a:ext cx="6005070" cy="3502235"/>
          </a:xfrm>
        </p:spPr>
        <p:txBody>
          <a:bodyPr anchor="ctr">
            <a:normAutofit/>
          </a:bodyPr>
          <a:lstStyle/>
          <a:p>
            <a:pPr algn="just"/>
            <a:r>
              <a:rPr lang="el-GR" altLang="en-US" sz="1700" b="1" dirty="0">
                <a:solidFill>
                  <a:schemeClr val="tx2"/>
                </a:solidFill>
                <a:latin typeface="Calibri" panose="020F0502020204030204" pitchFamily="34" charset="0"/>
                <a:cs typeface="Calibri" panose="020F0502020204030204" pitchFamily="34" charset="0"/>
              </a:rPr>
              <a:t>Αρχή της υπεροχής του κοινοτικού δικαίου </a:t>
            </a:r>
            <a:r>
              <a:rPr lang="el-GR" altLang="en-US" sz="1700" dirty="0">
                <a:solidFill>
                  <a:schemeClr val="tx2"/>
                </a:solidFill>
                <a:latin typeface="Calibri" panose="020F0502020204030204" pitchFamily="34" charset="0"/>
                <a:cs typeface="Calibri" panose="020F0502020204030204" pitchFamily="34" charset="0"/>
              </a:rPr>
              <a:t>επί της εσωτερικής νομοθεσίας (1964-απόφαση </a:t>
            </a:r>
            <a:r>
              <a:rPr lang="el-GR" altLang="en-US" sz="1700" dirty="0" err="1">
                <a:solidFill>
                  <a:schemeClr val="tx2"/>
                </a:solidFill>
                <a:latin typeface="Calibri" panose="020F0502020204030204" pitchFamily="34" charset="0"/>
                <a:cs typeface="Calibri" panose="020F0502020204030204" pitchFamily="34" charset="0"/>
              </a:rPr>
              <a:t>Costa</a:t>
            </a:r>
            <a:r>
              <a:rPr lang="el-GR" altLang="en-US" sz="1700" dirty="0">
                <a:solidFill>
                  <a:schemeClr val="tx2"/>
                </a:solidFill>
                <a:latin typeface="Calibri" panose="020F0502020204030204" pitchFamily="34" charset="0"/>
                <a:cs typeface="Calibri" panose="020F0502020204030204" pitchFamily="34" charset="0"/>
              </a:rPr>
              <a:t>). </a:t>
            </a:r>
          </a:p>
          <a:p>
            <a:pPr algn="just"/>
            <a:r>
              <a:rPr lang="el-GR" altLang="en-US" sz="1700" b="1" dirty="0">
                <a:solidFill>
                  <a:schemeClr val="tx2"/>
                </a:solidFill>
                <a:latin typeface="Calibri" panose="020F0502020204030204" pitchFamily="34" charset="0"/>
                <a:cs typeface="Calibri" panose="020F0502020204030204" pitchFamily="34" charset="0"/>
              </a:rPr>
              <a:t>αρχή της ευθύνης των κρατών μελών </a:t>
            </a:r>
            <a:r>
              <a:rPr lang="el-GR" altLang="en-US" sz="1700" dirty="0">
                <a:solidFill>
                  <a:schemeClr val="tx2"/>
                </a:solidFill>
                <a:latin typeface="Calibri" panose="020F0502020204030204" pitchFamily="34" charset="0"/>
                <a:cs typeface="Calibri" panose="020F0502020204030204" pitchFamily="34" charset="0"/>
              </a:rPr>
              <a:t>έναντι των ιδιωτών για τις ζημίες που τους προκαλούν οι εκ μέρους των κρατών μελών παραβιάσεις του κοινοτικού δικαίου (1991 -απόφαση </a:t>
            </a:r>
            <a:r>
              <a:rPr lang="el-GR" altLang="en-US" sz="1700" dirty="0" err="1">
                <a:solidFill>
                  <a:schemeClr val="tx2"/>
                </a:solidFill>
                <a:latin typeface="Calibri" panose="020F0502020204030204" pitchFamily="34" charset="0"/>
                <a:cs typeface="Calibri" panose="020F0502020204030204" pitchFamily="34" charset="0"/>
              </a:rPr>
              <a:t>Francovich</a:t>
            </a:r>
            <a:r>
              <a:rPr lang="el-GR" altLang="en-US" sz="1700" dirty="0">
                <a:solidFill>
                  <a:schemeClr val="tx2"/>
                </a:solidFill>
                <a:latin typeface="Calibri" panose="020F0502020204030204" pitchFamily="34" charset="0"/>
                <a:cs typeface="Calibri" panose="020F0502020204030204" pitchFamily="34" charset="0"/>
              </a:rPr>
              <a:t>)</a:t>
            </a:r>
          </a:p>
        </p:txBody>
      </p:sp>
      <p:sp>
        <p:nvSpPr>
          <p:cNvPr id="84" name="Rectangle 83">
            <a:extLst>
              <a:ext uri="{FF2B5EF4-FFF2-40B4-BE49-F238E27FC236}">
                <a16:creationId xmlns:a16="http://schemas.microsoft.com/office/drawing/2014/main" id="{D0DAE048-BF8A-4A95-8DBC-D3A926B94C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970" y="0"/>
            <a:ext cx="24003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3077" name="Rectangle 71">
            <a:extLst>
              <a:ext uri="{FF2B5EF4-FFF2-40B4-BE49-F238E27FC236}">
                <a16:creationId xmlns:a16="http://schemas.microsoft.com/office/drawing/2014/main" id="{8F3CF990-ACB8-443A-BB74-D36EC8A00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8" name="Rectangle 73">
            <a:extLst>
              <a:ext uri="{FF2B5EF4-FFF2-40B4-BE49-F238E27FC236}">
                <a16:creationId xmlns:a16="http://schemas.microsoft.com/office/drawing/2014/main" id="{2601900C-265D-4146-A578-477541E3D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1">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9" name="Picture 75">
            <a:extLst>
              <a:ext uri="{FF2B5EF4-FFF2-40B4-BE49-F238E27FC236}">
                <a16:creationId xmlns:a16="http://schemas.microsoft.com/office/drawing/2014/main" id="{00B98862-BEE1-44FB-A335-A1B9106B4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123845" y="2105202"/>
            <a:ext cx="7020154" cy="4752798"/>
          </a:xfrm>
          <a:prstGeom prst="rect">
            <a:avLst/>
          </a:prstGeom>
          <a:noFill/>
        </p:spPr>
      </p:pic>
      <p:sp>
        <p:nvSpPr>
          <p:cNvPr id="3080" name="Freeform: Shape 77">
            <a:extLst>
              <a:ext uri="{FF2B5EF4-FFF2-40B4-BE49-F238E27FC236}">
                <a16:creationId xmlns:a16="http://schemas.microsoft.com/office/drawing/2014/main" id="{65F94F98-3A57-49AA-838E-91AAF600B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029111" y="-262376"/>
            <a:ext cx="5838229" cy="839155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000">
                <a:schemeClr val="accent1">
                  <a:alpha val="0"/>
                </a:schemeClr>
              </a:gs>
              <a:gs pos="100000">
                <a:schemeClr val="accent1">
                  <a:alpha val="7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80" name="Picture 79">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800" y="0"/>
            <a:ext cx="9142400" cy="6858000"/>
          </a:xfrm>
          <a:prstGeom prst="rect">
            <a:avLst/>
          </a:prstGeom>
        </p:spPr>
      </p:pic>
      <p:sp>
        <p:nvSpPr>
          <p:cNvPr id="82" name="Rectangle 81">
            <a:extLst>
              <a:ext uri="{FF2B5EF4-FFF2-40B4-BE49-F238E27FC236}">
                <a16:creationId xmlns:a16="http://schemas.microsoft.com/office/drawing/2014/main" id="{41F8C064-2DC5-4758-B49C-76BFF64052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1"/>
          </a:xfrm>
          <a:prstGeom prst="rect">
            <a:avLst/>
          </a:prstGeom>
          <a:solidFill>
            <a:schemeClr val="tx2">
              <a:lumMod val="1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reeform: Shape 83">
            <a:extLst>
              <a:ext uri="{FF2B5EF4-FFF2-40B4-BE49-F238E27FC236}">
                <a16:creationId xmlns:a16="http://schemas.microsoft.com/office/drawing/2014/main" id="{FBD68200-BC03-4015-860B-CD5C30CD7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5156" y="0"/>
            <a:ext cx="5906934" cy="68580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15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sp>
        <p:nvSpPr>
          <p:cNvPr id="86" name="Rectangle 85">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19931"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 name="Oval 87">
            <a:extLst>
              <a:ext uri="{FF2B5EF4-FFF2-40B4-BE49-F238E27FC236}">
                <a16:creationId xmlns:a16="http://schemas.microsoft.com/office/drawing/2014/main" id="{332A6F87-AC28-4AA8-B8A6-AEBC67BD0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0675" y="421698"/>
            <a:ext cx="725361"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4" name="Rectangle 2">
            <a:extLst>
              <a:ext uri="{FF2B5EF4-FFF2-40B4-BE49-F238E27FC236}">
                <a16:creationId xmlns:a16="http://schemas.microsoft.com/office/drawing/2014/main" id="{CA0F0906-C35E-E84C-824B-7152E0CB444A}"/>
              </a:ext>
            </a:extLst>
          </p:cNvPr>
          <p:cNvSpPr>
            <a:spLocks noGrp="1" noChangeArrowheads="1"/>
          </p:cNvSpPr>
          <p:nvPr>
            <p:ph type="title"/>
          </p:nvPr>
        </p:nvSpPr>
        <p:spPr>
          <a:xfrm>
            <a:off x="1641675" y="808056"/>
            <a:ext cx="6285929" cy="1077229"/>
          </a:xfrm>
        </p:spPr>
        <p:txBody>
          <a:bodyPr>
            <a:normAutofit/>
          </a:bodyPr>
          <a:lstStyle/>
          <a:p>
            <a:pPr algn="ctr"/>
            <a:r>
              <a:rPr lang="el-GR" altLang="en-US" sz="3600" b="1" dirty="0">
                <a:latin typeface="Calibri" panose="020F0502020204030204" pitchFamily="34" charset="0"/>
                <a:cs typeface="Calibri" panose="020F0502020204030204" pitchFamily="34" charset="0"/>
              </a:rPr>
              <a:t>ΝΑ ΔΙΑΚΡΙΝΕΤΑΙ ΑΠΟ</a:t>
            </a:r>
          </a:p>
        </p:txBody>
      </p:sp>
      <p:sp>
        <p:nvSpPr>
          <p:cNvPr id="3075" name="Rectangle 3">
            <a:extLst>
              <a:ext uri="{FF2B5EF4-FFF2-40B4-BE49-F238E27FC236}">
                <a16:creationId xmlns:a16="http://schemas.microsoft.com/office/drawing/2014/main" id="{9EE656EE-F33B-AC49-A79F-3716530A7E52}"/>
              </a:ext>
            </a:extLst>
          </p:cNvPr>
          <p:cNvSpPr>
            <a:spLocks noGrp="1" noChangeArrowheads="1"/>
          </p:cNvSpPr>
          <p:nvPr>
            <p:ph idx="1"/>
          </p:nvPr>
        </p:nvSpPr>
        <p:spPr>
          <a:xfrm>
            <a:off x="1692479" y="2052116"/>
            <a:ext cx="4929610" cy="3997828"/>
          </a:xfrm>
        </p:spPr>
        <p:txBody>
          <a:bodyPr anchor="t">
            <a:normAutofit/>
          </a:bodyPr>
          <a:lstStyle/>
          <a:p>
            <a:pPr algn="just"/>
            <a:r>
              <a:rPr lang="el-GR" altLang="en-US" sz="1600" dirty="0">
                <a:latin typeface="Calibri" panose="020F0502020204030204" pitchFamily="34" charset="0"/>
                <a:cs typeface="Calibri" panose="020F0502020204030204" pitchFamily="34" charset="0"/>
              </a:rPr>
              <a:t>ΕΥΡΩΠΑΙΚΟ ΔΙΚΑΣΤΗΡΙΟ ΔΙΚΑΙΩΜΑΤΩΝ ΤΟΥ ΑΝΘΡΩΠΟΥ (ΣΤΡΑΣΒΟΥΡΓΟ) – ΟΡΓΑΝΟ ΤΟΥ ΣΥΜΒΟΥΛΙΟΥ ΤΗΣ ΕΥΡΩΠΗΣ</a:t>
            </a:r>
          </a:p>
          <a:p>
            <a:pPr algn="just"/>
            <a:r>
              <a:rPr lang="el-GR" altLang="en-US" sz="1600" dirty="0">
                <a:latin typeface="Calibri" panose="020F0502020204030204" pitchFamily="34" charset="0"/>
                <a:cs typeface="Calibri" panose="020F0502020204030204" pitchFamily="34" charset="0"/>
              </a:rPr>
              <a:t>ΔΙΕΘΝΕΣ ΔΙΚΑΣΤΗΡΙΟ (ΧΑΓΗ) – ΟΡΓΑΝΟ ΤΟΥ ΟΗΕ</a:t>
            </a:r>
          </a:p>
          <a:p>
            <a:pPr algn="just"/>
            <a:r>
              <a:rPr lang="el-GR" altLang="en-US" sz="1600" dirty="0">
                <a:latin typeface="Calibri" panose="020F0502020204030204" pitchFamily="34" charset="0"/>
                <a:cs typeface="Calibri" panose="020F0502020204030204" pitchFamily="34" charset="0"/>
              </a:rPr>
              <a:t>ΔΙΕΘΝΕΣ ΠΟΙΝΙΚΟ ΔΙΚΑΣΤΗΡΙΟ (ΧΑΓΗ) – ΟΡΓΑΝΟ ΤΟΥ ΟΗΕ</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 name="Rectangle 135">
            <a:extLst>
              <a:ext uri="{FF2B5EF4-FFF2-40B4-BE49-F238E27FC236}">
                <a16:creationId xmlns:a16="http://schemas.microsoft.com/office/drawing/2014/main" id="{D0BE3D13-5BE5-4B05-AFCF-2A2E059D2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a:extLst>
              <a:ext uri="{FF2B5EF4-FFF2-40B4-BE49-F238E27FC236}">
                <a16:creationId xmlns:a16="http://schemas.microsoft.com/office/drawing/2014/main" id="{76562092-3AA7-4EF0-9007-C44F879A1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2313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0" name="Oval 139">
            <a:extLst>
              <a:ext uri="{FF2B5EF4-FFF2-40B4-BE49-F238E27FC236}">
                <a16:creationId xmlns:a16="http://schemas.microsoft.com/office/drawing/2014/main" id="{1AC85C80-0175-4214-A13D-03C224658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27581" y="985292"/>
            <a:ext cx="1008989" cy="1345319"/>
          </a:xfrm>
          <a:prstGeom prst="ellipse">
            <a:avLst/>
          </a:prstGeom>
          <a:solidFill>
            <a:schemeClr val="accent1">
              <a:lumMod val="40000"/>
              <a:lumOff val="6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2" name="Picture 141">
            <a:extLst>
              <a:ext uri="{FF2B5EF4-FFF2-40B4-BE49-F238E27FC236}">
                <a16:creationId xmlns:a16="http://schemas.microsoft.com/office/drawing/2014/main" id="{E60B620B-3E81-4075-BC12-D4FB3E299C7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1599" y="0"/>
            <a:ext cx="9142401" cy="6858000"/>
          </a:xfrm>
          <a:prstGeom prst="rect">
            <a:avLst/>
          </a:prstGeom>
        </p:spPr>
      </p:pic>
      <p:sp>
        <p:nvSpPr>
          <p:cNvPr id="16386" name="Rectangle 2">
            <a:extLst>
              <a:ext uri="{FF2B5EF4-FFF2-40B4-BE49-F238E27FC236}">
                <a16:creationId xmlns:a16="http://schemas.microsoft.com/office/drawing/2014/main" id="{8683962F-C844-7448-BA2D-6CF8A2EFD703}"/>
              </a:ext>
            </a:extLst>
          </p:cNvPr>
          <p:cNvSpPr>
            <a:spLocks noGrp="1" noChangeArrowheads="1"/>
          </p:cNvSpPr>
          <p:nvPr>
            <p:ph type="title"/>
          </p:nvPr>
        </p:nvSpPr>
        <p:spPr>
          <a:xfrm>
            <a:off x="1958856" y="1022548"/>
            <a:ext cx="5968748" cy="1308063"/>
          </a:xfrm>
        </p:spPr>
        <p:txBody>
          <a:bodyPr anchor="b">
            <a:normAutofit/>
          </a:bodyPr>
          <a:lstStyle/>
          <a:p>
            <a:pPr algn="ctr"/>
            <a:r>
              <a:rPr lang="el-GR" altLang="en-US" sz="3200" b="1" dirty="0">
                <a:solidFill>
                  <a:srgbClr val="1F2D29"/>
                </a:solidFill>
                <a:latin typeface="Calibri" panose="020F0502020204030204" pitchFamily="34" charset="0"/>
                <a:cs typeface="Calibri" panose="020F0502020204030204" pitchFamily="34" charset="0"/>
              </a:rPr>
              <a:t>Η ΔΙΑΙΡΕΣΗ ΤΩΝ ΔΙΚΑΣΤΗΡΙΩΝ ΣΤΗΝ ΕΛΛΑΔΑ</a:t>
            </a:r>
          </a:p>
        </p:txBody>
      </p:sp>
      <p:sp>
        <p:nvSpPr>
          <p:cNvPr id="16387" name="Rectangle 3">
            <a:extLst>
              <a:ext uri="{FF2B5EF4-FFF2-40B4-BE49-F238E27FC236}">
                <a16:creationId xmlns:a16="http://schemas.microsoft.com/office/drawing/2014/main" id="{FDEABC90-DA29-D24A-91AF-DC7A4D32666F}"/>
              </a:ext>
            </a:extLst>
          </p:cNvPr>
          <p:cNvSpPr>
            <a:spLocks noGrp="1" noChangeArrowheads="1"/>
          </p:cNvSpPr>
          <p:nvPr>
            <p:ph idx="1"/>
          </p:nvPr>
        </p:nvSpPr>
        <p:spPr>
          <a:xfrm>
            <a:off x="1727199" y="2641604"/>
            <a:ext cx="5716205" cy="3443107"/>
          </a:xfrm>
        </p:spPr>
        <p:txBody>
          <a:bodyPr anchor="t">
            <a:normAutofit/>
          </a:bodyPr>
          <a:lstStyle/>
          <a:p>
            <a:pPr algn="just"/>
            <a:r>
              <a:rPr lang="el-GR" altLang="en-US" sz="2000" dirty="0">
                <a:solidFill>
                  <a:srgbClr val="1F2D29"/>
                </a:solidFill>
                <a:latin typeface="Calibri" panose="020F0502020204030204" pitchFamily="34" charset="0"/>
                <a:cs typeface="Calibri" panose="020F0502020204030204" pitchFamily="34" charset="0"/>
              </a:rPr>
              <a:t>Υπάρχουν 3 κλάδοι της δικαιοσύνης</a:t>
            </a:r>
          </a:p>
          <a:p>
            <a:pPr lvl="1" algn="just"/>
            <a:r>
              <a:rPr lang="el-GR" altLang="en-US" sz="2000" dirty="0">
                <a:solidFill>
                  <a:srgbClr val="1F2D29"/>
                </a:solidFill>
                <a:latin typeface="Calibri" panose="020F0502020204030204" pitchFamily="34" charset="0"/>
                <a:cs typeface="Calibri" panose="020F0502020204030204" pitchFamily="34" charset="0"/>
              </a:rPr>
              <a:t>Αστική δικαιοσύνη (διαφορές ανάμεσα σε ιδιώτες)</a:t>
            </a:r>
          </a:p>
          <a:p>
            <a:pPr lvl="1" algn="just"/>
            <a:r>
              <a:rPr lang="el-GR" altLang="en-US" sz="2000" dirty="0">
                <a:solidFill>
                  <a:srgbClr val="1F2D29"/>
                </a:solidFill>
                <a:latin typeface="Calibri" panose="020F0502020204030204" pitchFamily="34" charset="0"/>
                <a:cs typeface="Calibri" panose="020F0502020204030204" pitchFamily="34" charset="0"/>
              </a:rPr>
              <a:t>Ποινική δικαιοσύνη (παράβαση νόμων δημόσιας τάξης)</a:t>
            </a:r>
          </a:p>
          <a:p>
            <a:pPr lvl="1" algn="just"/>
            <a:r>
              <a:rPr lang="el-GR" altLang="en-US" sz="2000" dirty="0">
                <a:solidFill>
                  <a:srgbClr val="1F2D29"/>
                </a:solidFill>
                <a:latin typeface="Calibri" panose="020F0502020204030204" pitchFamily="34" charset="0"/>
                <a:cs typeface="Calibri" panose="020F0502020204030204" pitchFamily="34" charset="0"/>
              </a:rPr>
              <a:t>Διοικητική δικαιοσύνη (διαφορές ανάμεσα στη Διοίκηση – Πολιτεία και διοικούμενους)</a:t>
            </a:r>
          </a:p>
          <a:p>
            <a:pPr lvl="1" algn="just"/>
            <a:endParaRPr lang="el-GR" altLang="en-US" sz="2000" dirty="0">
              <a:solidFill>
                <a:srgbClr val="1F2D29"/>
              </a:solidFill>
              <a:latin typeface="Calibri" panose="020F0502020204030204" pitchFamily="34" charset="0"/>
              <a:cs typeface="Calibri" panose="020F0502020204030204" pitchFamily="34" charset="0"/>
            </a:endParaRP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8F3CF990-ACB8-443A-BB74-D36EC8A00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2601900C-265D-4146-A578-477541E3D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1">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6" name="Picture 75">
            <a:extLst>
              <a:ext uri="{FF2B5EF4-FFF2-40B4-BE49-F238E27FC236}">
                <a16:creationId xmlns:a16="http://schemas.microsoft.com/office/drawing/2014/main" id="{00B98862-BEE1-44FB-A335-A1B9106B4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123845" y="2105202"/>
            <a:ext cx="7020154" cy="4752798"/>
          </a:xfrm>
          <a:prstGeom prst="rect">
            <a:avLst/>
          </a:prstGeom>
          <a:noFill/>
        </p:spPr>
      </p:pic>
      <p:sp>
        <p:nvSpPr>
          <p:cNvPr id="78" name="Freeform: Shape 77">
            <a:extLst>
              <a:ext uri="{FF2B5EF4-FFF2-40B4-BE49-F238E27FC236}">
                <a16:creationId xmlns:a16="http://schemas.microsoft.com/office/drawing/2014/main" id="{65F94F98-3A57-49AA-838E-91AAF600B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029111" y="-262376"/>
            <a:ext cx="5838229" cy="839155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000">
                <a:schemeClr val="accent1">
                  <a:alpha val="0"/>
                </a:schemeClr>
              </a:gs>
              <a:gs pos="100000">
                <a:schemeClr val="accent1">
                  <a:alpha val="7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80" name="Picture 79">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800" y="0"/>
            <a:ext cx="9142400" cy="6858000"/>
          </a:xfrm>
          <a:prstGeom prst="rect">
            <a:avLst/>
          </a:prstGeom>
        </p:spPr>
      </p:pic>
      <p:sp>
        <p:nvSpPr>
          <p:cNvPr id="82" name="Rectangle 81">
            <a:extLst>
              <a:ext uri="{FF2B5EF4-FFF2-40B4-BE49-F238E27FC236}">
                <a16:creationId xmlns:a16="http://schemas.microsoft.com/office/drawing/2014/main" id="{41F8C064-2DC5-4758-B49C-76BFF64052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1"/>
          </a:xfrm>
          <a:prstGeom prst="rect">
            <a:avLst/>
          </a:prstGeom>
          <a:solidFill>
            <a:schemeClr val="tx2">
              <a:lumMod val="1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reeform: Shape 83">
            <a:extLst>
              <a:ext uri="{FF2B5EF4-FFF2-40B4-BE49-F238E27FC236}">
                <a16:creationId xmlns:a16="http://schemas.microsoft.com/office/drawing/2014/main" id="{FBD68200-BC03-4015-860B-CD5C30CD7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5156" y="0"/>
            <a:ext cx="5906934" cy="68580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15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sp>
        <p:nvSpPr>
          <p:cNvPr id="86" name="Rectangle 85">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19931"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 name="Oval 87">
            <a:extLst>
              <a:ext uri="{FF2B5EF4-FFF2-40B4-BE49-F238E27FC236}">
                <a16:creationId xmlns:a16="http://schemas.microsoft.com/office/drawing/2014/main" id="{332A6F87-AC28-4AA8-B8A6-AEBC67BD0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0675" y="421698"/>
            <a:ext cx="725361"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10" name="Rectangle 2">
            <a:extLst>
              <a:ext uri="{FF2B5EF4-FFF2-40B4-BE49-F238E27FC236}">
                <a16:creationId xmlns:a16="http://schemas.microsoft.com/office/drawing/2014/main" id="{CE32C5C2-0691-A640-957C-808818D879F3}"/>
              </a:ext>
            </a:extLst>
          </p:cNvPr>
          <p:cNvSpPr>
            <a:spLocks noGrp="1" noChangeArrowheads="1"/>
          </p:cNvSpPr>
          <p:nvPr>
            <p:ph type="title"/>
          </p:nvPr>
        </p:nvSpPr>
        <p:spPr>
          <a:xfrm>
            <a:off x="1641675" y="808056"/>
            <a:ext cx="6285929" cy="1077229"/>
          </a:xfrm>
        </p:spPr>
        <p:txBody>
          <a:bodyPr>
            <a:normAutofit/>
          </a:bodyPr>
          <a:lstStyle/>
          <a:p>
            <a:pPr algn="ctr"/>
            <a:r>
              <a:rPr lang="el-GR" altLang="en-US" sz="3300" b="1" dirty="0">
                <a:latin typeface="Calibri" panose="020F0502020204030204" pitchFamily="34" charset="0"/>
                <a:cs typeface="Calibri" panose="020F0502020204030204" pitchFamily="34" charset="0"/>
              </a:rPr>
              <a:t>Η ΔΟΜΗ ΤΩΝ ΔΙΚΑΣΤΗΡΙΩΝ ΣΤΗΝ ΕΝΩΣΗ</a:t>
            </a:r>
          </a:p>
        </p:txBody>
      </p:sp>
      <p:sp>
        <p:nvSpPr>
          <p:cNvPr id="17411" name="Rectangle 3">
            <a:extLst>
              <a:ext uri="{FF2B5EF4-FFF2-40B4-BE49-F238E27FC236}">
                <a16:creationId xmlns:a16="http://schemas.microsoft.com/office/drawing/2014/main" id="{884464DE-0700-2945-9402-98A91FD10E11}"/>
              </a:ext>
            </a:extLst>
          </p:cNvPr>
          <p:cNvSpPr>
            <a:spLocks noGrp="1" noChangeArrowheads="1"/>
          </p:cNvSpPr>
          <p:nvPr>
            <p:ph idx="1"/>
          </p:nvPr>
        </p:nvSpPr>
        <p:spPr>
          <a:xfrm>
            <a:off x="1692479" y="2052116"/>
            <a:ext cx="4929610" cy="3997828"/>
          </a:xfrm>
        </p:spPr>
        <p:txBody>
          <a:bodyPr anchor="t">
            <a:normAutofit/>
          </a:bodyPr>
          <a:lstStyle/>
          <a:p>
            <a:pPr algn="just"/>
            <a:r>
              <a:rPr lang="el-GR" altLang="en-US" sz="1600" dirty="0">
                <a:latin typeface="Calibri" panose="020F0502020204030204" pitchFamily="34" charset="0"/>
                <a:cs typeface="Calibri" panose="020F0502020204030204" pitchFamily="34" charset="0"/>
              </a:rPr>
              <a:t>Η Ευρωπαϊκή Ένωση δεν διαθέτει ούτε αστικό ούτε ποινικό δικαστικό σύστημα γιατί δεν διαθέτει ιδιαίτερους αστικούς και ποινικούς κώδικες (με την εξαίρεση των εργατικών διαφορών μεταξύ υπαλλήλων της ΕΕ).</a:t>
            </a:r>
          </a:p>
          <a:p>
            <a:pPr algn="just"/>
            <a:r>
              <a:rPr lang="el-GR" altLang="en-US" sz="1600" dirty="0">
                <a:latin typeface="Calibri" panose="020F0502020204030204" pitchFamily="34" charset="0"/>
                <a:cs typeface="Calibri" panose="020F0502020204030204" pitchFamily="34" charset="0"/>
              </a:rPr>
              <a:t>Ο μόνος τομέας δικαστικής αρμοδιότητας στην ΕΕ έχει να κάνει με τις διάφορες αρμοδιότητες διοικητικής φύσεως που προκύπτουν από τις νομικές πράξεις της Ένωσης και τις υποχρεώσεις των κρατών μελών.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18437" name="Rectangle 71">
            <a:extLst>
              <a:ext uri="{FF2B5EF4-FFF2-40B4-BE49-F238E27FC236}">
                <a16:creationId xmlns:a16="http://schemas.microsoft.com/office/drawing/2014/main" id="{3C38C329-05C1-44E0-942C-D7A60A7F28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438" name="Picture 73">
            <a:extLst>
              <a:ext uri="{FF2B5EF4-FFF2-40B4-BE49-F238E27FC236}">
                <a16:creationId xmlns:a16="http://schemas.microsoft.com/office/drawing/2014/main" id="{A40E99DB-69B1-42D9-9A2E-A196302E0CA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9142400" cy="6858000"/>
          </a:xfrm>
          <a:prstGeom prst="rect">
            <a:avLst/>
          </a:prstGeom>
        </p:spPr>
      </p:pic>
      <p:sp>
        <p:nvSpPr>
          <p:cNvPr id="18439" name="Rectangle 75">
            <a:extLst>
              <a:ext uri="{FF2B5EF4-FFF2-40B4-BE49-F238E27FC236}">
                <a16:creationId xmlns:a16="http://schemas.microsoft.com/office/drawing/2014/main" id="{DA98F3A3-687B-4002-93F2-58E8590DC7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23130"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40" name="Rectangle 77">
            <a:extLst>
              <a:ext uri="{FF2B5EF4-FFF2-40B4-BE49-F238E27FC236}">
                <a16:creationId xmlns:a16="http://schemas.microsoft.com/office/drawing/2014/main" id="{27A1367E-049C-45E5-9C32-CC32DCEAEF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130" y="0"/>
            <a:ext cx="71925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34" name="Rectangle 2">
            <a:extLst>
              <a:ext uri="{FF2B5EF4-FFF2-40B4-BE49-F238E27FC236}">
                <a16:creationId xmlns:a16="http://schemas.microsoft.com/office/drawing/2014/main" id="{9E92B60D-9EF3-D247-A3FF-BBB5B35D84DC}"/>
              </a:ext>
            </a:extLst>
          </p:cNvPr>
          <p:cNvSpPr>
            <a:spLocks noGrp="1" noChangeArrowheads="1"/>
          </p:cNvSpPr>
          <p:nvPr>
            <p:ph type="title"/>
          </p:nvPr>
        </p:nvSpPr>
        <p:spPr>
          <a:xfrm>
            <a:off x="1319481" y="326017"/>
            <a:ext cx="5782605" cy="1077229"/>
          </a:xfrm>
        </p:spPr>
        <p:txBody>
          <a:bodyPr anchor="b">
            <a:normAutofit/>
          </a:bodyPr>
          <a:lstStyle/>
          <a:p>
            <a:pPr algn="ctr"/>
            <a:r>
              <a:rPr lang="el-GR" altLang="en-US" sz="3200" b="1" dirty="0">
                <a:latin typeface="Calibri" panose="020F0502020204030204" pitchFamily="34" charset="0"/>
                <a:cs typeface="Calibri" panose="020F0502020204030204" pitchFamily="34" charset="0"/>
              </a:rPr>
              <a:t>Η ΔΟΜΗ ΤΩΝ ΔΙΚΑΣΤΗΡΙΩΝ ΣΤΗΝ ΕΝΩΣΗ</a:t>
            </a:r>
          </a:p>
        </p:txBody>
      </p:sp>
      <p:sp>
        <p:nvSpPr>
          <p:cNvPr id="18441" name="Right Triangle 79">
            <a:extLst>
              <a:ext uri="{FF2B5EF4-FFF2-40B4-BE49-F238E27FC236}">
                <a16:creationId xmlns:a16="http://schemas.microsoft.com/office/drawing/2014/main" id="{16E2DAB7-48CB-400E-9ED2-FB1762BE03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192079" y="326017"/>
            <a:ext cx="179902" cy="239869"/>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35" name="Rectangle 3">
            <a:extLst>
              <a:ext uri="{FF2B5EF4-FFF2-40B4-BE49-F238E27FC236}">
                <a16:creationId xmlns:a16="http://schemas.microsoft.com/office/drawing/2014/main" id="{3047848B-10D5-B747-8DA4-4DC23D8C84D9}"/>
              </a:ext>
            </a:extLst>
          </p:cNvPr>
          <p:cNvSpPr>
            <a:spLocks noGrp="1" noChangeArrowheads="1"/>
          </p:cNvSpPr>
          <p:nvPr>
            <p:ph idx="1"/>
          </p:nvPr>
        </p:nvSpPr>
        <p:spPr>
          <a:xfrm>
            <a:off x="1319481" y="1591733"/>
            <a:ext cx="5782605" cy="4684887"/>
          </a:xfrm>
        </p:spPr>
        <p:txBody>
          <a:bodyPr anchor="ctr">
            <a:normAutofit/>
          </a:bodyPr>
          <a:lstStyle/>
          <a:p>
            <a:pPr algn="just"/>
            <a:r>
              <a:rPr lang="el-GR" altLang="en-US" sz="1800" dirty="0">
                <a:latin typeface="Calibri" panose="020F0502020204030204" pitchFamily="34" charset="0"/>
                <a:cs typeface="Calibri" panose="020F0502020204030204" pitchFamily="34" charset="0"/>
              </a:rPr>
              <a:t>Για το λόγο αυτό </a:t>
            </a:r>
            <a:r>
              <a:rPr lang="el-GR" altLang="en-US" sz="1800" dirty="0">
                <a:latin typeface="Calibri" panose="020F0502020204030204" pitchFamily="34" charset="0"/>
                <a:cs typeface="Calibri" panose="020F0502020204030204" pitchFamily="34" charset="0"/>
                <a:sym typeface="Wingdings" pitchFamily="2" charset="2"/>
              </a:rPr>
              <a:t>το Δικαστήριο της ΕΕ </a:t>
            </a:r>
            <a:r>
              <a:rPr lang="el-GR" altLang="en-US" dirty="0">
                <a:latin typeface="Calibri" panose="020F0502020204030204" pitchFamily="34" charset="0"/>
                <a:cs typeface="Calibri" panose="020F0502020204030204" pitchFamily="34" charset="0"/>
                <a:sym typeface="Wingdings" pitchFamily="2" charset="2"/>
              </a:rPr>
              <a:t>κρίνει μόνο </a:t>
            </a:r>
            <a:r>
              <a:rPr lang="el-GR" altLang="en-US" sz="1800" dirty="0">
                <a:latin typeface="Calibri" panose="020F0502020204030204" pitchFamily="34" charset="0"/>
                <a:cs typeface="Calibri" panose="020F0502020204030204" pitchFamily="34" charset="0"/>
                <a:sym typeface="Wingdings" pitchFamily="2" charset="2"/>
              </a:rPr>
              <a:t>διοικητικές πράξεις ή παραλείψεις και όχι ποινικά κολάσιμες πράξεις.</a:t>
            </a:r>
          </a:p>
          <a:p>
            <a:pPr algn="just"/>
            <a:r>
              <a:rPr lang="el-GR" altLang="en-US" sz="1800" dirty="0">
                <a:latin typeface="Calibri" panose="020F0502020204030204" pitchFamily="34" charset="0"/>
                <a:cs typeface="Calibri" panose="020F0502020204030204" pitchFamily="34" charset="0"/>
                <a:sym typeface="Wingdings" pitchFamily="2" charset="2"/>
              </a:rPr>
              <a:t>Επίσης μπορεί να επιβάλει χρηματικές ποινές (κυρώσεις).</a:t>
            </a:r>
          </a:p>
          <a:p>
            <a:pPr algn="just"/>
            <a:r>
              <a:rPr lang="el-GR" altLang="en-US" sz="1800" dirty="0">
                <a:latin typeface="Calibri" panose="020F0502020204030204" pitchFamily="34" charset="0"/>
                <a:cs typeface="Calibri" panose="020F0502020204030204" pitchFamily="34" charset="0"/>
                <a:sym typeface="Wingdings" pitchFamily="2" charset="2"/>
              </a:rPr>
              <a:t>Η ΕΕ επαφίεται στα κράτη μέλη για τη διερεύνηση ποινικών ευθυνών ακόμα και σε περιπτώσεις παραβίασης κοινοτικών κανόνων.</a:t>
            </a:r>
            <a:endParaRPr lang="el-GR" altLang="en-US" sz="1800" dirty="0">
              <a:latin typeface="Calibri" panose="020F0502020204030204" pitchFamily="34" charset="0"/>
              <a:cs typeface="Calibri" panose="020F050202020403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73" name="Rectangle 71">
            <a:extLst>
              <a:ext uri="{FF2B5EF4-FFF2-40B4-BE49-F238E27FC236}">
                <a16:creationId xmlns:a16="http://schemas.microsoft.com/office/drawing/2014/main" id="{8D8B8BFF-ABC6-4302-9767-D2ADEE381F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174" name="Picture 73">
            <a:extLst>
              <a:ext uri="{FF2B5EF4-FFF2-40B4-BE49-F238E27FC236}">
                <a16:creationId xmlns:a16="http://schemas.microsoft.com/office/drawing/2014/main" id="{D5F431FD-989C-4F7B-9EF1-BDED51AED4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2400" cy="6858000"/>
          </a:xfrm>
          <a:prstGeom prst="rect">
            <a:avLst/>
          </a:prstGeom>
        </p:spPr>
      </p:pic>
      <p:sp>
        <p:nvSpPr>
          <p:cNvPr id="7175" name="Rectangle 75">
            <a:extLst>
              <a:ext uri="{FF2B5EF4-FFF2-40B4-BE49-F238E27FC236}">
                <a16:creationId xmlns:a16="http://schemas.microsoft.com/office/drawing/2014/main" id="{BB17FFD2-DBC7-4ABB-B2A0-7E18EC1B80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2313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76" name="Rectangle 77">
            <a:extLst>
              <a:ext uri="{FF2B5EF4-FFF2-40B4-BE49-F238E27FC236}">
                <a16:creationId xmlns:a16="http://schemas.microsoft.com/office/drawing/2014/main" id="{7AFFF3F7-4395-4F19-BC12-8940796BE3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1531" y="0"/>
            <a:ext cx="3428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77" name="Rectangle 79">
            <a:extLst>
              <a:ext uri="{FF2B5EF4-FFF2-40B4-BE49-F238E27FC236}">
                <a16:creationId xmlns:a16="http://schemas.microsoft.com/office/drawing/2014/main" id="{92806DFD-E192-42CC-B190-3C4C95B8FF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4429" y="0"/>
            <a:ext cx="8179570"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70" name="Rectangle 2">
            <a:extLst>
              <a:ext uri="{FF2B5EF4-FFF2-40B4-BE49-F238E27FC236}">
                <a16:creationId xmlns:a16="http://schemas.microsoft.com/office/drawing/2014/main" id="{F409B486-547D-A141-B6A7-760B142BC83C}"/>
              </a:ext>
            </a:extLst>
          </p:cNvPr>
          <p:cNvSpPr>
            <a:spLocks noGrp="1" noChangeArrowheads="1"/>
          </p:cNvSpPr>
          <p:nvPr>
            <p:ph type="title"/>
          </p:nvPr>
        </p:nvSpPr>
        <p:spPr>
          <a:xfrm>
            <a:off x="1687560" y="808056"/>
            <a:ext cx="6005070" cy="1518934"/>
          </a:xfrm>
        </p:spPr>
        <p:txBody>
          <a:bodyPr anchor="t">
            <a:normAutofit/>
          </a:bodyPr>
          <a:lstStyle/>
          <a:p>
            <a:pPr algn="ctr"/>
            <a:r>
              <a:rPr lang="el-GR" altLang="en-US" sz="4400" b="1" dirty="0">
                <a:solidFill>
                  <a:schemeClr val="tx2"/>
                </a:solidFill>
                <a:latin typeface="Calibri" panose="020F0502020204030204" pitchFamily="34" charset="0"/>
                <a:cs typeface="Calibri" panose="020F0502020204030204" pitchFamily="34" charset="0"/>
              </a:rPr>
              <a:t>ΤΟ ΔΙΚΑΣΤΗΡΙΟ - ΧΑΡΑΚΤΗΡΙΣΤΙΚΑ</a:t>
            </a:r>
          </a:p>
        </p:txBody>
      </p:sp>
      <p:sp>
        <p:nvSpPr>
          <p:cNvPr id="7178" name="Right Triangle 81">
            <a:extLst>
              <a:ext uri="{FF2B5EF4-FFF2-40B4-BE49-F238E27FC236}">
                <a16:creationId xmlns:a16="http://schemas.microsoft.com/office/drawing/2014/main" id="{0BFD2628-8E1E-4A9C-8CC0-A043326831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357300" y="808056"/>
            <a:ext cx="179902" cy="239869"/>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71" name="Rectangle 3">
            <a:extLst>
              <a:ext uri="{FF2B5EF4-FFF2-40B4-BE49-F238E27FC236}">
                <a16:creationId xmlns:a16="http://schemas.microsoft.com/office/drawing/2014/main" id="{D4CD870D-AD96-0942-A3CA-F8961164631D}"/>
              </a:ext>
            </a:extLst>
          </p:cNvPr>
          <p:cNvSpPr>
            <a:spLocks noGrp="1" noChangeArrowheads="1"/>
          </p:cNvSpPr>
          <p:nvPr>
            <p:ph idx="1"/>
          </p:nvPr>
        </p:nvSpPr>
        <p:spPr>
          <a:xfrm>
            <a:off x="1687560" y="2547708"/>
            <a:ext cx="6005070" cy="3502235"/>
          </a:xfrm>
        </p:spPr>
        <p:txBody>
          <a:bodyPr anchor="ctr">
            <a:normAutofit/>
          </a:bodyPr>
          <a:lstStyle/>
          <a:p>
            <a:pPr algn="just">
              <a:lnSpc>
                <a:spcPct val="110000"/>
              </a:lnSpc>
            </a:pPr>
            <a:r>
              <a:rPr lang="el-GR" altLang="en-US" sz="1400" dirty="0">
                <a:solidFill>
                  <a:schemeClr val="tx2"/>
                </a:solidFill>
                <a:latin typeface="Calibri" panose="020F0502020204030204" pitchFamily="34" charset="0"/>
                <a:cs typeface="Calibri" panose="020F0502020204030204" pitchFamily="34" charset="0"/>
              </a:rPr>
              <a:t>Το Δικαστήριο της Ευρωπαϊκής Ένωσης συνιστά το </a:t>
            </a:r>
            <a:r>
              <a:rPr lang="el-GR" altLang="en-US" sz="1400" b="1" dirty="0">
                <a:solidFill>
                  <a:schemeClr val="tx2"/>
                </a:solidFill>
                <a:latin typeface="Calibri" panose="020F0502020204030204" pitchFamily="34" charset="0"/>
                <a:cs typeface="Calibri" panose="020F0502020204030204" pitchFamily="34" charset="0"/>
              </a:rPr>
              <a:t>κοινοτικό δικαιοδοτικό όργανο</a:t>
            </a:r>
            <a:r>
              <a:rPr lang="el-GR" altLang="en-US" sz="1400" dirty="0">
                <a:solidFill>
                  <a:schemeClr val="tx2"/>
                </a:solidFill>
                <a:latin typeface="Calibri" panose="020F0502020204030204" pitchFamily="34" charset="0"/>
                <a:cs typeface="Calibri" panose="020F0502020204030204" pitchFamily="34" charset="0"/>
              </a:rPr>
              <a:t>. </a:t>
            </a:r>
          </a:p>
          <a:p>
            <a:pPr algn="just">
              <a:lnSpc>
                <a:spcPct val="110000"/>
              </a:lnSpc>
            </a:pPr>
            <a:r>
              <a:rPr lang="el-GR" altLang="en-US" sz="1400" dirty="0">
                <a:solidFill>
                  <a:schemeClr val="tx2"/>
                </a:solidFill>
                <a:latin typeface="Calibri" panose="020F0502020204030204" pitchFamily="34" charset="0"/>
                <a:cs typeface="Calibri" panose="020F0502020204030204" pitchFamily="34" charset="0"/>
              </a:rPr>
              <a:t>Αποτελείται από επιμέρους δικαιοδοτικά όργανα: το Δικαστήριο, το Γενικό Δικαστήριο (πριν τη </a:t>
            </a:r>
            <a:r>
              <a:rPr lang="el-GR" altLang="en-US" sz="1400" dirty="0" err="1">
                <a:solidFill>
                  <a:schemeClr val="tx2"/>
                </a:solidFill>
                <a:latin typeface="Calibri" panose="020F0502020204030204" pitchFamily="34" charset="0"/>
                <a:cs typeface="Calibri" panose="020F0502020204030204" pitchFamily="34" charset="0"/>
              </a:rPr>
              <a:t>Λισσαβώνα</a:t>
            </a:r>
            <a:r>
              <a:rPr lang="el-GR" altLang="en-US" sz="1400" dirty="0">
                <a:solidFill>
                  <a:schemeClr val="tx2"/>
                </a:solidFill>
                <a:latin typeface="Calibri" panose="020F0502020204030204" pitchFamily="34" charset="0"/>
                <a:cs typeface="Calibri" panose="020F0502020204030204" pitchFamily="34" charset="0"/>
              </a:rPr>
              <a:t> Πρωτοδικείο)  και ειδικευμένα δικαστήρια. </a:t>
            </a:r>
          </a:p>
          <a:p>
            <a:pPr algn="just">
              <a:lnSpc>
                <a:spcPct val="110000"/>
              </a:lnSpc>
            </a:pPr>
            <a:r>
              <a:rPr lang="el-GR" altLang="en-US" sz="1400" dirty="0">
                <a:solidFill>
                  <a:schemeClr val="tx2"/>
                </a:solidFill>
                <a:latin typeface="Calibri" panose="020F0502020204030204" pitchFamily="34" charset="0"/>
                <a:cs typeface="Calibri" panose="020F0502020204030204" pitchFamily="34" charset="0"/>
              </a:rPr>
              <a:t>Το Δικαστήριο εξασφαλίζει την τήρηση του δικαίου κατά την ερμηνεία και την εφαρμογή των Συνθηκών</a:t>
            </a:r>
          </a:p>
          <a:p>
            <a:pPr algn="just">
              <a:lnSpc>
                <a:spcPct val="110000"/>
              </a:lnSpc>
            </a:pPr>
            <a:r>
              <a:rPr lang="el-GR" altLang="en-US" sz="1400" dirty="0">
                <a:solidFill>
                  <a:schemeClr val="tx2"/>
                </a:solidFill>
                <a:latin typeface="Calibri" panose="020F0502020204030204" pitchFamily="34" charset="0"/>
                <a:cs typeface="Calibri" panose="020F0502020204030204" pitchFamily="34" charset="0"/>
              </a:rPr>
              <a:t>Κύρια αποστολή του είναι:</a:t>
            </a:r>
          </a:p>
          <a:p>
            <a:pPr lvl="1" algn="just">
              <a:lnSpc>
                <a:spcPct val="110000"/>
              </a:lnSpc>
            </a:pPr>
            <a:r>
              <a:rPr lang="el-GR" altLang="en-US" sz="1400" dirty="0">
                <a:solidFill>
                  <a:schemeClr val="tx2"/>
                </a:solidFill>
                <a:latin typeface="Calibri" panose="020F0502020204030204" pitchFamily="34" charset="0"/>
                <a:cs typeface="Calibri" panose="020F0502020204030204" pitchFamily="34" charset="0"/>
              </a:rPr>
              <a:t> ο έλεγχος της νομιμότητας των κοινοτικών πράξεων </a:t>
            </a:r>
          </a:p>
          <a:p>
            <a:pPr lvl="1" algn="just">
              <a:lnSpc>
                <a:spcPct val="110000"/>
              </a:lnSpc>
            </a:pPr>
            <a:r>
              <a:rPr lang="el-GR" altLang="en-US" sz="1400" dirty="0">
                <a:solidFill>
                  <a:schemeClr val="tx2"/>
                </a:solidFill>
                <a:latin typeface="Calibri" panose="020F0502020204030204" pitchFamily="34" charset="0"/>
                <a:cs typeface="Calibri" panose="020F0502020204030204" pitchFamily="34" charset="0"/>
              </a:rPr>
              <a:t> η διασφάλιση ενιαίας ερμηνείας και εφαρμογής του κοινοτικού δικαίου.</a:t>
            </a:r>
          </a:p>
        </p:txBody>
      </p:sp>
      <p:sp>
        <p:nvSpPr>
          <p:cNvPr id="84" name="Rectangle 83">
            <a:extLst>
              <a:ext uri="{FF2B5EF4-FFF2-40B4-BE49-F238E27FC236}">
                <a16:creationId xmlns:a16="http://schemas.microsoft.com/office/drawing/2014/main" id="{D0DAE048-BF8A-4A95-8DBC-D3A926B94C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970" y="0"/>
            <a:ext cx="24003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D0BE3D13-5BE5-4B05-AFCF-2A2E059D2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76562092-3AA7-4EF0-9007-C44F879A1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2313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 name="Oval 75">
            <a:extLst>
              <a:ext uri="{FF2B5EF4-FFF2-40B4-BE49-F238E27FC236}">
                <a16:creationId xmlns:a16="http://schemas.microsoft.com/office/drawing/2014/main" id="{1AC85C80-0175-4214-A13D-03C224658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27581" y="985292"/>
            <a:ext cx="1008989" cy="1345319"/>
          </a:xfrm>
          <a:prstGeom prst="ellipse">
            <a:avLst/>
          </a:prstGeom>
          <a:solidFill>
            <a:schemeClr val="accent1">
              <a:lumMod val="40000"/>
              <a:lumOff val="6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8" name="Picture 77">
            <a:extLst>
              <a:ext uri="{FF2B5EF4-FFF2-40B4-BE49-F238E27FC236}">
                <a16:creationId xmlns:a16="http://schemas.microsoft.com/office/drawing/2014/main" id="{E60B620B-3E81-4075-BC12-D4FB3E299C7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1599" y="0"/>
            <a:ext cx="9142401" cy="6858000"/>
          </a:xfrm>
          <a:prstGeom prst="rect">
            <a:avLst/>
          </a:prstGeom>
        </p:spPr>
      </p:pic>
      <p:sp>
        <p:nvSpPr>
          <p:cNvPr id="4098" name="Rectangle 2">
            <a:extLst>
              <a:ext uri="{FF2B5EF4-FFF2-40B4-BE49-F238E27FC236}">
                <a16:creationId xmlns:a16="http://schemas.microsoft.com/office/drawing/2014/main" id="{7B797F6E-997D-2244-A7A1-254AE3714625}"/>
              </a:ext>
            </a:extLst>
          </p:cNvPr>
          <p:cNvSpPr>
            <a:spLocks noGrp="1" noChangeArrowheads="1"/>
          </p:cNvSpPr>
          <p:nvPr>
            <p:ph type="title"/>
          </p:nvPr>
        </p:nvSpPr>
        <p:spPr>
          <a:xfrm>
            <a:off x="1958856" y="1022548"/>
            <a:ext cx="5968748" cy="1308063"/>
          </a:xfrm>
        </p:spPr>
        <p:txBody>
          <a:bodyPr anchor="b">
            <a:normAutofit/>
          </a:bodyPr>
          <a:lstStyle/>
          <a:p>
            <a:pPr algn="ctr"/>
            <a:r>
              <a:rPr lang="el-GR" altLang="en-US" sz="3800" b="1" dirty="0">
                <a:solidFill>
                  <a:srgbClr val="1F2D29"/>
                </a:solidFill>
                <a:latin typeface="Calibri" panose="020F0502020204030204" pitchFamily="34" charset="0"/>
                <a:cs typeface="Calibri" panose="020F0502020204030204" pitchFamily="34" charset="0"/>
              </a:rPr>
              <a:t>ΣΥΝΘΕΣΗ</a:t>
            </a:r>
          </a:p>
        </p:txBody>
      </p:sp>
      <p:sp>
        <p:nvSpPr>
          <p:cNvPr id="4099" name="Rectangle 3">
            <a:extLst>
              <a:ext uri="{FF2B5EF4-FFF2-40B4-BE49-F238E27FC236}">
                <a16:creationId xmlns:a16="http://schemas.microsoft.com/office/drawing/2014/main" id="{257DA31F-C8D2-2347-AFA8-736C745E6E9F}"/>
              </a:ext>
            </a:extLst>
          </p:cNvPr>
          <p:cNvSpPr>
            <a:spLocks noGrp="1" noChangeArrowheads="1"/>
          </p:cNvSpPr>
          <p:nvPr>
            <p:ph idx="1"/>
          </p:nvPr>
        </p:nvSpPr>
        <p:spPr>
          <a:xfrm>
            <a:off x="1727199" y="2641604"/>
            <a:ext cx="5716205" cy="3443107"/>
          </a:xfrm>
        </p:spPr>
        <p:txBody>
          <a:bodyPr anchor="t">
            <a:normAutofit/>
          </a:bodyPr>
          <a:lstStyle/>
          <a:p>
            <a:pPr algn="just"/>
            <a:r>
              <a:rPr lang="el-GR" altLang="en-US" sz="1300" dirty="0">
                <a:solidFill>
                  <a:srgbClr val="1F2D29"/>
                </a:solidFill>
                <a:latin typeface="Calibri" panose="020F0502020204030204" pitchFamily="34" charset="0"/>
                <a:cs typeface="Calibri" panose="020F0502020204030204" pitchFamily="34" charset="0"/>
              </a:rPr>
              <a:t>28 δικαστές (1 ανά κράτος μέλος) και 11 γενικούς εισαγγελείς. </a:t>
            </a:r>
          </a:p>
          <a:p>
            <a:pPr algn="just"/>
            <a:r>
              <a:rPr lang="el-GR" altLang="en-US" sz="1300" dirty="0">
                <a:solidFill>
                  <a:srgbClr val="1F2D29"/>
                </a:solidFill>
                <a:latin typeface="Calibri" panose="020F0502020204030204" pitchFamily="34" charset="0"/>
                <a:cs typeface="Calibri" panose="020F0502020204030204" pitchFamily="34" charset="0"/>
              </a:rPr>
              <a:t>Οι δικαστές και οι γενικοί εισαγγελείς διορίζονται με κοινή συμφωνία από τις κυβερνήσεις των κρατών μελών για εξαετή ανανεώσιμη θητεία. </a:t>
            </a:r>
          </a:p>
          <a:p>
            <a:pPr algn="just"/>
            <a:r>
              <a:rPr lang="el-GR" altLang="en-US" sz="1300" dirty="0">
                <a:solidFill>
                  <a:srgbClr val="1F2D29"/>
                </a:solidFill>
                <a:latin typeface="Calibri" panose="020F0502020204030204" pitchFamily="34" charset="0"/>
                <a:cs typeface="Calibri" panose="020F0502020204030204" pitchFamily="34" charset="0"/>
              </a:rPr>
              <a:t>Επιλέγονται μεταξύ νομικών που παρέχουν πλήρη εχέγγυα ανεξαρτησίας και συγκεντρώνουν στις χώρες τους τις αναγκαίες προϋποθέσεις για διορισμό στα ανώτατα δικαστικά αξιώματα ή είναι νομικοί αναγνωρισμένου κύρους (</a:t>
            </a:r>
            <a:r>
              <a:rPr lang="el-GR" altLang="en-US" sz="1300" dirty="0">
                <a:solidFill>
                  <a:srgbClr val="1F2D29"/>
                </a:solidFill>
                <a:latin typeface="Calibri" panose="020F0502020204030204" pitchFamily="34" charset="0"/>
                <a:cs typeface="Calibri" panose="020F0502020204030204" pitchFamily="34" charset="0"/>
                <a:sym typeface="Wingdings" pitchFamily="2" charset="2"/>
              </a:rPr>
              <a:t> </a:t>
            </a:r>
            <a:r>
              <a:rPr lang="el-GR" altLang="en-US" sz="1300" dirty="0">
                <a:solidFill>
                  <a:srgbClr val="1F2D29"/>
                </a:solidFill>
                <a:latin typeface="Calibri" panose="020F0502020204030204" pitchFamily="34" charset="0"/>
                <a:cs typeface="Calibri" panose="020F0502020204030204" pitchFamily="34" charset="0"/>
              </a:rPr>
              <a:t>(όχι αναγκαστικά δικαστές).</a:t>
            </a:r>
          </a:p>
          <a:p>
            <a:pPr algn="just"/>
            <a:r>
              <a:rPr lang="el-GR" altLang="en-US" sz="1300" dirty="0">
                <a:solidFill>
                  <a:srgbClr val="1F2D29"/>
                </a:solidFill>
                <a:latin typeface="Calibri" panose="020F0502020204030204" pitchFamily="34" charset="0"/>
                <a:cs typeface="Calibri" panose="020F0502020204030204" pitchFamily="34" charset="0"/>
              </a:rPr>
              <a:t>Οι δικαστές του Δικαστηρίου εκλέγουν μεταξύ τους τον πρόεδρο του Δικαστηρίου για τριετή ανανεώσιμη θητεία.  </a:t>
            </a:r>
          </a:p>
          <a:p>
            <a:pPr algn="just">
              <a:buFontTx/>
              <a:buNone/>
            </a:pPr>
            <a:r>
              <a:rPr lang="el-GR" altLang="en-US" sz="1300" dirty="0">
                <a:solidFill>
                  <a:srgbClr val="1F2D29"/>
                </a:solidFill>
                <a:latin typeface="Calibri" panose="020F0502020204030204" pitchFamily="34" charset="0"/>
                <a:cs typeface="Calibri" panose="020F0502020204030204" pitchFamily="34" charset="0"/>
              </a:rPr>
              <a:t> </a:t>
            </a:r>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5125" name="Rectangle 71">
            <a:extLst>
              <a:ext uri="{FF2B5EF4-FFF2-40B4-BE49-F238E27FC236}">
                <a16:creationId xmlns:a16="http://schemas.microsoft.com/office/drawing/2014/main" id="{8F3CF990-ACB8-443A-BB74-D36EC8A00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6" name="Rectangle 73">
            <a:extLst>
              <a:ext uri="{FF2B5EF4-FFF2-40B4-BE49-F238E27FC236}">
                <a16:creationId xmlns:a16="http://schemas.microsoft.com/office/drawing/2014/main" id="{2601900C-265D-4146-A578-477541E3D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1">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7" name="Picture 75">
            <a:extLst>
              <a:ext uri="{FF2B5EF4-FFF2-40B4-BE49-F238E27FC236}">
                <a16:creationId xmlns:a16="http://schemas.microsoft.com/office/drawing/2014/main" id="{00B98862-BEE1-44FB-A335-A1B9106B4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123845" y="2105202"/>
            <a:ext cx="7020154" cy="4752798"/>
          </a:xfrm>
          <a:prstGeom prst="rect">
            <a:avLst/>
          </a:prstGeom>
          <a:noFill/>
        </p:spPr>
      </p:pic>
      <p:sp>
        <p:nvSpPr>
          <p:cNvPr id="5128" name="Freeform: Shape 77">
            <a:extLst>
              <a:ext uri="{FF2B5EF4-FFF2-40B4-BE49-F238E27FC236}">
                <a16:creationId xmlns:a16="http://schemas.microsoft.com/office/drawing/2014/main" id="{65F94F98-3A57-49AA-838E-91AAF600B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029111" y="-262376"/>
            <a:ext cx="5838229" cy="839155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000">
                <a:schemeClr val="accent1">
                  <a:alpha val="0"/>
                </a:schemeClr>
              </a:gs>
              <a:gs pos="100000">
                <a:schemeClr val="accent1">
                  <a:alpha val="7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5129" name="Picture 79">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800" y="0"/>
            <a:ext cx="9142400" cy="6858000"/>
          </a:xfrm>
          <a:prstGeom prst="rect">
            <a:avLst/>
          </a:prstGeom>
        </p:spPr>
      </p:pic>
      <p:sp>
        <p:nvSpPr>
          <p:cNvPr id="5130" name="Rectangle 81">
            <a:extLst>
              <a:ext uri="{FF2B5EF4-FFF2-40B4-BE49-F238E27FC236}">
                <a16:creationId xmlns:a16="http://schemas.microsoft.com/office/drawing/2014/main" id="{41F8C064-2DC5-4758-B49C-76BFF64052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1"/>
          </a:xfrm>
          <a:prstGeom prst="rect">
            <a:avLst/>
          </a:prstGeom>
          <a:solidFill>
            <a:schemeClr val="tx2">
              <a:lumMod val="1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reeform: Shape 83">
            <a:extLst>
              <a:ext uri="{FF2B5EF4-FFF2-40B4-BE49-F238E27FC236}">
                <a16:creationId xmlns:a16="http://schemas.microsoft.com/office/drawing/2014/main" id="{FBD68200-BC03-4015-860B-CD5C30CD7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5156" y="0"/>
            <a:ext cx="5906934" cy="68580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15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sp>
        <p:nvSpPr>
          <p:cNvPr id="86" name="Rectangle 85">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19931"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 name="Oval 87">
            <a:extLst>
              <a:ext uri="{FF2B5EF4-FFF2-40B4-BE49-F238E27FC236}">
                <a16:creationId xmlns:a16="http://schemas.microsoft.com/office/drawing/2014/main" id="{332A6F87-AC28-4AA8-B8A6-AEBC67BD0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0675" y="421698"/>
            <a:ext cx="725361"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2" name="Rectangle 2">
            <a:extLst>
              <a:ext uri="{FF2B5EF4-FFF2-40B4-BE49-F238E27FC236}">
                <a16:creationId xmlns:a16="http://schemas.microsoft.com/office/drawing/2014/main" id="{66B8F326-8008-564A-ABFD-1F3B400288B2}"/>
              </a:ext>
            </a:extLst>
          </p:cNvPr>
          <p:cNvSpPr>
            <a:spLocks noGrp="1" noChangeArrowheads="1"/>
          </p:cNvSpPr>
          <p:nvPr>
            <p:ph type="title"/>
          </p:nvPr>
        </p:nvSpPr>
        <p:spPr>
          <a:xfrm>
            <a:off x="1641675" y="808056"/>
            <a:ext cx="6285929" cy="1077229"/>
          </a:xfrm>
        </p:spPr>
        <p:txBody>
          <a:bodyPr>
            <a:normAutofit/>
          </a:bodyPr>
          <a:lstStyle/>
          <a:p>
            <a:pPr algn="ctr"/>
            <a:r>
              <a:rPr lang="el-GR" altLang="en-US" sz="3600" b="1" dirty="0">
                <a:latin typeface="Calibri" panose="020F0502020204030204" pitchFamily="34" charset="0"/>
                <a:cs typeface="Calibri" panose="020F0502020204030204" pitchFamily="34" charset="0"/>
              </a:rPr>
              <a:t>ΜΟΡΦΕΣ ΣΥΝΕΔΡΙΑΣΕΩΝ</a:t>
            </a:r>
          </a:p>
        </p:txBody>
      </p:sp>
      <p:sp>
        <p:nvSpPr>
          <p:cNvPr id="5123" name="Rectangle 3">
            <a:extLst>
              <a:ext uri="{FF2B5EF4-FFF2-40B4-BE49-F238E27FC236}">
                <a16:creationId xmlns:a16="http://schemas.microsoft.com/office/drawing/2014/main" id="{8CD0904D-E118-F94F-BB0D-B2018CB968B2}"/>
              </a:ext>
            </a:extLst>
          </p:cNvPr>
          <p:cNvSpPr>
            <a:spLocks noGrp="1" noChangeArrowheads="1"/>
          </p:cNvSpPr>
          <p:nvPr>
            <p:ph idx="1"/>
          </p:nvPr>
        </p:nvSpPr>
        <p:spPr>
          <a:xfrm>
            <a:off x="1692479" y="2052116"/>
            <a:ext cx="4929610" cy="3997828"/>
          </a:xfrm>
        </p:spPr>
        <p:txBody>
          <a:bodyPr anchor="t">
            <a:normAutofit/>
          </a:bodyPr>
          <a:lstStyle/>
          <a:p>
            <a:pPr algn="just"/>
            <a:r>
              <a:rPr lang="el-GR" altLang="en-US" sz="1500" dirty="0">
                <a:latin typeface="Calibri" panose="020F0502020204030204" pitchFamily="34" charset="0"/>
                <a:cs typeface="Calibri" panose="020F0502020204030204" pitchFamily="34" charset="0"/>
              </a:rPr>
              <a:t>Το Δικαστήριο μπορεί να συνεδριάζει:</a:t>
            </a:r>
          </a:p>
          <a:p>
            <a:pPr lvl="1" algn="just"/>
            <a:r>
              <a:rPr lang="el-GR" altLang="en-US" sz="1500" dirty="0">
                <a:latin typeface="Calibri" panose="020F0502020204030204" pitchFamily="34" charset="0"/>
                <a:cs typeface="Calibri" panose="020F0502020204030204" pitchFamily="34" charset="0"/>
              </a:rPr>
              <a:t> σε ολομέλεια (σε ειδικές περιπτώσεις όταν καλείται να παύσει τον Ευρωπαίο Διαμεσολαβητή ή να απαλλάξει από τα καθήκοντά του ένα μέλος της Ευρωπαϊκής Επιτροπής λόγω παραβάσεως των υποχρεώσεών του) και όταν το Δικαστήριο εκτιμά ότι η υπόθεση είναι εξαιρετικής σημασίας. </a:t>
            </a:r>
          </a:p>
          <a:p>
            <a:pPr lvl="1" algn="just"/>
            <a:r>
              <a:rPr lang="el-GR" altLang="en-US" sz="1500" dirty="0">
                <a:latin typeface="Calibri" panose="020F0502020204030204" pitchFamily="34" charset="0"/>
                <a:cs typeface="Calibri" panose="020F0502020204030204" pitchFamily="34" charset="0"/>
              </a:rPr>
              <a:t>ως τμήμα μείζονος συνθέσεως ( με 15 δικαστές - όταν το ζητήσει κράτος μέλος ή όργανο που είναι διάδικος, καθώς και όταν η υπόθεση είναι ιδιαίτερα πολύπλοκη ή σημαντική) </a:t>
            </a:r>
          </a:p>
          <a:p>
            <a:pPr lvl="1" algn="just"/>
            <a:r>
              <a:rPr lang="el-GR" altLang="en-US" sz="1500" dirty="0">
                <a:latin typeface="Calibri" panose="020F0502020204030204" pitchFamily="34" charset="0"/>
                <a:cs typeface="Calibri" panose="020F0502020204030204" pitchFamily="34" charset="0"/>
              </a:rPr>
              <a:t> σε πενταμελή ή τριμελή τμήματα.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D0BE3D13-5BE5-4B05-AFCF-2A2E059D2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76562092-3AA7-4EF0-9007-C44F879A1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2313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 name="Oval 75">
            <a:extLst>
              <a:ext uri="{FF2B5EF4-FFF2-40B4-BE49-F238E27FC236}">
                <a16:creationId xmlns:a16="http://schemas.microsoft.com/office/drawing/2014/main" id="{1AC85C80-0175-4214-A13D-03C224658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27581" y="985292"/>
            <a:ext cx="1008989" cy="1345319"/>
          </a:xfrm>
          <a:prstGeom prst="ellipse">
            <a:avLst/>
          </a:prstGeom>
          <a:solidFill>
            <a:schemeClr val="accent1">
              <a:lumMod val="40000"/>
              <a:lumOff val="6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8" name="Picture 77">
            <a:extLst>
              <a:ext uri="{FF2B5EF4-FFF2-40B4-BE49-F238E27FC236}">
                <a16:creationId xmlns:a16="http://schemas.microsoft.com/office/drawing/2014/main" id="{E60B620B-3E81-4075-BC12-D4FB3E299C7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1599" y="0"/>
            <a:ext cx="9142401" cy="6858000"/>
          </a:xfrm>
          <a:prstGeom prst="rect">
            <a:avLst/>
          </a:prstGeom>
        </p:spPr>
      </p:pic>
      <p:sp>
        <p:nvSpPr>
          <p:cNvPr id="6146" name="Rectangle 2">
            <a:extLst>
              <a:ext uri="{FF2B5EF4-FFF2-40B4-BE49-F238E27FC236}">
                <a16:creationId xmlns:a16="http://schemas.microsoft.com/office/drawing/2014/main" id="{1644EBF4-2ABD-2447-9B39-B389F4BCBFF3}"/>
              </a:ext>
            </a:extLst>
          </p:cNvPr>
          <p:cNvSpPr>
            <a:spLocks noGrp="1" noChangeArrowheads="1"/>
          </p:cNvSpPr>
          <p:nvPr>
            <p:ph type="title"/>
          </p:nvPr>
        </p:nvSpPr>
        <p:spPr>
          <a:xfrm>
            <a:off x="1958856" y="1022548"/>
            <a:ext cx="5968748" cy="1308063"/>
          </a:xfrm>
        </p:spPr>
        <p:txBody>
          <a:bodyPr anchor="b">
            <a:normAutofit/>
          </a:bodyPr>
          <a:lstStyle/>
          <a:p>
            <a:pPr algn="ctr"/>
            <a:r>
              <a:rPr lang="el-GR" altLang="en-US" sz="3800" b="1" dirty="0">
                <a:solidFill>
                  <a:srgbClr val="1F2D29"/>
                </a:solidFill>
                <a:latin typeface="Calibri" panose="020F0502020204030204" pitchFamily="34" charset="0"/>
                <a:cs typeface="Calibri" panose="020F0502020204030204" pitchFamily="34" charset="0"/>
              </a:rPr>
              <a:t>Ο ΡΟΛΟΣ ΤΩΝ ΓΕΝΙΚΩΝ ΕΙΣΑΓΓΕΛΕΩΝ</a:t>
            </a:r>
          </a:p>
        </p:txBody>
      </p:sp>
      <p:sp>
        <p:nvSpPr>
          <p:cNvPr id="6147" name="Rectangle 3">
            <a:extLst>
              <a:ext uri="{FF2B5EF4-FFF2-40B4-BE49-F238E27FC236}">
                <a16:creationId xmlns:a16="http://schemas.microsoft.com/office/drawing/2014/main" id="{279D90B5-D24F-4E4A-9E4A-22F6563E7D75}"/>
              </a:ext>
            </a:extLst>
          </p:cNvPr>
          <p:cNvSpPr>
            <a:spLocks noGrp="1" noChangeArrowheads="1"/>
          </p:cNvSpPr>
          <p:nvPr>
            <p:ph idx="1"/>
          </p:nvPr>
        </p:nvSpPr>
        <p:spPr>
          <a:xfrm>
            <a:off x="1727199" y="2641604"/>
            <a:ext cx="5716205" cy="3443107"/>
          </a:xfrm>
        </p:spPr>
        <p:txBody>
          <a:bodyPr anchor="t">
            <a:normAutofit/>
          </a:bodyPr>
          <a:lstStyle/>
          <a:p>
            <a:pPr algn="just"/>
            <a:r>
              <a:rPr lang="el-GR" altLang="en-US" sz="2000" dirty="0">
                <a:solidFill>
                  <a:srgbClr val="1F2D29"/>
                </a:solidFill>
                <a:latin typeface="Calibri" panose="020F0502020204030204" pitchFamily="34" charset="0"/>
                <a:cs typeface="Calibri" panose="020F0502020204030204" pitchFamily="34" charset="0"/>
              </a:rPr>
              <a:t>Οι </a:t>
            </a:r>
            <a:r>
              <a:rPr lang="el-GR" altLang="en-US" sz="2000" i="1" dirty="0">
                <a:solidFill>
                  <a:srgbClr val="1F2D29"/>
                </a:solidFill>
                <a:latin typeface="Calibri" panose="020F0502020204030204" pitchFamily="34" charset="0"/>
                <a:cs typeface="Calibri" panose="020F0502020204030204" pitchFamily="34" charset="0"/>
              </a:rPr>
              <a:t>γενικοί εισαγγελείς</a:t>
            </a:r>
            <a:r>
              <a:rPr lang="el-GR" altLang="en-US" sz="2000" dirty="0">
                <a:solidFill>
                  <a:srgbClr val="1F2D29"/>
                </a:solidFill>
                <a:latin typeface="Calibri" panose="020F0502020204030204" pitchFamily="34" charset="0"/>
                <a:cs typeface="Calibri" panose="020F0502020204030204" pitchFamily="34" charset="0"/>
              </a:rPr>
              <a:t> επικουρούν το Δικαστήριο. Έργο τους είναι να διατυπώνουν με πλήρη αμεροληψία και ανεξαρτησία μια νομική γνώμη, που ονομάζεται «πρόταση», στις υποθέσεις που τους ανατίθενται.</a:t>
            </a:r>
          </a:p>
        </p:txBody>
      </p:sp>
    </p:spTree>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1120</Words>
  <Application>Microsoft Macintosh PowerPoint</Application>
  <PresentationFormat>On-screen Show (4:3)</PresentationFormat>
  <Paragraphs>72</Paragraphs>
  <Slides>16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MS Shell Dlg 2</vt:lpstr>
      <vt:lpstr>Wingdings</vt:lpstr>
      <vt:lpstr>Wingdings 3</vt:lpstr>
      <vt:lpstr>Madison</vt:lpstr>
      <vt:lpstr>ΤΟ ΔΙΚΑΣΤΗΡΙΟ ΤΗΣ ΕΥΡΩΠΑΙΚΗΣ ΕΝΩΣΗΣ </vt:lpstr>
      <vt:lpstr>ΝΑ ΔΙΑΚΡΙΝΕΤΑΙ ΑΠΟ</vt:lpstr>
      <vt:lpstr>Η ΔΙΑΙΡΕΣΗ ΤΩΝ ΔΙΚΑΣΤΗΡΙΩΝ ΣΤΗΝ ΕΛΛΑΔΑ</vt:lpstr>
      <vt:lpstr>Η ΔΟΜΗ ΤΩΝ ΔΙΚΑΣΤΗΡΙΩΝ ΣΤΗΝ ΕΝΩΣΗ</vt:lpstr>
      <vt:lpstr>Η ΔΟΜΗ ΤΩΝ ΔΙΚΑΣΤΗΡΙΩΝ ΣΤΗΝ ΕΝΩΣΗ</vt:lpstr>
      <vt:lpstr>ΤΟ ΔΙΚΑΣΤΗΡΙΟ - ΧΑΡΑΚΤΗΡΙΣΤΙΚΑ</vt:lpstr>
      <vt:lpstr>ΣΥΝΘΕΣΗ</vt:lpstr>
      <vt:lpstr>ΜΟΡΦΕΣ ΣΥΝΕΔΡΙΑΣΕΩΝ</vt:lpstr>
      <vt:lpstr>Ο ΡΟΛΟΣ ΤΩΝ ΓΕΝΙΚΩΝ ΕΙΣΑΓΓΕΛΕΩΝ</vt:lpstr>
      <vt:lpstr>Αρμοδιότητες (Ι) – το προδικαστικό ερώτημα </vt:lpstr>
      <vt:lpstr>Αρμοδιότητες (ΙΙ) - οι προσφυγές για παράβαση</vt:lpstr>
      <vt:lpstr>Αρμοδιότητες (ΙΙΙ) - οι προσφυγές για ακύρωση</vt:lpstr>
      <vt:lpstr>Αρμοδιότητες (IV) - οι προσφυγές για παράλειψη</vt:lpstr>
      <vt:lpstr>Αρμοδιότητες (V) - άλλες προσφυγές</vt:lpstr>
      <vt:lpstr>Ο ρόλος του Δικαστηρίου</vt:lpstr>
      <vt:lpstr>Ο ρόλος του Δικαστηρίου (ΙΙ)</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 ΔΙΚΑΣΤΗΡΙΟ ΤΗΣ ΕΥΡΩΠΑΙΚΗΣ ΕΝΩΣΗΣ </dc:title>
  <dc:creator>Ioannis Papageorgiou</dc:creator>
  <cp:lastModifiedBy>Ioannis Papageorgiou</cp:lastModifiedBy>
  <cp:revision>3</cp:revision>
  <dcterms:created xsi:type="dcterms:W3CDTF">2019-10-28T20:21:20Z</dcterms:created>
  <dcterms:modified xsi:type="dcterms:W3CDTF">2019-10-29T05:49:04Z</dcterms:modified>
</cp:coreProperties>
</file>