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61" r:id="rId3"/>
    <p:sldId id="262" r:id="rId4"/>
    <p:sldId id="284" r:id="rId5"/>
    <p:sldId id="257" r:id="rId6"/>
    <p:sldId id="258" r:id="rId7"/>
    <p:sldId id="259" r:id="rId8"/>
    <p:sldId id="260" r:id="rId9"/>
    <p:sldId id="265" r:id="rId10"/>
    <p:sldId id="266" r:id="rId11"/>
    <p:sldId id="267" r:id="rId12"/>
    <p:sldId id="264" r:id="rId13"/>
    <p:sldId id="282" r:id="rId14"/>
    <p:sldId id="285" r:id="rId15"/>
    <p:sldId id="283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6" r:id="rId26"/>
    <p:sldId id="280" r:id="rId27"/>
    <p:sldId id="281" r:id="rId28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06" autoAdjust="0"/>
    <p:restoredTop sz="94647" autoAdjust="0"/>
  </p:normalViewPr>
  <p:slideViewPr>
    <p:cSldViewPr>
      <p:cViewPr varScale="1">
        <p:scale>
          <a:sx n="96" d="100"/>
          <a:sy n="96" d="100"/>
        </p:scale>
        <p:origin x="14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56528-5C69-44FD-8103-68A18963CD0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A5ABD4B-3E7D-4C13-8BF4-9A2AB03AE645}">
      <dgm:prSet/>
      <dgm:spPr/>
      <dgm:t>
        <a:bodyPr/>
        <a:lstStyle/>
        <a:p>
          <a:pPr algn="just"/>
          <a:r>
            <a:rPr lang="el-GR">
              <a:latin typeface="Calibri" panose="020F0502020204030204" pitchFamily="34" charset="0"/>
              <a:cs typeface="Calibri" panose="020F0502020204030204" pitchFamily="34" charset="0"/>
            </a:rPr>
            <a:t>Πόλεμος στον Κόλπο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6B40D9-BDD9-47E7-BDD8-D999728EEB5A}" type="parTrans" cxnId="{05E679DB-3016-4F8D-9E33-4D46008B765E}">
      <dgm:prSet/>
      <dgm:spPr/>
      <dgm:t>
        <a:bodyPr/>
        <a:lstStyle/>
        <a:p>
          <a:endParaRPr lang="en-US"/>
        </a:p>
      </dgm:t>
    </dgm:pt>
    <dgm:pt modelId="{956929ED-43A8-400A-B9A5-0AFBD552F93C}" type="sibTrans" cxnId="{05E679DB-3016-4F8D-9E33-4D46008B765E}">
      <dgm:prSet/>
      <dgm:spPr/>
      <dgm:t>
        <a:bodyPr/>
        <a:lstStyle/>
        <a:p>
          <a:endParaRPr lang="en-US"/>
        </a:p>
      </dgm:t>
    </dgm:pt>
    <dgm:pt modelId="{E6A6993F-35EE-481D-B3E3-BF00B05D4AE9}">
      <dgm:prSet/>
      <dgm:spPr/>
      <dgm:t>
        <a:bodyPr/>
        <a:lstStyle/>
        <a:p>
          <a:pPr algn="just"/>
          <a:r>
            <a:rPr lang="el-GR">
              <a:latin typeface="Calibri" panose="020F0502020204030204" pitchFamily="34" charset="0"/>
              <a:cs typeface="Calibri" panose="020F0502020204030204" pitchFamily="34" charset="0"/>
            </a:rPr>
            <a:t>Διάλυση Γιουγκοσλαβίας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1CCC75-823C-48C4-9FA1-9EB9813B84BB}" type="parTrans" cxnId="{499AF40A-47E2-4A08-AAAC-DF222FE21EFD}">
      <dgm:prSet/>
      <dgm:spPr/>
      <dgm:t>
        <a:bodyPr/>
        <a:lstStyle/>
        <a:p>
          <a:endParaRPr lang="en-US"/>
        </a:p>
      </dgm:t>
    </dgm:pt>
    <dgm:pt modelId="{7D014950-72D4-450A-A203-91BB6177138B}" type="sibTrans" cxnId="{499AF40A-47E2-4A08-AAAC-DF222FE21EFD}">
      <dgm:prSet/>
      <dgm:spPr/>
      <dgm:t>
        <a:bodyPr/>
        <a:lstStyle/>
        <a:p>
          <a:endParaRPr lang="en-US"/>
        </a:p>
      </dgm:t>
    </dgm:pt>
    <dgm:pt modelId="{D9BEDF48-3A57-4662-B708-FE1DD7532EDB}">
      <dgm:prSet/>
      <dgm:spPr/>
      <dgm:t>
        <a:bodyPr/>
        <a:lstStyle/>
        <a:p>
          <a:pPr algn="just"/>
          <a:r>
            <a:rPr lang="el-GR">
              <a:latin typeface="Calibri" panose="020F0502020204030204" pitchFamily="34" charset="0"/>
              <a:cs typeface="Calibri" panose="020F0502020204030204" pitchFamily="34" charset="0"/>
            </a:rPr>
            <a:t>Μικρο-εθνικισμοί 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9A99E3-9291-41EE-BFCF-B91435F8B451}" type="parTrans" cxnId="{7467C021-5F9C-42AD-BAB6-07CE7B45492E}">
      <dgm:prSet/>
      <dgm:spPr/>
      <dgm:t>
        <a:bodyPr/>
        <a:lstStyle/>
        <a:p>
          <a:endParaRPr lang="en-US"/>
        </a:p>
      </dgm:t>
    </dgm:pt>
    <dgm:pt modelId="{23771330-D75F-447A-8C3A-77ED77E449C6}" type="sibTrans" cxnId="{7467C021-5F9C-42AD-BAB6-07CE7B45492E}">
      <dgm:prSet/>
      <dgm:spPr/>
      <dgm:t>
        <a:bodyPr/>
        <a:lstStyle/>
        <a:p>
          <a:endParaRPr lang="en-US"/>
        </a:p>
      </dgm:t>
    </dgm:pt>
    <dgm:pt modelId="{98A09CA4-3E7B-41B1-AFE9-6E4B8E9D7D95}">
      <dgm:prSet/>
      <dgm:spPr/>
      <dgm:t>
        <a:bodyPr/>
        <a:lstStyle/>
        <a:p>
          <a:pPr algn="just"/>
          <a:r>
            <a:rPr lang="el-GR">
              <a:latin typeface="Calibri" panose="020F0502020204030204" pitchFamily="34" charset="0"/>
              <a:cs typeface="Calibri" panose="020F0502020204030204" pitchFamily="34" charset="0"/>
            </a:rPr>
            <a:t>Μαζική εισροή προσφύγων από Γιουγκοσλαβία και μεταναστών από την υπόλοιπη Ανατ. Ευρώπη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941727-39D9-473B-A400-37FF5824AAFB}" type="parTrans" cxnId="{4C1FB622-127D-4F2A-9380-4DCB13F17085}">
      <dgm:prSet/>
      <dgm:spPr/>
      <dgm:t>
        <a:bodyPr/>
        <a:lstStyle/>
        <a:p>
          <a:endParaRPr lang="en-US"/>
        </a:p>
      </dgm:t>
    </dgm:pt>
    <dgm:pt modelId="{AE409945-A9CA-49B8-A0C4-9B97BDE8AD45}" type="sibTrans" cxnId="{4C1FB622-127D-4F2A-9380-4DCB13F17085}">
      <dgm:prSet/>
      <dgm:spPr/>
      <dgm:t>
        <a:bodyPr/>
        <a:lstStyle/>
        <a:p>
          <a:endParaRPr lang="en-US"/>
        </a:p>
      </dgm:t>
    </dgm:pt>
    <dgm:pt modelId="{9302EE49-A7D3-4A28-ADC4-055E381AA67F}">
      <dgm:prSet/>
      <dgm:spPr/>
      <dgm:t>
        <a:bodyPr/>
        <a:lstStyle/>
        <a:p>
          <a:pPr algn="just"/>
          <a:r>
            <a:rPr lang="el-GR">
              <a:latin typeface="Calibri" panose="020F0502020204030204" pitchFamily="34" charset="0"/>
              <a:cs typeface="Calibri" panose="020F0502020204030204" pitchFamily="34" charset="0"/>
            </a:rPr>
            <a:t>ΤΟ ΖΗΤΟΥΜΕΝΟ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DF9625-E414-4150-A241-724304622A23}" type="parTrans" cxnId="{037A0F48-DC81-4677-9813-E189BED8C734}">
      <dgm:prSet/>
      <dgm:spPr/>
      <dgm:t>
        <a:bodyPr/>
        <a:lstStyle/>
        <a:p>
          <a:endParaRPr lang="en-US"/>
        </a:p>
      </dgm:t>
    </dgm:pt>
    <dgm:pt modelId="{BB38B632-D779-4E70-9B1B-E0E6614A698D}" type="sibTrans" cxnId="{037A0F48-DC81-4677-9813-E189BED8C734}">
      <dgm:prSet/>
      <dgm:spPr/>
      <dgm:t>
        <a:bodyPr/>
        <a:lstStyle/>
        <a:p>
          <a:endParaRPr lang="en-US"/>
        </a:p>
      </dgm:t>
    </dgm:pt>
    <dgm:pt modelId="{681A121A-CF84-4808-AC99-FC5C5527D789}">
      <dgm:prSet/>
      <dgm:spPr/>
      <dgm:t>
        <a:bodyPr/>
        <a:lstStyle/>
        <a:p>
          <a:pPr algn="just"/>
          <a:r>
            <a:rPr lang="el-GR" dirty="0">
              <a:latin typeface="Calibri" panose="020F0502020204030204" pitchFamily="34" charset="0"/>
              <a:cs typeface="Calibri" panose="020F0502020204030204" pitchFamily="34" charset="0"/>
            </a:rPr>
            <a:t>Να μπορέσει η Ευρώπη να αναμορφώσει τους θεσμούς της και να λειτουργήσει ως σημείο αναφοράς και οδηγός για τις υπόλοιπες χώρες της ηπείρου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3034A3-C029-4DB9-9469-7360FBF04BDB}" type="parTrans" cxnId="{5573FA4F-F78D-4A86-86CA-74AD23A44B2D}">
      <dgm:prSet/>
      <dgm:spPr/>
      <dgm:t>
        <a:bodyPr/>
        <a:lstStyle/>
        <a:p>
          <a:endParaRPr lang="en-US"/>
        </a:p>
      </dgm:t>
    </dgm:pt>
    <dgm:pt modelId="{7516DBC4-C0DA-4CCD-827A-846C5423BFEB}" type="sibTrans" cxnId="{5573FA4F-F78D-4A86-86CA-74AD23A44B2D}">
      <dgm:prSet/>
      <dgm:spPr/>
      <dgm:t>
        <a:bodyPr/>
        <a:lstStyle/>
        <a:p>
          <a:endParaRPr lang="en-US"/>
        </a:p>
      </dgm:t>
    </dgm:pt>
    <dgm:pt modelId="{02D94026-AA74-4D4A-A9A9-291484EBBF7F}" type="pres">
      <dgm:prSet presAssocID="{B7756528-5C69-44FD-8103-68A18963CD05}" presName="linear" presStyleCnt="0">
        <dgm:presLayoutVars>
          <dgm:animLvl val="lvl"/>
          <dgm:resizeHandles val="exact"/>
        </dgm:presLayoutVars>
      </dgm:prSet>
      <dgm:spPr/>
    </dgm:pt>
    <dgm:pt modelId="{C9C95E69-13DF-674E-8513-8665011B89B9}" type="pres">
      <dgm:prSet presAssocID="{CA5ABD4B-3E7D-4C13-8BF4-9A2AB03AE64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50B775D-17A8-FD46-9740-64180E05098C}" type="pres">
      <dgm:prSet presAssocID="{956929ED-43A8-400A-B9A5-0AFBD552F93C}" presName="spacer" presStyleCnt="0"/>
      <dgm:spPr/>
    </dgm:pt>
    <dgm:pt modelId="{69CEA3D4-5492-0E42-B49A-FA92B7148402}" type="pres">
      <dgm:prSet presAssocID="{E6A6993F-35EE-481D-B3E3-BF00B05D4AE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20CEC7B-943D-D248-B013-DDD169121AD2}" type="pres">
      <dgm:prSet presAssocID="{7D014950-72D4-450A-A203-91BB6177138B}" presName="spacer" presStyleCnt="0"/>
      <dgm:spPr/>
    </dgm:pt>
    <dgm:pt modelId="{C00E2B48-D80A-0F42-8736-019F3668FCAC}" type="pres">
      <dgm:prSet presAssocID="{D9BEDF48-3A57-4662-B708-FE1DD7532ED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04444A3-C3D2-6941-8046-163059971481}" type="pres">
      <dgm:prSet presAssocID="{23771330-D75F-447A-8C3A-77ED77E449C6}" presName="spacer" presStyleCnt="0"/>
      <dgm:spPr/>
    </dgm:pt>
    <dgm:pt modelId="{E301DC8B-C730-3B47-92D2-5880FD72912E}" type="pres">
      <dgm:prSet presAssocID="{98A09CA4-3E7B-41B1-AFE9-6E4B8E9D7D9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9A152DD-343A-4D40-BF5C-0FD89D25BC4A}" type="pres">
      <dgm:prSet presAssocID="{98A09CA4-3E7B-41B1-AFE9-6E4B8E9D7D9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99AF40A-47E2-4A08-AAAC-DF222FE21EFD}" srcId="{B7756528-5C69-44FD-8103-68A18963CD05}" destId="{E6A6993F-35EE-481D-B3E3-BF00B05D4AE9}" srcOrd="1" destOrd="0" parTransId="{291CCC75-823C-48C4-9FA1-9EB9813B84BB}" sibTransId="{7D014950-72D4-450A-A203-91BB6177138B}"/>
    <dgm:cxn modelId="{7467C021-5F9C-42AD-BAB6-07CE7B45492E}" srcId="{B7756528-5C69-44FD-8103-68A18963CD05}" destId="{D9BEDF48-3A57-4662-B708-FE1DD7532EDB}" srcOrd="2" destOrd="0" parTransId="{639A99E3-9291-41EE-BFCF-B91435F8B451}" sibTransId="{23771330-D75F-447A-8C3A-77ED77E449C6}"/>
    <dgm:cxn modelId="{4C1FB622-127D-4F2A-9380-4DCB13F17085}" srcId="{B7756528-5C69-44FD-8103-68A18963CD05}" destId="{98A09CA4-3E7B-41B1-AFE9-6E4B8E9D7D95}" srcOrd="3" destOrd="0" parTransId="{DE941727-39D9-473B-A400-37FF5824AAFB}" sibTransId="{AE409945-A9CA-49B8-A0C4-9B97BDE8AD45}"/>
    <dgm:cxn modelId="{64D79D42-C730-5A4B-9C7F-3A49A96F4331}" type="presOf" srcId="{98A09CA4-3E7B-41B1-AFE9-6E4B8E9D7D95}" destId="{E301DC8B-C730-3B47-92D2-5880FD72912E}" srcOrd="0" destOrd="0" presId="urn:microsoft.com/office/officeart/2005/8/layout/vList2"/>
    <dgm:cxn modelId="{037A0F48-DC81-4677-9813-E189BED8C734}" srcId="{98A09CA4-3E7B-41B1-AFE9-6E4B8E9D7D95}" destId="{9302EE49-A7D3-4A28-ADC4-055E381AA67F}" srcOrd="0" destOrd="0" parTransId="{4ADF9625-E414-4150-A241-724304622A23}" sibTransId="{BB38B632-D779-4E70-9B1B-E0E6614A698D}"/>
    <dgm:cxn modelId="{EC8E7F48-2C09-434F-8E4B-EAD960F1CEDF}" type="presOf" srcId="{CA5ABD4B-3E7D-4C13-8BF4-9A2AB03AE645}" destId="{C9C95E69-13DF-674E-8513-8665011B89B9}" srcOrd="0" destOrd="0" presId="urn:microsoft.com/office/officeart/2005/8/layout/vList2"/>
    <dgm:cxn modelId="{5573FA4F-F78D-4A86-86CA-74AD23A44B2D}" srcId="{98A09CA4-3E7B-41B1-AFE9-6E4B8E9D7D95}" destId="{681A121A-CF84-4808-AC99-FC5C5527D789}" srcOrd="1" destOrd="0" parTransId="{FE3034A3-C029-4DB9-9469-7360FBF04BDB}" sibTransId="{7516DBC4-C0DA-4CCD-827A-846C5423BFEB}"/>
    <dgm:cxn modelId="{C0CD1861-03C1-0F49-AD73-B3C74557BD6F}" type="presOf" srcId="{D9BEDF48-3A57-4662-B708-FE1DD7532EDB}" destId="{C00E2B48-D80A-0F42-8736-019F3668FCAC}" srcOrd="0" destOrd="0" presId="urn:microsoft.com/office/officeart/2005/8/layout/vList2"/>
    <dgm:cxn modelId="{D8B52971-E74E-A44F-B71B-5DA1BC7DE98E}" type="presOf" srcId="{E6A6993F-35EE-481D-B3E3-BF00B05D4AE9}" destId="{69CEA3D4-5492-0E42-B49A-FA92B7148402}" srcOrd="0" destOrd="0" presId="urn:microsoft.com/office/officeart/2005/8/layout/vList2"/>
    <dgm:cxn modelId="{9EDFD497-C6BB-8245-A13D-38C11C0F4621}" type="presOf" srcId="{681A121A-CF84-4808-AC99-FC5C5527D789}" destId="{39A152DD-343A-4D40-BF5C-0FD89D25BC4A}" srcOrd="0" destOrd="1" presId="urn:microsoft.com/office/officeart/2005/8/layout/vList2"/>
    <dgm:cxn modelId="{664561A1-819F-8846-BBE0-7314E759AD42}" type="presOf" srcId="{B7756528-5C69-44FD-8103-68A18963CD05}" destId="{02D94026-AA74-4D4A-A9A9-291484EBBF7F}" srcOrd="0" destOrd="0" presId="urn:microsoft.com/office/officeart/2005/8/layout/vList2"/>
    <dgm:cxn modelId="{05E679DB-3016-4F8D-9E33-4D46008B765E}" srcId="{B7756528-5C69-44FD-8103-68A18963CD05}" destId="{CA5ABD4B-3E7D-4C13-8BF4-9A2AB03AE645}" srcOrd="0" destOrd="0" parTransId="{9C6B40D9-BDD9-47E7-BDD8-D999728EEB5A}" sibTransId="{956929ED-43A8-400A-B9A5-0AFBD552F93C}"/>
    <dgm:cxn modelId="{F18E3EE8-6F24-134A-9C9F-5AFD02C8C5D5}" type="presOf" srcId="{9302EE49-A7D3-4A28-ADC4-055E381AA67F}" destId="{39A152DD-343A-4D40-BF5C-0FD89D25BC4A}" srcOrd="0" destOrd="0" presId="urn:microsoft.com/office/officeart/2005/8/layout/vList2"/>
    <dgm:cxn modelId="{DAD6E3FC-8ADB-CD42-A04A-9E9D3F0D3C91}" type="presParOf" srcId="{02D94026-AA74-4D4A-A9A9-291484EBBF7F}" destId="{C9C95E69-13DF-674E-8513-8665011B89B9}" srcOrd="0" destOrd="0" presId="urn:microsoft.com/office/officeart/2005/8/layout/vList2"/>
    <dgm:cxn modelId="{292158CA-690D-7C45-9327-ABDEFCE0E04E}" type="presParOf" srcId="{02D94026-AA74-4D4A-A9A9-291484EBBF7F}" destId="{250B775D-17A8-FD46-9740-64180E05098C}" srcOrd="1" destOrd="0" presId="urn:microsoft.com/office/officeart/2005/8/layout/vList2"/>
    <dgm:cxn modelId="{3B819337-F007-B44C-8C0F-B7482AD542BA}" type="presParOf" srcId="{02D94026-AA74-4D4A-A9A9-291484EBBF7F}" destId="{69CEA3D4-5492-0E42-B49A-FA92B7148402}" srcOrd="2" destOrd="0" presId="urn:microsoft.com/office/officeart/2005/8/layout/vList2"/>
    <dgm:cxn modelId="{4FDFBE3D-837A-7944-940C-64F9D2A885C9}" type="presParOf" srcId="{02D94026-AA74-4D4A-A9A9-291484EBBF7F}" destId="{820CEC7B-943D-D248-B013-DDD169121AD2}" srcOrd="3" destOrd="0" presId="urn:microsoft.com/office/officeart/2005/8/layout/vList2"/>
    <dgm:cxn modelId="{57D5010D-1B8F-F842-88F3-B4B823A06466}" type="presParOf" srcId="{02D94026-AA74-4D4A-A9A9-291484EBBF7F}" destId="{C00E2B48-D80A-0F42-8736-019F3668FCAC}" srcOrd="4" destOrd="0" presId="urn:microsoft.com/office/officeart/2005/8/layout/vList2"/>
    <dgm:cxn modelId="{1C31A227-AE58-2E45-A65F-837303214829}" type="presParOf" srcId="{02D94026-AA74-4D4A-A9A9-291484EBBF7F}" destId="{504444A3-C3D2-6941-8046-163059971481}" srcOrd="5" destOrd="0" presId="urn:microsoft.com/office/officeart/2005/8/layout/vList2"/>
    <dgm:cxn modelId="{31E971D4-484D-094F-B6ED-C0814B706400}" type="presParOf" srcId="{02D94026-AA74-4D4A-A9A9-291484EBBF7F}" destId="{E301DC8B-C730-3B47-92D2-5880FD72912E}" srcOrd="6" destOrd="0" presId="urn:microsoft.com/office/officeart/2005/8/layout/vList2"/>
    <dgm:cxn modelId="{2C3D20ED-3FB6-2648-A7DC-FA3E7C17FC9A}" type="presParOf" srcId="{02D94026-AA74-4D4A-A9A9-291484EBBF7F}" destId="{39A152DD-343A-4D40-BF5C-0FD89D25BC4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BD749E-002B-457A-BBCB-8887F13BDD45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4118461D-B66A-4DFC-9FB4-C705DDF19778}">
      <dgm:prSet/>
      <dgm:spPr/>
      <dgm:t>
        <a:bodyPr/>
        <a:lstStyle/>
        <a:p>
          <a:r>
            <a:rPr lang="el-GR"/>
            <a:t>Μια ενοποίηση ερήμην των λαών</a:t>
          </a:r>
          <a:endParaRPr lang="en-US"/>
        </a:p>
      </dgm:t>
    </dgm:pt>
    <dgm:pt modelId="{C36F022F-69E5-4D1A-8188-3FA149DC7489}" type="parTrans" cxnId="{262515D8-A197-445B-9571-D8233EEB915F}">
      <dgm:prSet/>
      <dgm:spPr/>
      <dgm:t>
        <a:bodyPr/>
        <a:lstStyle/>
        <a:p>
          <a:endParaRPr lang="en-US"/>
        </a:p>
      </dgm:t>
    </dgm:pt>
    <dgm:pt modelId="{E2D200AB-9613-4901-99EA-86379F071CEB}" type="sibTrans" cxnId="{262515D8-A197-445B-9571-D8233EEB915F}">
      <dgm:prSet/>
      <dgm:spPr/>
      <dgm:t>
        <a:bodyPr/>
        <a:lstStyle/>
        <a:p>
          <a:endParaRPr lang="en-US"/>
        </a:p>
      </dgm:t>
    </dgm:pt>
    <dgm:pt modelId="{EE8D69E6-544C-4959-AF3D-CF7780C5BC52}">
      <dgm:prSet/>
      <dgm:spPr/>
      <dgm:t>
        <a:bodyPr/>
        <a:lstStyle/>
        <a:p>
          <a:r>
            <a:rPr lang="el-GR"/>
            <a:t>Οι ενδογενείς</a:t>
          </a:r>
          <a:endParaRPr lang="en-US"/>
        </a:p>
      </dgm:t>
    </dgm:pt>
    <dgm:pt modelId="{33159087-02C8-4D20-968C-F6FC639323BB}" type="parTrans" cxnId="{ED3CBFA5-695B-4EE1-B6F6-66F15125225F}">
      <dgm:prSet/>
      <dgm:spPr/>
      <dgm:t>
        <a:bodyPr/>
        <a:lstStyle/>
        <a:p>
          <a:endParaRPr lang="en-US"/>
        </a:p>
      </dgm:t>
    </dgm:pt>
    <dgm:pt modelId="{8EAFDBA4-4577-4ADC-AE08-019699F5AD6B}" type="sibTrans" cxnId="{ED3CBFA5-695B-4EE1-B6F6-66F15125225F}">
      <dgm:prSet/>
      <dgm:spPr/>
      <dgm:t>
        <a:bodyPr/>
        <a:lstStyle/>
        <a:p>
          <a:endParaRPr lang="en-US"/>
        </a:p>
      </dgm:t>
    </dgm:pt>
    <dgm:pt modelId="{A8A44BBD-3996-4333-AF24-116F97922C4A}">
      <dgm:prSet/>
      <dgm:spPr/>
      <dgm:t>
        <a:bodyPr/>
        <a:lstStyle/>
        <a:p>
          <a:r>
            <a:rPr lang="el-GR"/>
            <a:t>Μακρά και αναξιοπρεπής διαπραγμάτευση</a:t>
          </a:r>
          <a:endParaRPr lang="en-US"/>
        </a:p>
      </dgm:t>
    </dgm:pt>
    <dgm:pt modelId="{A7C9C2CB-F27C-49CD-B7E3-3992A468D503}" type="parTrans" cxnId="{2BA95D48-3A92-4D16-A782-CB13E2780207}">
      <dgm:prSet/>
      <dgm:spPr/>
      <dgm:t>
        <a:bodyPr/>
        <a:lstStyle/>
        <a:p>
          <a:endParaRPr lang="en-US"/>
        </a:p>
      </dgm:t>
    </dgm:pt>
    <dgm:pt modelId="{9BBBD11E-9DAD-4A34-8F9A-5F51F2F9F6A5}" type="sibTrans" cxnId="{2BA95D48-3A92-4D16-A782-CB13E2780207}">
      <dgm:prSet/>
      <dgm:spPr/>
      <dgm:t>
        <a:bodyPr/>
        <a:lstStyle/>
        <a:p>
          <a:endParaRPr lang="en-US"/>
        </a:p>
      </dgm:t>
    </dgm:pt>
    <dgm:pt modelId="{D7B3A7D1-62F7-4908-94E8-EA54D4475724}">
      <dgm:prSet/>
      <dgm:spPr/>
      <dgm:t>
        <a:bodyPr/>
        <a:lstStyle/>
        <a:p>
          <a:r>
            <a:rPr lang="el-GR"/>
            <a:t>Η ακατανόητη ή ασαφής γλώσσα</a:t>
          </a:r>
          <a:endParaRPr lang="en-US"/>
        </a:p>
      </dgm:t>
    </dgm:pt>
    <dgm:pt modelId="{C697C827-6656-4694-A158-2937F64BEA0A}" type="parTrans" cxnId="{C5194570-B31E-4C25-9B7E-78D1773E5960}">
      <dgm:prSet/>
      <dgm:spPr/>
      <dgm:t>
        <a:bodyPr/>
        <a:lstStyle/>
        <a:p>
          <a:endParaRPr lang="en-US"/>
        </a:p>
      </dgm:t>
    </dgm:pt>
    <dgm:pt modelId="{398CA9C3-06A5-4E1F-A46D-E5EDE10F016B}" type="sibTrans" cxnId="{C5194570-B31E-4C25-9B7E-78D1773E5960}">
      <dgm:prSet/>
      <dgm:spPr/>
      <dgm:t>
        <a:bodyPr/>
        <a:lstStyle/>
        <a:p>
          <a:endParaRPr lang="en-US"/>
        </a:p>
      </dgm:t>
    </dgm:pt>
    <dgm:pt modelId="{A9E28EB0-9418-46B2-8E68-BE1A44C7C103}">
      <dgm:prSet/>
      <dgm:spPr/>
      <dgm:t>
        <a:bodyPr/>
        <a:lstStyle/>
        <a:p>
          <a:r>
            <a:rPr lang="el-GR"/>
            <a:t>Η παρείσφρηση της Ένωσης σε ευαίσθητους τομείς εθνικής κυριαρχίας και ταυτότητας (νόμισμα, εξωτερική πολιτική, ιθαγένεια)</a:t>
          </a:r>
          <a:endParaRPr lang="en-US"/>
        </a:p>
      </dgm:t>
    </dgm:pt>
    <dgm:pt modelId="{3CE7D22A-34F8-4BAA-8F18-0A46EA229918}" type="parTrans" cxnId="{1848AF78-C584-4FDC-8D55-AC9F5A727ECA}">
      <dgm:prSet/>
      <dgm:spPr/>
      <dgm:t>
        <a:bodyPr/>
        <a:lstStyle/>
        <a:p>
          <a:endParaRPr lang="en-US"/>
        </a:p>
      </dgm:t>
    </dgm:pt>
    <dgm:pt modelId="{46F224AD-0807-409D-8BAC-97DB262621A3}" type="sibTrans" cxnId="{1848AF78-C584-4FDC-8D55-AC9F5A727ECA}">
      <dgm:prSet/>
      <dgm:spPr/>
      <dgm:t>
        <a:bodyPr/>
        <a:lstStyle/>
        <a:p>
          <a:endParaRPr lang="en-US"/>
        </a:p>
      </dgm:t>
    </dgm:pt>
    <dgm:pt modelId="{E35311CB-8149-45EF-BA79-8FB9E1DBBE7E}">
      <dgm:prSet/>
      <dgm:spPr/>
      <dgm:t>
        <a:bodyPr/>
        <a:lstStyle/>
        <a:p>
          <a:r>
            <a:rPr lang="el-GR"/>
            <a:t>Η υπερ-φιλελεύθερη οικονομική φιλοσοφία της ΟΝΕ</a:t>
          </a:r>
          <a:endParaRPr lang="en-US"/>
        </a:p>
      </dgm:t>
    </dgm:pt>
    <dgm:pt modelId="{384F9EA2-92E2-4C72-A3E8-A5EA71FC21DD}" type="parTrans" cxnId="{174F6600-3D38-4AB4-861A-4CF0C4C2C978}">
      <dgm:prSet/>
      <dgm:spPr/>
      <dgm:t>
        <a:bodyPr/>
        <a:lstStyle/>
        <a:p>
          <a:endParaRPr lang="en-US"/>
        </a:p>
      </dgm:t>
    </dgm:pt>
    <dgm:pt modelId="{CA04317C-EE67-4660-BF10-8D2762D35FE5}" type="sibTrans" cxnId="{174F6600-3D38-4AB4-861A-4CF0C4C2C978}">
      <dgm:prSet/>
      <dgm:spPr/>
      <dgm:t>
        <a:bodyPr/>
        <a:lstStyle/>
        <a:p>
          <a:endParaRPr lang="en-US"/>
        </a:p>
      </dgm:t>
    </dgm:pt>
    <dgm:pt modelId="{B5B9434D-82B9-4910-9744-CD59D2895D1C}">
      <dgm:prSet/>
      <dgm:spPr/>
      <dgm:t>
        <a:bodyPr/>
        <a:lstStyle/>
        <a:p>
          <a:r>
            <a:rPr lang="el-GR"/>
            <a:t>Εξωγενείς παράγοντες αμφισβήτησης</a:t>
          </a:r>
          <a:endParaRPr lang="en-US"/>
        </a:p>
      </dgm:t>
    </dgm:pt>
    <dgm:pt modelId="{5E988A9C-DE72-47D9-97A9-CFE810FD886D}" type="parTrans" cxnId="{6552D4A3-C4EE-433F-8768-FD89C30E2F2E}">
      <dgm:prSet/>
      <dgm:spPr/>
      <dgm:t>
        <a:bodyPr/>
        <a:lstStyle/>
        <a:p>
          <a:endParaRPr lang="en-US"/>
        </a:p>
      </dgm:t>
    </dgm:pt>
    <dgm:pt modelId="{C63BFCB1-F191-472E-AC4A-CACFEE9F6A88}" type="sibTrans" cxnId="{6552D4A3-C4EE-433F-8768-FD89C30E2F2E}">
      <dgm:prSet/>
      <dgm:spPr/>
      <dgm:t>
        <a:bodyPr/>
        <a:lstStyle/>
        <a:p>
          <a:endParaRPr lang="en-US"/>
        </a:p>
      </dgm:t>
    </dgm:pt>
    <dgm:pt modelId="{05779F46-EBE8-4C71-87DD-7F38D1AF5FC3}">
      <dgm:prSet/>
      <dgm:spPr/>
      <dgm:t>
        <a:bodyPr/>
        <a:lstStyle/>
        <a:p>
          <a:r>
            <a:rPr lang="el-GR"/>
            <a:t>η οικονομική ύφεση</a:t>
          </a:r>
          <a:endParaRPr lang="en-US"/>
        </a:p>
      </dgm:t>
    </dgm:pt>
    <dgm:pt modelId="{9CA6E64D-08BF-4C34-8C06-B5AC26172190}" type="parTrans" cxnId="{02D8A4CA-50BB-4BC8-90DC-E8830F703F6A}">
      <dgm:prSet/>
      <dgm:spPr/>
      <dgm:t>
        <a:bodyPr/>
        <a:lstStyle/>
        <a:p>
          <a:endParaRPr lang="en-US"/>
        </a:p>
      </dgm:t>
    </dgm:pt>
    <dgm:pt modelId="{E85D0F66-50DE-47CF-826F-23A02324B2FB}" type="sibTrans" cxnId="{02D8A4CA-50BB-4BC8-90DC-E8830F703F6A}">
      <dgm:prSet/>
      <dgm:spPr/>
      <dgm:t>
        <a:bodyPr/>
        <a:lstStyle/>
        <a:p>
          <a:endParaRPr lang="en-US"/>
        </a:p>
      </dgm:t>
    </dgm:pt>
    <dgm:pt modelId="{AA59DA90-DB61-4B5E-8028-E5145DE1B970}">
      <dgm:prSet/>
      <dgm:spPr/>
      <dgm:t>
        <a:bodyPr/>
        <a:lstStyle/>
        <a:p>
          <a:r>
            <a:rPr lang="el-GR" dirty="0"/>
            <a:t>Η παγκοσμιοποίηση </a:t>
          </a:r>
          <a:endParaRPr lang="en-US" dirty="0"/>
        </a:p>
      </dgm:t>
    </dgm:pt>
    <dgm:pt modelId="{68A91245-6C40-4B00-B134-796F7504716F}" type="parTrans" cxnId="{F9E6ADF8-6F59-4ECC-A648-3A6DBEBBDB9F}">
      <dgm:prSet/>
      <dgm:spPr/>
      <dgm:t>
        <a:bodyPr/>
        <a:lstStyle/>
        <a:p>
          <a:endParaRPr lang="en-US"/>
        </a:p>
      </dgm:t>
    </dgm:pt>
    <dgm:pt modelId="{FFE1CE51-8E72-42D0-9FE4-BA57A13C5C4B}" type="sibTrans" cxnId="{F9E6ADF8-6F59-4ECC-A648-3A6DBEBBDB9F}">
      <dgm:prSet/>
      <dgm:spPr/>
      <dgm:t>
        <a:bodyPr/>
        <a:lstStyle/>
        <a:p>
          <a:endParaRPr lang="en-US"/>
        </a:p>
      </dgm:t>
    </dgm:pt>
    <dgm:pt modelId="{7670031C-78D7-4773-92E0-F9D6C1DE6BE0}">
      <dgm:prSet/>
      <dgm:spPr/>
      <dgm:t>
        <a:bodyPr/>
        <a:lstStyle/>
        <a:p>
          <a:r>
            <a:rPr lang="el-GR"/>
            <a:t>Η αδυναμία της Ευρώπης να απαντήσει στις κρίσεις της Γιουγκοσλαβίας και του Ιράκ</a:t>
          </a:r>
          <a:endParaRPr lang="en-US"/>
        </a:p>
      </dgm:t>
    </dgm:pt>
    <dgm:pt modelId="{DCFA918D-E442-4B2D-A504-1AA19645CC70}" type="parTrans" cxnId="{FD55A5EA-DF75-4323-AAA3-4CE9B5AA2E49}">
      <dgm:prSet/>
      <dgm:spPr/>
      <dgm:t>
        <a:bodyPr/>
        <a:lstStyle/>
        <a:p>
          <a:endParaRPr lang="en-US"/>
        </a:p>
      </dgm:t>
    </dgm:pt>
    <dgm:pt modelId="{29E76CDD-36E4-4271-B05A-245C0B1B0568}" type="sibTrans" cxnId="{FD55A5EA-DF75-4323-AAA3-4CE9B5AA2E49}">
      <dgm:prSet/>
      <dgm:spPr/>
      <dgm:t>
        <a:bodyPr/>
        <a:lstStyle/>
        <a:p>
          <a:endParaRPr lang="en-US"/>
        </a:p>
      </dgm:t>
    </dgm:pt>
    <dgm:pt modelId="{3CB1CD84-208C-864D-84F9-5F251619DE92}" type="pres">
      <dgm:prSet presAssocID="{B0BD749E-002B-457A-BBCB-8887F13BDD45}" presName="linear" presStyleCnt="0">
        <dgm:presLayoutVars>
          <dgm:dir/>
          <dgm:animLvl val="lvl"/>
          <dgm:resizeHandles val="exact"/>
        </dgm:presLayoutVars>
      </dgm:prSet>
      <dgm:spPr/>
    </dgm:pt>
    <dgm:pt modelId="{85DA7D0A-8C1F-CF4B-B3EA-DD6EC4591176}" type="pres">
      <dgm:prSet presAssocID="{4118461D-B66A-4DFC-9FB4-C705DDF19778}" presName="parentLin" presStyleCnt="0"/>
      <dgm:spPr/>
    </dgm:pt>
    <dgm:pt modelId="{520786DF-B087-1E4C-8753-66DB25BDAA75}" type="pres">
      <dgm:prSet presAssocID="{4118461D-B66A-4DFC-9FB4-C705DDF19778}" presName="parentLeftMargin" presStyleLbl="node1" presStyleIdx="0" presStyleCnt="3"/>
      <dgm:spPr/>
    </dgm:pt>
    <dgm:pt modelId="{A61A1A37-AC1E-3442-A650-23ADD66279F5}" type="pres">
      <dgm:prSet presAssocID="{4118461D-B66A-4DFC-9FB4-C705DDF1977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EEF5D4D-20E7-A34C-9C36-B51FB7710C77}" type="pres">
      <dgm:prSet presAssocID="{4118461D-B66A-4DFC-9FB4-C705DDF19778}" presName="negativeSpace" presStyleCnt="0"/>
      <dgm:spPr/>
    </dgm:pt>
    <dgm:pt modelId="{3D448619-0E30-714C-A880-9080FECCA3D7}" type="pres">
      <dgm:prSet presAssocID="{4118461D-B66A-4DFC-9FB4-C705DDF19778}" presName="childText" presStyleLbl="conFgAcc1" presStyleIdx="0" presStyleCnt="3">
        <dgm:presLayoutVars>
          <dgm:bulletEnabled val="1"/>
        </dgm:presLayoutVars>
      </dgm:prSet>
      <dgm:spPr/>
    </dgm:pt>
    <dgm:pt modelId="{C3191E2D-4614-AC48-AC38-71164B47047D}" type="pres">
      <dgm:prSet presAssocID="{E2D200AB-9613-4901-99EA-86379F071CEB}" presName="spaceBetweenRectangles" presStyleCnt="0"/>
      <dgm:spPr/>
    </dgm:pt>
    <dgm:pt modelId="{67D7F289-E0ED-FE43-B9DB-800898431277}" type="pres">
      <dgm:prSet presAssocID="{EE8D69E6-544C-4959-AF3D-CF7780C5BC52}" presName="parentLin" presStyleCnt="0"/>
      <dgm:spPr/>
    </dgm:pt>
    <dgm:pt modelId="{51489937-E911-D549-AE64-67D4AED1B980}" type="pres">
      <dgm:prSet presAssocID="{EE8D69E6-544C-4959-AF3D-CF7780C5BC52}" presName="parentLeftMargin" presStyleLbl="node1" presStyleIdx="0" presStyleCnt="3"/>
      <dgm:spPr/>
    </dgm:pt>
    <dgm:pt modelId="{95D4C942-860B-6443-ABA9-F97C1E6AF183}" type="pres">
      <dgm:prSet presAssocID="{EE8D69E6-544C-4959-AF3D-CF7780C5BC5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93DE736-CE03-DC42-8F69-E7CB0A1359BB}" type="pres">
      <dgm:prSet presAssocID="{EE8D69E6-544C-4959-AF3D-CF7780C5BC52}" presName="negativeSpace" presStyleCnt="0"/>
      <dgm:spPr/>
    </dgm:pt>
    <dgm:pt modelId="{146DC205-CCF0-4348-9B74-F11A5D894531}" type="pres">
      <dgm:prSet presAssocID="{EE8D69E6-544C-4959-AF3D-CF7780C5BC52}" presName="childText" presStyleLbl="conFgAcc1" presStyleIdx="1" presStyleCnt="3">
        <dgm:presLayoutVars>
          <dgm:bulletEnabled val="1"/>
        </dgm:presLayoutVars>
      </dgm:prSet>
      <dgm:spPr/>
    </dgm:pt>
    <dgm:pt modelId="{113FC02F-0F35-6847-8335-5680B66CDBB5}" type="pres">
      <dgm:prSet presAssocID="{8EAFDBA4-4577-4ADC-AE08-019699F5AD6B}" presName="spaceBetweenRectangles" presStyleCnt="0"/>
      <dgm:spPr/>
    </dgm:pt>
    <dgm:pt modelId="{44DA3449-9960-914D-BDC6-15909AE74FF1}" type="pres">
      <dgm:prSet presAssocID="{B5B9434D-82B9-4910-9744-CD59D2895D1C}" presName="parentLin" presStyleCnt="0"/>
      <dgm:spPr/>
    </dgm:pt>
    <dgm:pt modelId="{00387295-9BD7-E84A-B209-F71CAD66C2F0}" type="pres">
      <dgm:prSet presAssocID="{B5B9434D-82B9-4910-9744-CD59D2895D1C}" presName="parentLeftMargin" presStyleLbl="node1" presStyleIdx="1" presStyleCnt="3"/>
      <dgm:spPr/>
    </dgm:pt>
    <dgm:pt modelId="{FE6C0F7E-D74B-424A-B8FA-0EBEABDF4565}" type="pres">
      <dgm:prSet presAssocID="{B5B9434D-82B9-4910-9744-CD59D2895D1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C33B151-D568-BF48-BA3C-B237620B48CC}" type="pres">
      <dgm:prSet presAssocID="{B5B9434D-82B9-4910-9744-CD59D2895D1C}" presName="negativeSpace" presStyleCnt="0"/>
      <dgm:spPr/>
    </dgm:pt>
    <dgm:pt modelId="{7BE962CD-F6A3-F347-8A9D-03F6ADA3ED15}" type="pres">
      <dgm:prSet presAssocID="{B5B9434D-82B9-4910-9744-CD59D2895D1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74F6600-3D38-4AB4-861A-4CF0C4C2C978}" srcId="{EE8D69E6-544C-4959-AF3D-CF7780C5BC52}" destId="{E35311CB-8149-45EF-BA79-8FB9E1DBBE7E}" srcOrd="3" destOrd="0" parTransId="{384F9EA2-92E2-4C72-A3E8-A5EA71FC21DD}" sibTransId="{CA04317C-EE67-4660-BF10-8D2762D35FE5}"/>
    <dgm:cxn modelId="{7870170E-9309-2849-A553-FD3F173EB844}" type="presOf" srcId="{AA59DA90-DB61-4B5E-8028-E5145DE1B970}" destId="{7BE962CD-F6A3-F347-8A9D-03F6ADA3ED15}" srcOrd="0" destOrd="1" presId="urn:microsoft.com/office/officeart/2005/8/layout/list1"/>
    <dgm:cxn modelId="{C54F0815-168C-4B42-84EB-DF9574F3C44A}" type="presOf" srcId="{EE8D69E6-544C-4959-AF3D-CF7780C5BC52}" destId="{51489937-E911-D549-AE64-67D4AED1B980}" srcOrd="0" destOrd="0" presId="urn:microsoft.com/office/officeart/2005/8/layout/list1"/>
    <dgm:cxn modelId="{F5DBD317-B1BD-9C43-8FFD-49E5A4F06974}" type="presOf" srcId="{EE8D69E6-544C-4959-AF3D-CF7780C5BC52}" destId="{95D4C942-860B-6443-ABA9-F97C1E6AF183}" srcOrd="1" destOrd="0" presId="urn:microsoft.com/office/officeart/2005/8/layout/list1"/>
    <dgm:cxn modelId="{B911133B-6D87-464B-85E4-1E7137C17E0C}" type="presOf" srcId="{B5B9434D-82B9-4910-9744-CD59D2895D1C}" destId="{00387295-9BD7-E84A-B209-F71CAD66C2F0}" srcOrd="0" destOrd="0" presId="urn:microsoft.com/office/officeart/2005/8/layout/list1"/>
    <dgm:cxn modelId="{2BA95D48-3A92-4D16-A782-CB13E2780207}" srcId="{EE8D69E6-544C-4959-AF3D-CF7780C5BC52}" destId="{A8A44BBD-3996-4333-AF24-116F97922C4A}" srcOrd="0" destOrd="0" parTransId="{A7C9C2CB-F27C-49CD-B7E3-3992A468D503}" sibTransId="{9BBBD11E-9DAD-4A34-8F9A-5F51F2F9F6A5}"/>
    <dgm:cxn modelId="{6F2F665C-4716-5943-AD1B-22B239DF547D}" type="presOf" srcId="{A9E28EB0-9418-46B2-8E68-BE1A44C7C103}" destId="{146DC205-CCF0-4348-9B74-F11A5D894531}" srcOrd="0" destOrd="2" presId="urn:microsoft.com/office/officeart/2005/8/layout/list1"/>
    <dgm:cxn modelId="{2BAA9E5E-D6A9-D443-BC5A-74E97F133C5B}" type="presOf" srcId="{B0BD749E-002B-457A-BBCB-8887F13BDD45}" destId="{3CB1CD84-208C-864D-84F9-5F251619DE92}" srcOrd="0" destOrd="0" presId="urn:microsoft.com/office/officeart/2005/8/layout/list1"/>
    <dgm:cxn modelId="{C5194570-B31E-4C25-9B7E-78D1773E5960}" srcId="{EE8D69E6-544C-4959-AF3D-CF7780C5BC52}" destId="{D7B3A7D1-62F7-4908-94E8-EA54D4475724}" srcOrd="1" destOrd="0" parTransId="{C697C827-6656-4694-A158-2937F64BEA0A}" sibTransId="{398CA9C3-06A5-4E1F-A46D-E5EDE10F016B}"/>
    <dgm:cxn modelId="{1848AF78-C584-4FDC-8D55-AC9F5A727ECA}" srcId="{EE8D69E6-544C-4959-AF3D-CF7780C5BC52}" destId="{A9E28EB0-9418-46B2-8E68-BE1A44C7C103}" srcOrd="2" destOrd="0" parTransId="{3CE7D22A-34F8-4BAA-8F18-0A46EA229918}" sibTransId="{46F224AD-0807-409D-8BAC-97DB262621A3}"/>
    <dgm:cxn modelId="{A796787C-1494-8F45-8185-069FA0885AE4}" type="presOf" srcId="{4118461D-B66A-4DFC-9FB4-C705DDF19778}" destId="{A61A1A37-AC1E-3442-A650-23ADD66279F5}" srcOrd="1" destOrd="0" presId="urn:microsoft.com/office/officeart/2005/8/layout/list1"/>
    <dgm:cxn modelId="{4417208D-1930-794A-8C9F-29C4E54EE704}" type="presOf" srcId="{E35311CB-8149-45EF-BA79-8FB9E1DBBE7E}" destId="{146DC205-CCF0-4348-9B74-F11A5D894531}" srcOrd="0" destOrd="3" presId="urn:microsoft.com/office/officeart/2005/8/layout/list1"/>
    <dgm:cxn modelId="{6552D4A3-C4EE-433F-8768-FD89C30E2F2E}" srcId="{B0BD749E-002B-457A-BBCB-8887F13BDD45}" destId="{B5B9434D-82B9-4910-9744-CD59D2895D1C}" srcOrd="2" destOrd="0" parTransId="{5E988A9C-DE72-47D9-97A9-CFE810FD886D}" sibTransId="{C63BFCB1-F191-472E-AC4A-CACFEE9F6A88}"/>
    <dgm:cxn modelId="{ED3CBFA5-695B-4EE1-B6F6-66F15125225F}" srcId="{B0BD749E-002B-457A-BBCB-8887F13BDD45}" destId="{EE8D69E6-544C-4959-AF3D-CF7780C5BC52}" srcOrd="1" destOrd="0" parTransId="{33159087-02C8-4D20-968C-F6FC639323BB}" sibTransId="{8EAFDBA4-4577-4ADC-AE08-019699F5AD6B}"/>
    <dgm:cxn modelId="{6F1317B5-A737-1C4B-9A66-B86EFCBA1036}" type="presOf" srcId="{05779F46-EBE8-4C71-87DD-7F38D1AF5FC3}" destId="{7BE962CD-F6A3-F347-8A9D-03F6ADA3ED15}" srcOrd="0" destOrd="0" presId="urn:microsoft.com/office/officeart/2005/8/layout/list1"/>
    <dgm:cxn modelId="{E7C2EBC9-13BD-FD42-9B6E-FD1C3704FAAF}" type="presOf" srcId="{B5B9434D-82B9-4910-9744-CD59D2895D1C}" destId="{FE6C0F7E-D74B-424A-B8FA-0EBEABDF4565}" srcOrd="1" destOrd="0" presId="urn:microsoft.com/office/officeart/2005/8/layout/list1"/>
    <dgm:cxn modelId="{02D8A4CA-50BB-4BC8-90DC-E8830F703F6A}" srcId="{B5B9434D-82B9-4910-9744-CD59D2895D1C}" destId="{05779F46-EBE8-4C71-87DD-7F38D1AF5FC3}" srcOrd="0" destOrd="0" parTransId="{9CA6E64D-08BF-4C34-8C06-B5AC26172190}" sibTransId="{E85D0F66-50DE-47CF-826F-23A02324B2FB}"/>
    <dgm:cxn modelId="{1CF05CD1-6733-9442-BD48-2D2B5905E6C8}" type="presOf" srcId="{D7B3A7D1-62F7-4908-94E8-EA54D4475724}" destId="{146DC205-CCF0-4348-9B74-F11A5D894531}" srcOrd="0" destOrd="1" presId="urn:microsoft.com/office/officeart/2005/8/layout/list1"/>
    <dgm:cxn modelId="{262515D8-A197-445B-9571-D8233EEB915F}" srcId="{B0BD749E-002B-457A-BBCB-8887F13BDD45}" destId="{4118461D-B66A-4DFC-9FB4-C705DDF19778}" srcOrd="0" destOrd="0" parTransId="{C36F022F-69E5-4D1A-8188-3FA149DC7489}" sibTransId="{E2D200AB-9613-4901-99EA-86379F071CEB}"/>
    <dgm:cxn modelId="{D59D1BD9-DFED-5A42-B47D-E2A7A4D86700}" type="presOf" srcId="{4118461D-B66A-4DFC-9FB4-C705DDF19778}" destId="{520786DF-B087-1E4C-8753-66DB25BDAA75}" srcOrd="0" destOrd="0" presId="urn:microsoft.com/office/officeart/2005/8/layout/list1"/>
    <dgm:cxn modelId="{12C7BFDB-E5A0-D040-86F6-882CAEB69E7A}" type="presOf" srcId="{A8A44BBD-3996-4333-AF24-116F97922C4A}" destId="{146DC205-CCF0-4348-9B74-F11A5D894531}" srcOrd="0" destOrd="0" presId="urn:microsoft.com/office/officeart/2005/8/layout/list1"/>
    <dgm:cxn modelId="{FD55A5EA-DF75-4323-AAA3-4CE9B5AA2E49}" srcId="{B5B9434D-82B9-4910-9744-CD59D2895D1C}" destId="{7670031C-78D7-4773-92E0-F9D6C1DE6BE0}" srcOrd="2" destOrd="0" parTransId="{DCFA918D-E442-4B2D-A504-1AA19645CC70}" sibTransId="{29E76CDD-36E4-4271-B05A-245C0B1B0568}"/>
    <dgm:cxn modelId="{F9E6ADF8-6F59-4ECC-A648-3A6DBEBBDB9F}" srcId="{B5B9434D-82B9-4910-9744-CD59D2895D1C}" destId="{AA59DA90-DB61-4B5E-8028-E5145DE1B970}" srcOrd="1" destOrd="0" parTransId="{68A91245-6C40-4B00-B134-796F7504716F}" sibTransId="{FFE1CE51-8E72-42D0-9FE4-BA57A13C5C4B}"/>
    <dgm:cxn modelId="{767EA6F9-CC29-624D-ADC0-FEA7E2DC6A1A}" type="presOf" srcId="{7670031C-78D7-4773-92E0-F9D6C1DE6BE0}" destId="{7BE962CD-F6A3-F347-8A9D-03F6ADA3ED15}" srcOrd="0" destOrd="2" presId="urn:microsoft.com/office/officeart/2005/8/layout/list1"/>
    <dgm:cxn modelId="{FDCA2712-1539-CD47-99BF-53E7AE3B6F89}" type="presParOf" srcId="{3CB1CD84-208C-864D-84F9-5F251619DE92}" destId="{85DA7D0A-8C1F-CF4B-B3EA-DD6EC4591176}" srcOrd="0" destOrd="0" presId="urn:microsoft.com/office/officeart/2005/8/layout/list1"/>
    <dgm:cxn modelId="{9F4E6E53-13CA-0241-8229-2BED583DB1B6}" type="presParOf" srcId="{85DA7D0A-8C1F-CF4B-B3EA-DD6EC4591176}" destId="{520786DF-B087-1E4C-8753-66DB25BDAA75}" srcOrd="0" destOrd="0" presId="urn:microsoft.com/office/officeart/2005/8/layout/list1"/>
    <dgm:cxn modelId="{A37DF8F1-054A-6342-8A91-986BDA568D5E}" type="presParOf" srcId="{85DA7D0A-8C1F-CF4B-B3EA-DD6EC4591176}" destId="{A61A1A37-AC1E-3442-A650-23ADD66279F5}" srcOrd="1" destOrd="0" presId="urn:microsoft.com/office/officeart/2005/8/layout/list1"/>
    <dgm:cxn modelId="{BFC790A9-6BCB-4845-AAA6-3D7392E9E1A6}" type="presParOf" srcId="{3CB1CD84-208C-864D-84F9-5F251619DE92}" destId="{1EEF5D4D-20E7-A34C-9C36-B51FB7710C77}" srcOrd="1" destOrd="0" presId="urn:microsoft.com/office/officeart/2005/8/layout/list1"/>
    <dgm:cxn modelId="{7A8B6720-B2B4-6C46-A6FE-F882A617AD29}" type="presParOf" srcId="{3CB1CD84-208C-864D-84F9-5F251619DE92}" destId="{3D448619-0E30-714C-A880-9080FECCA3D7}" srcOrd="2" destOrd="0" presId="urn:microsoft.com/office/officeart/2005/8/layout/list1"/>
    <dgm:cxn modelId="{E77BC819-97E7-1840-9A5F-58B14AE30887}" type="presParOf" srcId="{3CB1CD84-208C-864D-84F9-5F251619DE92}" destId="{C3191E2D-4614-AC48-AC38-71164B47047D}" srcOrd="3" destOrd="0" presId="urn:microsoft.com/office/officeart/2005/8/layout/list1"/>
    <dgm:cxn modelId="{34640A82-6C07-5048-9F71-A8A362CC65F4}" type="presParOf" srcId="{3CB1CD84-208C-864D-84F9-5F251619DE92}" destId="{67D7F289-E0ED-FE43-B9DB-800898431277}" srcOrd="4" destOrd="0" presId="urn:microsoft.com/office/officeart/2005/8/layout/list1"/>
    <dgm:cxn modelId="{CAFF012E-B4F9-6642-9FE1-C9B018201A6B}" type="presParOf" srcId="{67D7F289-E0ED-FE43-B9DB-800898431277}" destId="{51489937-E911-D549-AE64-67D4AED1B980}" srcOrd="0" destOrd="0" presId="urn:microsoft.com/office/officeart/2005/8/layout/list1"/>
    <dgm:cxn modelId="{123719ED-D94F-AF44-BF8E-D177F1151DB2}" type="presParOf" srcId="{67D7F289-E0ED-FE43-B9DB-800898431277}" destId="{95D4C942-860B-6443-ABA9-F97C1E6AF183}" srcOrd="1" destOrd="0" presId="urn:microsoft.com/office/officeart/2005/8/layout/list1"/>
    <dgm:cxn modelId="{BB488435-F144-664B-8303-23709E5F5CAB}" type="presParOf" srcId="{3CB1CD84-208C-864D-84F9-5F251619DE92}" destId="{493DE736-CE03-DC42-8F69-E7CB0A1359BB}" srcOrd="5" destOrd="0" presId="urn:microsoft.com/office/officeart/2005/8/layout/list1"/>
    <dgm:cxn modelId="{4905A6D4-E900-4046-BEC9-0A9EFC07A0FE}" type="presParOf" srcId="{3CB1CD84-208C-864D-84F9-5F251619DE92}" destId="{146DC205-CCF0-4348-9B74-F11A5D894531}" srcOrd="6" destOrd="0" presId="urn:microsoft.com/office/officeart/2005/8/layout/list1"/>
    <dgm:cxn modelId="{BE8A82DA-E3AE-8A40-BAAE-01A1B95E093B}" type="presParOf" srcId="{3CB1CD84-208C-864D-84F9-5F251619DE92}" destId="{113FC02F-0F35-6847-8335-5680B66CDBB5}" srcOrd="7" destOrd="0" presId="urn:microsoft.com/office/officeart/2005/8/layout/list1"/>
    <dgm:cxn modelId="{690A5F0D-9FE1-2849-A7D8-00E3A5735AFD}" type="presParOf" srcId="{3CB1CD84-208C-864D-84F9-5F251619DE92}" destId="{44DA3449-9960-914D-BDC6-15909AE74FF1}" srcOrd="8" destOrd="0" presId="urn:microsoft.com/office/officeart/2005/8/layout/list1"/>
    <dgm:cxn modelId="{3BCA7AD1-F0A0-2C4B-BE72-8E302A67FD4A}" type="presParOf" srcId="{44DA3449-9960-914D-BDC6-15909AE74FF1}" destId="{00387295-9BD7-E84A-B209-F71CAD66C2F0}" srcOrd="0" destOrd="0" presId="urn:microsoft.com/office/officeart/2005/8/layout/list1"/>
    <dgm:cxn modelId="{CA2314A1-A1B5-9F45-B415-D65CC6828912}" type="presParOf" srcId="{44DA3449-9960-914D-BDC6-15909AE74FF1}" destId="{FE6C0F7E-D74B-424A-B8FA-0EBEABDF4565}" srcOrd="1" destOrd="0" presId="urn:microsoft.com/office/officeart/2005/8/layout/list1"/>
    <dgm:cxn modelId="{CF636509-E626-1048-82A3-E68DA5C81028}" type="presParOf" srcId="{3CB1CD84-208C-864D-84F9-5F251619DE92}" destId="{CC33B151-D568-BF48-BA3C-B237620B48CC}" srcOrd="9" destOrd="0" presId="urn:microsoft.com/office/officeart/2005/8/layout/list1"/>
    <dgm:cxn modelId="{93CBC614-8148-AE4C-91ED-79EF55CBF853}" type="presParOf" srcId="{3CB1CD84-208C-864D-84F9-5F251619DE92}" destId="{7BE962CD-F6A3-F347-8A9D-03F6ADA3ED1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95E69-13DF-674E-8513-8665011B89B9}">
      <dsp:nvSpPr>
        <dsp:cNvPr id="0" name=""/>
        <dsp:cNvSpPr/>
      </dsp:nvSpPr>
      <dsp:spPr>
        <a:xfrm>
          <a:off x="0" y="568793"/>
          <a:ext cx="5124159" cy="7547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>
              <a:latin typeface="Calibri" panose="020F0502020204030204" pitchFamily="34" charset="0"/>
              <a:cs typeface="Calibri" panose="020F0502020204030204" pitchFamily="34" charset="0"/>
            </a:rPr>
            <a:t>Πόλεμος στον Κόλπο</a:t>
          </a:r>
          <a:endParaRPr lang="en-US" sz="19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845" y="605638"/>
        <a:ext cx="5050469" cy="681087"/>
      </dsp:txXfrm>
    </dsp:sp>
    <dsp:sp modelId="{69CEA3D4-5492-0E42-B49A-FA92B7148402}">
      <dsp:nvSpPr>
        <dsp:cNvPr id="0" name=""/>
        <dsp:cNvSpPr/>
      </dsp:nvSpPr>
      <dsp:spPr>
        <a:xfrm>
          <a:off x="0" y="1378291"/>
          <a:ext cx="5124159" cy="754777"/>
        </a:xfrm>
        <a:prstGeom prst="roundRect">
          <a:avLst/>
        </a:prstGeom>
        <a:gradFill rotWithShape="0">
          <a:gsLst>
            <a:gs pos="0">
              <a:schemeClr val="accent2">
                <a:hueOff val="151055"/>
                <a:satOff val="-15998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151055"/>
                <a:satOff val="-15998"/>
                <a:lumOff val="-39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>
              <a:latin typeface="Calibri" panose="020F0502020204030204" pitchFamily="34" charset="0"/>
              <a:cs typeface="Calibri" panose="020F0502020204030204" pitchFamily="34" charset="0"/>
            </a:rPr>
            <a:t>Διάλυση Γιουγκοσλαβίας</a:t>
          </a:r>
          <a:endParaRPr lang="en-US" sz="19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845" y="1415136"/>
        <a:ext cx="5050469" cy="681087"/>
      </dsp:txXfrm>
    </dsp:sp>
    <dsp:sp modelId="{C00E2B48-D80A-0F42-8736-019F3668FCAC}">
      <dsp:nvSpPr>
        <dsp:cNvPr id="0" name=""/>
        <dsp:cNvSpPr/>
      </dsp:nvSpPr>
      <dsp:spPr>
        <a:xfrm>
          <a:off x="0" y="2187789"/>
          <a:ext cx="5124159" cy="754777"/>
        </a:xfrm>
        <a:prstGeom prst="roundRect">
          <a:avLst/>
        </a:prstGeom>
        <a:gradFill rotWithShape="0">
          <a:gsLst>
            <a:gs pos="0">
              <a:schemeClr val="accent2">
                <a:hueOff val="302110"/>
                <a:satOff val="-31995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302110"/>
                <a:satOff val="-31995"/>
                <a:lumOff val="-78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>
              <a:latin typeface="Calibri" panose="020F0502020204030204" pitchFamily="34" charset="0"/>
              <a:cs typeface="Calibri" panose="020F0502020204030204" pitchFamily="34" charset="0"/>
            </a:rPr>
            <a:t>Μικρο-εθνικισμοί </a:t>
          </a:r>
          <a:endParaRPr lang="en-US" sz="19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845" y="2224634"/>
        <a:ext cx="5050469" cy="681087"/>
      </dsp:txXfrm>
    </dsp:sp>
    <dsp:sp modelId="{E301DC8B-C730-3B47-92D2-5880FD72912E}">
      <dsp:nvSpPr>
        <dsp:cNvPr id="0" name=""/>
        <dsp:cNvSpPr/>
      </dsp:nvSpPr>
      <dsp:spPr>
        <a:xfrm>
          <a:off x="0" y="2997287"/>
          <a:ext cx="5124159" cy="754777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>
              <a:latin typeface="Calibri" panose="020F0502020204030204" pitchFamily="34" charset="0"/>
              <a:cs typeface="Calibri" panose="020F0502020204030204" pitchFamily="34" charset="0"/>
            </a:rPr>
            <a:t>Μαζική εισροή προσφύγων από Γιουγκοσλαβία και μεταναστών από την υπόλοιπη Ανατ. Ευρώπη</a:t>
          </a:r>
          <a:endParaRPr lang="en-US" sz="19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845" y="3034132"/>
        <a:ext cx="5050469" cy="681087"/>
      </dsp:txXfrm>
    </dsp:sp>
    <dsp:sp modelId="{39A152DD-343A-4D40-BF5C-0FD89D25BC4A}">
      <dsp:nvSpPr>
        <dsp:cNvPr id="0" name=""/>
        <dsp:cNvSpPr/>
      </dsp:nvSpPr>
      <dsp:spPr>
        <a:xfrm>
          <a:off x="0" y="3752065"/>
          <a:ext cx="5124159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692" tIns="24130" rIns="135128" bIns="24130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kern="1200">
              <a:latin typeface="Calibri" panose="020F0502020204030204" pitchFamily="34" charset="0"/>
              <a:cs typeface="Calibri" panose="020F0502020204030204" pitchFamily="34" charset="0"/>
            </a:rPr>
            <a:t>ΤΟ ΖΗΤΟΥΜΕΝΟ</a:t>
          </a:r>
          <a:endParaRPr lang="en-US" sz="15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kern="1200" dirty="0">
              <a:latin typeface="Calibri" panose="020F0502020204030204" pitchFamily="34" charset="0"/>
              <a:cs typeface="Calibri" panose="020F0502020204030204" pitchFamily="34" charset="0"/>
            </a:rPr>
            <a:t>Να μπορέσει η Ευρώπη να αναμορφώσει τους θεσμούς της και να λειτουργήσει ως σημείο αναφοράς και οδηγός για τις υπόλοιπες χώρες της ηπείρου</a:t>
          </a:r>
          <a:endParaRPr lang="en-US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752065"/>
        <a:ext cx="5124159" cy="943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48619-0E30-714C-A880-9080FECCA3D7}">
      <dsp:nvSpPr>
        <dsp:cNvPr id="0" name=""/>
        <dsp:cNvSpPr/>
      </dsp:nvSpPr>
      <dsp:spPr>
        <a:xfrm>
          <a:off x="0" y="217342"/>
          <a:ext cx="674055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A1A37-AC1E-3442-A650-23ADD66279F5}">
      <dsp:nvSpPr>
        <dsp:cNvPr id="0" name=""/>
        <dsp:cNvSpPr/>
      </dsp:nvSpPr>
      <dsp:spPr>
        <a:xfrm>
          <a:off x="337027" y="25462"/>
          <a:ext cx="4718387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44" tIns="0" rIns="178344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Μια ενοποίηση ερήμην των λαών</a:t>
          </a:r>
          <a:endParaRPr lang="en-US" sz="1300" kern="1200"/>
        </a:p>
      </dsp:txBody>
      <dsp:txXfrm>
        <a:off x="355761" y="44196"/>
        <a:ext cx="4680919" cy="346292"/>
      </dsp:txXfrm>
    </dsp:sp>
    <dsp:sp modelId="{146DC205-CCF0-4348-9B74-F11A5D894531}">
      <dsp:nvSpPr>
        <dsp:cNvPr id="0" name=""/>
        <dsp:cNvSpPr/>
      </dsp:nvSpPr>
      <dsp:spPr>
        <a:xfrm>
          <a:off x="0" y="807022"/>
          <a:ext cx="6740553" cy="1392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142" tIns="270764" rIns="52314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kern="1200"/>
            <a:t>Μακρά και αναξιοπρεπής διαπραγμάτευση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kern="1200"/>
            <a:t>Η ακατανόητη ή ασαφής γλώσσα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kern="1200"/>
            <a:t>Η παρείσφρηση της Ένωσης σε ευαίσθητους τομείς εθνικής κυριαρχίας και ταυτότητας (νόμισμα, εξωτερική πολιτική, ιθαγένεια)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kern="1200"/>
            <a:t>Η υπερ-φιλελεύθερη οικονομική φιλοσοφία της ΟΝΕ</a:t>
          </a:r>
          <a:endParaRPr lang="en-US" sz="1300" kern="1200"/>
        </a:p>
      </dsp:txBody>
      <dsp:txXfrm>
        <a:off x="0" y="807022"/>
        <a:ext cx="6740553" cy="1392300"/>
      </dsp:txXfrm>
    </dsp:sp>
    <dsp:sp modelId="{95D4C942-860B-6443-ABA9-F97C1E6AF183}">
      <dsp:nvSpPr>
        <dsp:cNvPr id="0" name=""/>
        <dsp:cNvSpPr/>
      </dsp:nvSpPr>
      <dsp:spPr>
        <a:xfrm>
          <a:off x="337027" y="615142"/>
          <a:ext cx="4718387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44" tIns="0" rIns="178344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Οι ενδογενείς</a:t>
          </a:r>
          <a:endParaRPr lang="en-US" sz="1300" kern="1200"/>
        </a:p>
      </dsp:txBody>
      <dsp:txXfrm>
        <a:off x="355761" y="633876"/>
        <a:ext cx="4680919" cy="346292"/>
      </dsp:txXfrm>
    </dsp:sp>
    <dsp:sp modelId="{7BE962CD-F6A3-F347-8A9D-03F6ADA3ED15}">
      <dsp:nvSpPr>
        <dsp:cNvPr id="0" name=""/>
        <dsp:cNvSpPr/>
      </dsp:nvSpPr>
      <dsp:spPr>
        <a:xfrm>
          <a:off x="0" y="2461403"/>
          <a:ext cx="6740553" cy="1167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142" tIns="270764" rIns="52314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kern="1200"/>
            <a:t>η οικονομική ύφεση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kern="1200" dirty="0"/>
            <a:t>Η παγκοσμιοποίηση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kern="1200"/>
            <a:t>Η αδυναμία της Ευρώπης να απαντήσει στις κρίσεις της Γιουγκοσλαβίας και του Ιράκ</a:t>
          </a:r>
          <a:endParaRPr lang="en-US" sz="1300" kern="1200"/>
        </a:p>
      </dsp:txBody>
      <dsp:txXfrm>
        <a:off x="0" y="2461403"/>
        <a:ext cx="6740553" cy="1167075"/>
      </dsp:txXfrm>
    </dsp:sp>
    <dsp:sp modelId="{FE6C0F7E-D74B-424A-B8FA-0EBEABDF4565}">
      <dsp:nvSpPr>
        <dsp:cNvPr id="0" name=""/>
        <dsp:cNvSpPr/>
      </dsp:nvSpPr>
      <dsp:spPr>
        <a:xfrm>
          <a:off x="337027" y="2269523"/>
          <a:ext cx="4718387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44" tIns="0" rIns="178344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Εξωγενείς παράγοντες αμφισβήτησης</a:t>
          </a:r>
          <a:endParaRPr lang="en-US" sz="1300" kern="1200"/>
        </a:p>
      </dsp:txBody>
      <dsp:txXfrm>
        <a:off x="355761" y="2288257"/>
        <a:ext cx="4680919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>
            <a:extLst>
              <a:ext uri="{FF2B5EF4-FFF2-40B4-BE49-F238E27FC236}">
                <a16:creationId xmlns:a16="http://schemas.microsoft.com/office/drawing/2014/main" id="{C4C86181-C680-E44E-8B91-765C1C13B77F}"/>
              </a:ext>
            </a:extLst>
          </p:cNvPr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15090C-8535-494F-9201-B78430944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C65D58-8CBB-2445-90DB-7F714677B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6E803C-DFB7-8B4E-8155-0FEE3DD63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fld id="{9ECB49A9-6E39-3640-90E4-ADB9E1C26894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97076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C75E65FF-1781-FC42-B6E8-FEFCE5337C1F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1FCC05-532A-E84A-9281-10DBC3A8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665D25-0231-8A47-B5D3-83280CC02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8BF7DC-273E-D34B-AE06-E45AE42BB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ECB819BD-3181-554B-8A67-9C8B65C83722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9062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96CD567A-6F3A-7C4A-AC18-786B1800B250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A5ED08-BAA8-4E4A-9EC0-9EF8BE128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>
            <a:extLst>
              <a:ext uri="{FF2B5EF4-FFF2-40B4-BE49-F238E27FC236}">
                <a16:creationId xmlns:a16="http://schemas.microsoft.com/office/drawing/2014/main" id="{4BBB0AAD-528D-244C-90AC-792035CAF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90CE8D2-2F17-F14F-B083-20A5B385418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9C9F84C-A601-D34F-8C2B-3148341449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6BA0879-A2FA-C24E-840C-8E4472F8A4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645B0EEC-256D-9749-BF57-542AEE4019DE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9951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FF814D62-F8E2-3B4F-985F-D1437E150647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DBF39F5-C84A-9B4F-8639-FD5E4025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919C5FF-A633-4D46-9F68-C1AFABC0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E153509-7C50-F048-9E2F-FB12B488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5FFBBD61-BAF3-EF4F-851A-CDC21875CACE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440733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612944C1-503A-9D4E-B778-6BAB5F934204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C2C965-A9C2-2447-BE39-7BA74A310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>
            <a:extLst>
              <a:ext uri="{FF2B5EF4-FFF2-40B4-BE49-F238E27FC236}">
                <a16:creationId xmlns:a16="http://schemas.microsoft.com/office/drawing/2014/main" id="{E92E0EE8-B101-7946-BB97-BB5BE7E2B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333B4C11-14A6-E54A-B752-BC1D1F41A5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DE01C4C-1E4E-E346-83AC-6E445CD24DA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E0D1821-78E7-014D-BEC2-F92E9B28B8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67AE91D7-87AA-2E43-9EFF-BBB9999490C2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779914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15603AFE-796B-7E43-82F1-155E676FA285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92143D6-77E0-F047-AC92-0F215DB572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C1F09A7-348B-9A46-BA37-779C350779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F09C4EB-CE4D-E14C-A12B-EE585A5BBF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5265636B-9C5D-F442-8AA9-D649166CC6FA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673554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C94BF314-9D1D-3647-B441-BC1D6CBBA561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D745CE-CB34-944B-8ECC-FD4CF68B1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B3E654-5C23-5F42-B4F8-D125BA3EB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A8DBA3-7867-F247-9705-E0DC92352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5BE1E-D349-4A49-A380-22F91117E981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503284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76A3909B-183C-3C45-BD8B-C2A8EE9766ED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4C55FF-C9E6-D04D-B850-C8717800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E83C1C-60D8-4741-A1FD-B298E3B4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888544-533D-9C44-9FC3-E0D1A357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CC5B4-046C-404C-99D5-DAD8B8A3EBC1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76929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25457950-CDC1-6D4F-95DE-ADEAA02F870D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552C0E-9392-2F42-8E73-3417EC221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3F0CC9-11AD-9B42-8A87-5B589BFE5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E7AECB-608B-974E-8DDB-7C708B00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33231-0A63-534C-8033-57B175AFA7B6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49212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8C1EA9BD-95B9-6547-BD6E-87D9DD75AF1E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2A59A4-89E6-8F42-8B10-598A7D12F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D45A61-4462-7440-8D97-90FD981A7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816EFD-E095-DC48-97CE-091BDCE1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EF3E97E0-4F70-AE4C-B9C0-95C2301552B9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76141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91AB48BD-8E34-C548-BC3C-8527B272A8D7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E42A7C1-AEC9-4048-B652-66224C575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7706F9A-9119-3848-B276-7B01AF35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5B6D37-7DB7-6A4C-BA3C-F6E0DCCD9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B08A7-FDFD-9447-A159-D8F17E714A1B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32180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id="{BAF4AF58-D20E-D149-AA9F-7BC255A47E3A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AA2F737E-A048-1245-9C1D-A626A9C0D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86E730F7-8FE4-E946-9186-3D66687CE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95ECC6-436D-774D-A6D5-7BDCF880B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33062-7802-8C4D-88B9-74DEE81381D1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28844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75C8991A-57DA-764F-B26A-E0098C9C72E2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3B9808C-48C5-BB41-91E5-80F5A07F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8D69786-7B16-3B44-8107-285632F88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D5F26FA-9A49-454B-A08B-856E2F24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B3474-1423-EF43-97B1-B7958D4B615F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46126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4CBC5625-B960-9841-8E0A-33ECE6B7C9E9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E4C1929-F87A-2A40-92A1-31E5DBD43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09C0167-DCED-BF4C-8074-29F23B5C5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A265299-A525-EB4A-9C66-6A30313E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60E6B-0990-3440-9D6F-FCC9734FF2AB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59499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2B4E65A0-38CB-094D-944D-FE3BFF89CF19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809AE78-A176-0745-A408-17EB86A22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CBE66C0-6E26-2C46-970A-D4CE9D2A5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9E99094-AA03-CC4E-B0DA-9167F9AF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502D6-F396-644F-9278-846D2DF31416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48687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22F4668A-E433-4142-BAB8-72E4CB18B951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D4A6DDF-940C-0A44-847E-05E165C4D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E9426E9-0823-B34B-A362-D123D84E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266EF7B-DEFB-914C-9FB4-065C1E8B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83007832-AC1F-5544-8853-169F654D9C92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169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>
            <a:extLst>
              <a:ext uri="{FF2B5EF4-FFF2-40B4-BE49-F238E27FC236}">
                <a16:creationId xmlns:a16="http://schemas.microsoft.com/office/drawing/2014/main" id="{CB6C8AA8-2AB0-0346-A2C7-88EF3B4C540B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>
              <a:extLst>
                <a:ext uri="{FF2B5EF4-FFF2-40B4-BE49-F238E27FC236}">
                  <a16:creationId xmlns:a16="http://schemas.microsoft.com/office/drawing/2014/main" id="{3D9DA1B7-C979-9646-92BC-CE154B3C0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2">
              <a:extLst>
                <a:ext uri="{FF2B5EF4-FFF2-40B4-BE49-F238E27FC236}">
                  <a16:creationId xmlns:a16="http://schemas.microsoft.com/office/drawing/2014/main" id="{10C7BBC2-8303-2947-BCEE-777287D40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3">
              <a:extLst>
                <a:ext uri="{FF2B5EF4-FFF2-40B4-BE49-F238E27FC236}">
                  <a16:creationId xmlns:a16="http://schemas.microsoft.com/office/drawing/2014/main" id="{72B9E345-611C-604E-A22E-267E521C8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4">
              <a:extLst>
                <a:ext uri="{FF2B5EF4-FFF2-40B4-BE49-F238E27FC236}">
                  <a16:creationId xmlns:a16="http://schemas.microsoft.com/office/drawing/2014/main" id="{CA48C16C-DD33-6E4E-9185-A970003E4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">
              <a:extLst>
                <a:ext uri="{FF2B5EF4-FFF2-40B4-BE49-F238E27FC236}">
                  <a16:creationId xmlns:a16="http://schemas.microsoft.com/office/drawing/2014/main" id="{63CD151D-7D6A-6740-8250-98DAB0D0B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6">
              <a:extLst>
                <a:ext uri="{FF2B5EF4-FFF2-40B4-BE49-F238E27FC236}">
                  <a16:creationId xmlns:a16="http://schemas.microsoft.com/office/drawing/2014/main" id="{B3AA5057-2DFA-0547-923F-51975339B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7">
              <a:extLst>
                <a:ext uri="{FF2B5EF4-FFF2-40B4-BE49-F238E27FC236}">
                  <a16:creationId xmlns:a16="http://schemas.microsoft.com/office/drawing/2014/main" id="{1F1915ED-A93B-0747-8C37-DCD4E6432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8">
              <a:extLst>
                <a:ext uri="{FF2B5EF4-FFF2-40B4-BE49-F238E27FC236}">
                  <a16:creationId xmlns:a16="http://schemas.microsoft.com/office/drawing/2014/main" id="{DE5A299B-BF6D-8047-B3E3-40BD2273E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9">
              <a:extLst>
                <a:ext uri="{FF2B5EF4-FFF2-40B4-BE49-F238E27FC236}">
                  <a16:creationId xmlns:a16="http://schemas.microsoft.com/office/drawing/2014/main" id="{63D78CCB-B947-1045-9F76-69E03BC79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0">
              <a:extLst>
                <a:ext uri="{FF2B5EF4-FFF2-40B4-BE49-F238E27FC236}">
                  <a16:creationId xmlns:a16="http://schemas.microsoft.com/office/drawing/2014/main" id="{1B4FFF1B-8449-0C46-ABE8-15E4393DF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1">
              <a:extLst>
                <a:ext uri="{FF2B5EF4-FFF2-40B4-BE49-F238E27FC236}">
                  <a16:creationId xmlns:a16="http://schemas.microsoft.com/office/drawing/2014/main" id="{D3FB17BD-F04B-F446-A8E4-6258EE6F9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2">
              <a:extLst>
                <a:ext uri="{FF2B5EF4-FFF2-40B4-BE49-F238E27FC236}">
                  <a16:creationId xmlns:a16="http://schemas.microsoft.com/office/drawing/2014/main" id="{3DBBBAC4-41E8-964D-A4FC-28D5741AE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48">
            <a:extLst>
              <a:ext uri="{FF2B5EF4-FFF2-40B4-BE49-F238E27FC236}">
                <a16:creationId xmlns:a16="http://schemas.microsoft.com/office/drawing/2014/main" id="{76767987-0DD8-9845-A922-2AA97BD6983F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>
              <a:extLst>
                <a:ext uri="{FF2B5EF4-FFF2-40B4-BE49-F238E27FC236}">
                  <a16:creationId xmlns:a16="http://schemas.microsoft.com/office/drawing/2014/main" id="{C3F0A5AA-A214-1C40-9F56-12262B2C7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8">
              <a:extLst>
                <a:ext uri="{FF2B5EF4-FFF2-40B4-BE49-F238E27FC236}">
                  <a16:creationId xmlns:a16="http://schemas.microsoft.com/office/drawing/2014/main" id="{A45E9DE4-5046-4440-AA23-E97A03738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9">
              <a:extLst>
                <a:ext uri="{FF2B5EF4-FFF2-40B4-BE49-F238E27FC236}">
                  <a16:creationId xmlns:a16="http://schemas.microsoft.com/office/drawing/2014/main" id="{D3CE41EA-CB88-1B43-95F0-CA7015586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0">
              <a:extLst>
                <a:ext uri="{FF2B5EF4-FFF2-40B4-BE49-F238E27FC236}">
                  <a16:creationId xmlns:a16="http://schemas.microsoft.com/office/drawing/2014/main" id="{96626879-4363-6F41-BB57-783886F50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1">
              <a:extLst>
                <a:ext uri="{FF2B5EF4-FFF2-40B4-BE49-F238E27FC236}">
                  <a16:creationId xmlns:a16="http://schemas.microsoft.com/office/drawing/2014/main" id="{1034F396-8B56-344C-A1C0-CCDD4CE71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2">
              <a:extLst>
                <a:ext uri="{FF2B5EF4-FFF2-40B4-BE49-F238E27FC236}">
                  <a16:creationId xmlns:a16="http://schemas.microsoft.com/office/drawing/2014/main" id="{030F814B-4ABA-8849-84B4-DB98F13EF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3">
              <a:extLst>
                <a:ext uri="{FF2B5EF4-FFF2-40B4-BE49-F238E27FC236}">
                  <a16:creationId xmlns:a16="http://schemas.microsoft.com/office/drawing/2014/main" id="{2C4B853D-2976-5C41-A1FE-6DB98489D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4">
              <a:extLst>
                <a:ext uri="{FF2B5EF4-FFF2-40B4-BE49-F238E27FC236}">
                  <a16:creationId xmlns:a16="http://schemas.microsoft.com/office/drawing/2014/main" id="{7D6C1269-AF27-6B41-AB47-15D879728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5">
              <a:extLst>
                <a:ext uri="{FF2B5EF4-FFF2-40B4-BE49-F238E27FC236}">
                  <a16:creationId xmlns:a16="http://schemas.microsoft.com/office/drawing/2014/main" id="{099E51F8-831B-304D-8772-F16849B02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6">
              <a:extLst>
                <a:ext uri="{FF2B5EF4-FFF2-40B4-BE49-F238E27FC236}">
                  <a16:creationId xmlns:a16="http://schemas.microsoft.com/office/drawing/2014/main" id="{E9E1E777-FE9E-7142-9511-1C90EE349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">
              <a:extLst>
                <a:ext uri="{FF2B5EF4-FFF2-40B4-BE49-F238E27FC236}">
                  <a16:creationId xmlns:a16="http://schemas.microsoft.com/office/drawing/2014/main" id="{998FA5CA-FC39-1648-AA6F-4F9B05066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8">
              <a:extLst>
                <a:ext uri="{FF2B5EF4-FFF2-40B4-BE49-F238E27FC236}">
                  <a16:creationId xmlns:a16="http://schemas.microsoft.com/office/drawing/2014/main" id="{F05A6E55-9886-C74B-A33B-5E2F49A2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2217BBB0-DC40-8745-A738-3C3506E97AA7}"/>
              </a:ext>
            </a:extLst>
          </p:cNvPr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83C8147C-1850-444B-BD82-C363649D7F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C7154E96-B34E-2E46-9F13-4366881783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CC904-09F0-1B4C-A565-B453CA93B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EA77B-40FF-0A49-A7B0-D0E9560E0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A058C-A071-0441-8A9B-6FFA1EC7A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FEFFFF"/>
                </a:solidFill>
              </a:defRPr>
            </a:lvl1pPr>
          </a:lstStyle>
          <a:p>
            <a:fld id="{7BC80ABD-F70D-D842-A6B1-2347065D3D7F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2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2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2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2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2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A0D8357-0F22-7143-9090-45B3E2AF50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43100" y="2514600"/>
            <a:ext cx="6599238" cy="2262188"/>
          </a:xfrm>
        </p:spPr>
        <p:txBody>
          <a:bodyPr/>
          <a:lstStyle/>
          <a:p>
            <a:pPr algn="just" eaLnBrk="1" hangingPunct="1"/>
            <a:r>
              <a:rPr lang="el-GR" alt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δημιουργία της Ευρωπαϊκής Ένωσης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EEDE0DA-2DE5-F64C-AAFA-6F2F2EA6A8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43100" y="4776788"/>
            <a:ext cx="6599238" cy="1127125"/>
          </a:xfrm>
        </p:spPr>
        <p:txBody>
          <a:bodyPr/>
          <a:lstStyle/>
          <a:p>
            <a:pPr algn="ctr" eaLnBrk="1" hangingPunct="1"/>
            <a:r>
              <a:rPr lang="el-GR" altLang="en-US" sz="3200" b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συνθήκη του Μάαστριχτ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7B8CA83B-72F5-DA48-AB3E-B70AE3591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sz="2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λογική συνέπεια </a:t>
            </a:r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1AB3B91-9A60-3F43-83C1-9CBFA7A201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9933" y="589722"/>
            <a:ext cx="5098525" cy="53215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Μια ισχυρή, συνεκτική, οιονεί κρατική, πολιτική δομή με </a:t>
            </a:r>
          </a:p>
          <a:p>
            <a:pPr eaLnBrk="1" hangingPunct="1"/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επαρκή οικονομική και νομισματική ισχύ και </a:t>
            </a:r>
          </a:p>
          <a:p>
            <a:pPr eaLnBrk="1" hangingPunct="1"/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Σημαντικό και ενιαίο λόγο στις διεθνείς εξελίξεις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7311BC83-2F6A-D140-9043-FB1BE1C866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l-GR" altLang="en-US" sz="2500" b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Οι αντιστάσεις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BF1E08A-DFAE-5048-AEB0-589BB0E36B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Βρετανία και Γαλλία δεν ήθελαν να κοινοτικοποιήσουν την εξωτερική (και ιδίως την αμυντική) πολιτική τους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Γερμανία δεν ήθελε μεγάλη αύξηση της συνεισφοράς της στην Κοινότητα γιατί είχε μπροστά της το κόστος της ανοικοδόμησης της Ανατολικής Γερμανίας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διάσταση μεταξύ ευρωπαϊστών (υπέρμαχοι μιας ξεχωριστής ευρωπαϊκής αμυντικής ταυτότητας) και Ατλαντιστών (υποστηρικτές της ενίσχυσης του ευρωπαϊκού σκέλους του ΝΑΤΟ) αποδυναμώνει τον ενιαίο ευρωπαϊκό λόγο στα μεγάλα διεθνή θέματα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F630A9C1-025B-B341-88BD-C02F6AF8AA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416" y="1059872"/>
            <a:ext cx="2259162" cy="4851349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 τελικός συμβιβασμός</a:t>
            </a:r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1149203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3F65254-D1DB-1C44-AA52-28230B477E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60276" y="1059872"/>
            <a:ext cx="4668183" cy="485135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αφαίρεση του «ομοσπονδιακού πεπρωμένου» (</a:t>
            </a:r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vocation </a:t>
            </a:r>
            <a:r>
              <a:rPr lang="fr-F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fédérale</a:t>
            </a:r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της Ένωσης</a:t>
            </a:r>
          </a:p>
          <a:p>
            <a:pPr eaLnBrk="1" hangingPunct="1"/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δημιουργία μιας ένωσης με τρία σκέλη και τρεις ‘λογικές’</a:t>
            </a:r>
          </a:p>
          <a:p>
            <a:pPr eaLnBrk="1" hangingPunct="1"/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Οι αυτεξαιρέσεις </a:t>
            </a:r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(opt-out)</a:t>
            </a:r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ως προϋπόθεση περαιτέρω προόδου</a:t>
            </a:r>
          </a:p>
          <a:p>
            <a:pPr lvl="1" eaLnBrk="1" hangingPunct="1"/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Στην ΟΝΕ</a:t>
            </a:r>
          </a:p>
          <a:p>
            <a:pPr lvl="1" eaLnBrk="1" hangingPunct="1"/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Στις κοινωνικές πολιτικές</a:t>
            </a:r>
          </a:p>
          <a:p>
            <a:pPr lvl="1" eaLnBrk="1" hangingPunct="1"/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Στον τομέα της δικαιοσύνης και των εσωτερικών υποθέσεων (όπου επιτρέπεται </a:t>
            </a:r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opt-in)</a:t>
            </a:r>
            <a:endParaRPr lang="el-GR" alt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2EEA176A-B994-1147-A193-A0357DD25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θέση σε ισχύ της Συνθήκης</a:t>
            </a:r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D3A7CAE-69DD-874E-8967-895F2F4402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9933" y="589722"/>
            <a:ext cx="5098525" cy="53215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Συνθήκη εγκρίθηκε τον Δεκέμβριο του 1991 από το Ευρωπαϊκό Συμβούλιο του Μάαστριχτ (9-10.12.1991)</a:t>
            </a:r>
          </a:p>
          <a:p>
            <a:pPr eaLnBrk="1" hangingPunct="1"/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Υπογράφηκε στις 7.2.1992</a:t>
            </a:r>
          </a:p>
          <a:p>
            <a:pPr eaLnBrk="1" hangingPunct="1"/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Και τέθηκε σε ισχύ την 1.11.1993</a:t>
            </a:r>
          </a:p>
          <a:p>
            <a:pPr eaLnBrk="1" hangingPunct="1"/>
            <a:endParaRPr lang="el-G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F4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B8D44-0900-534B-B309-5A4D64660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128713"/>
            <a:ext cx="8178799" cy="460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39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A5F89F-0AA7-6249-BAF7-6E94C0F63479}"/>
              </a:ext>
            </a:extLst>
          </p:cNvPr>
          <p:cNvSpPr/>
          <p:nvPr/>
        </p:nvSpPr>
        <p:spPr>
          <a:xfrm>
            <a:off x="684213" y="2028825"/>
            <a:ext cx="1943100" cy="36718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l-GR" altLang="en-US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defRPr/>
            </a:pPr>
            <a:endParaRPr lang="el-GR" altLang="en-US">
              <a:effectLst>
                <a:outerShdw blurRad="38100" dist="38100" dir="2700000" algn="tl">
                  <a:srgbClr val="FFFFFF"/>
                </a:outerShdw>
              </a:effectLst>
              <a:latin typeface="Century Gothic" panose="020B0502020202020204" pitchFamily="34" charset="0"/>
            </a:endParaRPr>
          </a:p>
          <a:p>
            <a:pPr eaLnBrk="1" hangingPunct="1">
              <a:defRPr/>
            </a:pPr>
            <a:r>
              <a:rPr lang="el-GR" altLang="en-US" sz="1200">
                <a:latin typeface="Verdana" panose="020B0604030504040204" pitchFamily="34" charset="0"/>
              </a:rPr>
              <a:t>Τελωνειακή ένωση</a:t>
            </a:r>
          </a:p>
          <a:p>
            <a:pPr eaLnBrk="1" hangingPunct="1">
              <a:defRPr/>
            </a:pPr>
            <a:r>
              <a:rPr lang="el-GR" altLang="en-US" sz="1200">
                <a:latin typeface="Verdana" panose="020B0604030504040204" pitchFamily="34" charset="0"/>
              </a:rPr>
              <a:t>Ενιαία αγορά</a:t>
            </a:r>
          </a:p>
          <a:p>
            <a:pPr eaLnBrk="1" hangingPunct="1">
              <a:defRPr/>
            </a:pPr>
            <a:r>
              <a:rPr lang="el-GR" altLang="en-US" sz="1200">
                <a:latin typeface="Verdana" panose="020B0604030504040204" pitchFamily="34" charset="0"/>
              </a:rPr>
              <a:t>Κοινή Γεωργική Πολιτική</a:t>
            </a:r>
          </a:p>
          <a:p>
            <a:pPr eaLnBrk="1" hangingPunct="1">
              <a:defRPr/>
            </a:pPr>
            <a:r>
              <a:rPr lang="el-GR" altLang="en-US" sz="1200">
                <a:latin typeface="Verdana" panose="020B0604030504040204" pitchFamily="34" charset="0"/>
              </a:rPr>
              <a:t>Κοινή Αλιευτική Πολιτική</a:t>
            </a:r>
          </a:p>
          <a:p>
            <a:pPr eaLnBrk="1" hangingPunct="1">
              <a:defRPr/>
            </a:pPr>
            <a:r>
              <a:rPr lang="el-GR" altLang="en-US" sz="1200">
                <a:latin typeface="Verdana" panose="020B0604030504040204" pitchFamily="34" charset="0"/>
              </a:rPr>
              <a:t>Μεταφορές</a:t>
            </a:r>
          </a:p>
          <a:p>
            <a:pPr eaLnBrk="1" hangingPunct="1">
              <a:defRPr/>
            </a:pPr>
            <a:r>
              <a:rPr lang="el-GR" altLang="en-US" sz="1200">
                <a:latin typeface="Verdana" panose="020B0604030504040204" pitchFamily="34" charset="0"/>
              </a:rPr>
              <a:t>Περιβάλλον</a:t>
            </a:r>
          </a:p>
          <a:p>
            <a:pPr eaLnBrk="1" hangingPunct="1">
              <a:defRPr/>
            </a:pPr>
            <a:r>
              <a:rPr lang="el-GR" altLang="en-US" sz="1200">
                <a:latin typeface="Verdana" panose="020B0604030504040204" pitchFamily="34" charset="0"/>
              </a:rPr>
              <a:t>ΟΝΕ</a:t>
            </a:r>
          </a:p>
          <a:p>
            <a:pPr eaLnBrk="1" hangingPunct="1">
              <a:defRPr/>
            </a:pPr>
            <a:endParaRPr lang="el-GR" altLang="en-US" sz="1200">
              <a:latin typeface="Verdana" panose="020B0604030504040204" pitchFamily="34" charset="0"/>
            </a:endParaRPr>
          </a:p>
          <a:p>
            <a:pPr eaLnBrk="1" hangingPunct="1">
              <a:defRPr/>
            </a:pPr>
            <a:endParaRPr lang="el-GR" altLang="en-US" sz="1200">
              <a:latin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el-GR" altLang="en-US" sz="1200">
                <a:latin typeface="Verdana" panose="020B0604030504040204" pitchFamily="34" charset="0"/>
              </a:rPr>
              <a:t>η ΕΚΑΧ (μέχρι το 2002)</a:t>
            </a:r>
          </a:p>
          <a:p>
            <a:pPr eaLnBrk="1" hangingPunct="1">
              <a:defRPr/>
            </a:pPr>
            <a:r>
              <a:rPr lang="el-GR" altLang="en-US" sz="1200">
                <a:latin typeface="Verdana" panose="020B0604030504040204" pitchFamily="34" charset="0"/>
              </a:rPr>
              <a:t>ΕΥΡΑΤΟΜ</a:t>
            </a:r>
          </a:p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B58068-4626-A94F-B6B8-5151831A64CE}"/>
              </a:ext>
            </a:extLst>
          </p:cNvPr>
          <p:cNvSpPr/>
          <p:nvPr/>
        </p:nvSpPr>
        <p:spPr>
          <a:xfrm>
            <a:off x="3635375" y="2009775"/>
            <a:ext cx="1944688" cy="36734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n-US" sz="1200">
                <a:latin typeface="Verdana" panose="020B0604030504040204" pitchFamily="34" charset="0"/>
              </a:rPr>
              <a:t>Συνεργασία στις εξωτερικές σχέσεις</a:t>
            </a:r>
          </a:p>
          <a:p>
            <a:pPr algn="ctr" eaLnBrk="1" hangingPunct="1">
              <a:defRPr/>
            </a:pPr>
            <a:endParaRPr lang="el-GR" altLang="en-US" sz="1200">
              <a:latin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el-GR" altLang="en-US" sz="1200">
                <a:latin typeface="Verdana" panose="020B0604030504040204" pitchFamily="34" charset="0"/>
              </a:rPr>
              <a:t>Ευρωπαϊκή πολιτική ασφάλειας</a:t>
            </a:r>
          </a:p>
          <a:p>
            <a:pPr algn="ctr" eaLnBrk="1" hangingPunct="1">
              <a:defRPr/>
            </a:pPr>
            <a:endParaRPr lang="el-GR" altLang="en-US" sz="1200">
              <a:latin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el-GR" altLang="en-US" sz="1200">
                <a:latin typeface="Verdana" panose="020B0604030504040204" pitchFamily="34" charset="0"/>
              </a:rPr>
              <a:t>Δικαιώματα του ανθρώπου σε τρίτες χώρες</a:t>
            </a:r>
            <a:endParaRPr lang="en-GB" altLang="en-US" sz="1200">
              <a:latin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C26277-0711-3B4D-A610-1535C295CC0E}"/>
              </a:ext>
            </a:extLst>
          </p:cNvPr>
          <p:cNvSpPr/>
          <p:nvPr/>
        </p:nvSpPr>
        <p:spPr>
          <a:xfrm>
            <a:off x="6804025" y="2011363"/>
            <a:ext cx="1944688" cy="36718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n-US" sz="1200">
                <a:latin typeface="Verdana" panose="020B0604030504040204" pitchFamily="34" charset="0"/>
              </a:rPr>
              <a:t>Συνεργασία στους τομείς: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l-GR" altLang="en-US" sz="1200">
                <a:latin typeface="Verdana" panose="020B0604030504040204" pitchFamily="34" charset="0"/>
              </a:rPr>
              <a:t>ασύλου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l-GR" altLang="en-US" sz="1200">
                <a:latin typeface="Verdana" panose="020B0604030504040204" pitchFamily="34" charset="0"/>
              </a:rPr>
              <a:t>μετανάστευσης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l-GR" altLang="en-US" sz="1200">
                <a:latin typeface="Verdana" panose="020B0604030504040204" pitchFamily="34" charset="0"/>
              </a:rPr>
              <a:t>διέλευσης εξωτερικών συνόρων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l-GR" altLang="en-US" sz="1200">
                <a:latin typeface="Verdana" panose="020B0604030504040204" pitchFamily="34" charset="0"/>
              </a:rPr>
              <a:t>θεωρήσεις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l-GR" altLang="en-US" sz="1200">
                <a:latin typeface="Verdana" panose="020B0604030504040204" pitchFamily="34" charset="0"/>
              </a:rPr>
              <a:t>αστυνομική συνεργασία σε διακρατικό έγκλημα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l-GR" altLang="en-US" sz="1200">
                <a:latin typeface="Verdana" panose="020B0604030504040204" pitchFamily="34" charset="0"/>
              </a:rPr>
              <a:t>τρομοκρατία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AE4E1B6-CD38-9442-AD6B-B5B114B42901}"/>
              </a:ext>
            </a:extLst>
          </p:cNvPr>
          <p:cNvSpPr/>
          <p:nvPr/>
        </p:nvSpPr>
        <p:spPr>
          <a:xfrm>
            <a:off x="642938" y="69850"/>
            <a:ext cx="8250237" cy="1584325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ΕΥΡΩΠΑΙΚΗ ΕΝΩΣΗ</a:t>
            </a:r>
          </a:p>
          <a:p>
            <a:pPr algn="ctr" eaLnBrk="1" hangingPunct="1">
              <a:defRPr/>
            </a:pPr>
            <a:r>
              <a:rPr lang="el-GR" altLang="en-US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οι πυλώνες</a:t>
            </a:r>
            <a:endParaRPr lang="en-GB" altLang="en-US"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112FFD-2A73-DD46-A672-66D5B7DDBC33}"/>
              </a:ext>
            </a:extLst>
          </p:cNvPr>
          <p:cNvSpPr/>
          <p:nvPr/>
        </p:nvSpPr>
        <p:spPr>
          <a:xfrm>
            <a:off x="590550" y="1670050"/>
            <a:ext cx="2479675" cy="3397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n-US" sz="12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ΟΙ ΕΥΡΩΠΑΙΚΕΣ ΚΟΙΝΟΤΗΤΕΣ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08B5E7-C162-6448-937A-F1CEC7A1D729}"/>
              </a:ext>
            </a:extLst>
          </p:cNvPr>
          <p:cNvSpPr/>
          <p:nvPr/>
        </p:nvSpPr>
        <p:spPr>
          <a:xfrm>
            <a:off x="3348038" y="1670050"/>
            <a:ext cx="2663825" cy="3238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n-US" sz="10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ΚΟΙΝΗ ΕΞΩΤΕΡΙΚΗ ΠΟΛΙΤΙΚΗ ΚΑΙ ΠΟΛΙΤΙΚΗ ΑΣΦΑΛΕΙΑΣ</a:t>
            </a:r>
            <a:endParaRPr lang="en-GB" altLang="en-US" sz="1000" b="1"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93B584-818D-EE4C-88A1-0E5C5905D1BE}"/>
              </a:ext>
            </a:extLst>
          </p:cNvPr>
          <p:cNvSpPr/>
          <p:nvPr/>
        </p:nvSpPr>
        <p:spPr>
          <a:xfrm>
            <a:off x="6337300" y="1677988"/>
            <a:ext cx="2808288" cy="3238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n-US" sz="10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ΔΙΚΑΙΟΣΥΝΗ ΚΑΙ ΕΣΩΤΕΡΙΚΕΣ ΥΠΟΘΕΣΕΙΣ</a:t>
            </a:r>
            <a:endParaRPr lang="en-GB" altLang="en-US" sz="1000" b="1"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4524A6-7600-2143-9A89-AA7845E1EB0E}"/>
              </a:ext>
            </a:extLst>
          </p:cNvPr>
          <p:cNvSpPr/>
          <p:nvPr/>
        </p:nvSpPr>
        <p:spPr>
          <a:xfrm>
            <a:off x="395288" y="5683250"/>
            <a:ext cx="2376487" cy="8413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ΚΟΙΝΟΤΙΚΗ</a:t>
            </a:r>
            <a:r>
              <a:rPr lang="el-GR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 </a:t>
            </a:r>
            <a:r>
              <a:rPr lang="el-GR" alt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ΜΕΘΟΔΟΣ</a:t>
            </a:r>
            <a:endParaRPr lang="en-GB" altLang="en-US" sz="1400" b="1"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068075-E293-3944-9A2C-DAA5C0E48D78}"/>
              </a:ext>
            </a:extLst>
          </p:cNvPr>
          <p:cNvSpPr/>
          <p:nvPr/>
        </p:nvSpPr>
        <p:spPr>
          <a:xfrm>
            <a:off x="3348038" y="5700713"/>
            <a:ext cx="2376487" cy="8413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ΔΙΑΚΥΒΕΡΝΗΤΙΚΗ ΣΥΝΕΡΓΑΣΙΑ</a:t>
            </a:r>
            <a:endParaRPr lang="en-GB" altLang="en-US" sz="1400" b="1"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91FAC6-3811-4C40-8A35-843623DB8F76}"/>
              </a:ext>
            </a:extLst>
          </p:cNvPr>
          <p:cNvSpPr/>
          <p:nvPr/>
        </p:nvSpPr>
        <p:spPr>
          <a:xfrm>
            <a:off x="6553200" y="5700713"/>
            <a:ext cx="2376488" cy="8413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ΔΙΑΚΥΒΕΡΝΗΤΙΚΗ ΣΥΝΕΡΓΑΣΙΑ</a:t>
            </a:r>
            <a:endParaRPr lang="en-GB" altLang="en-US" sz="1400" b="1"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911047C-69EF-6847-AE40-13502E9A3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ctr" eaLnBrk="1" hangingPunct="1"/>
            <a:r>
              <a:rPr lang="el-GR" altLang="en-US" b="1"/>
              <a:t>Η έννοια των πυλώνων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C4A20A9-82CF-2E41-AF16-28E9424B4C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eaLnBrk="1" hangingPunct="1"/>
            <a:r>
              <a:rPr lang="el-GR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Μια ένωση</a:t>
            </a:r>
          </a:p>
          <a:p>
            <a:pPr eaLnBrk="1" hangingPunct="1"/>
            <a:r>
              <a:rPr lang="el-GR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Με τα ίδια όργανα</a:t>
            </a:r>
          </a:p>
          <a:p>
            <a:pPr eaLnBrk="1" hangingPunct="1"/>
            <a:r>
              <a:rPr lang="el-GR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Που όμως, ανάλογα με το αντικείμενο, αποφασίζουν και δρουν με διαφορετικό τρόπο ακολουθώντας διαφορετικές λογικές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90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9DFEDCA7-3D0F-8B4A-BA4C-027C1A8B95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416" y="1059872"/>
            <a:ext cx="2259162" cy="4851349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sz="23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Παράδειγμα λειτουργίας πρώτου πυλώνα</a:t>
            </a:r>
          </a:p>
        </p:txBody>
      </p:sp>
      <p:sp>
        <p:nvSpPr>
          <p:cNvPr id="32778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1149203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E3E4182-1148-C147-A8A0-88938F9466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60276" y="1059872"/>
            <a:ext cx="4668183" cy="485135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Το περιβάλλον </a:t>
            </a:r>
            <a:endParaRPr lang="el-GR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πρόταση οδηγίας για τα απόβλητα</a:t>
            </a:r>
          </a:p>
          <a:p>
            <a:pPr lvl="1" eaLnBrk="1" hangingPunct="1"/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νομοθετική πρωτοβουλία </a:t>
            </a:r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Επιτροπή</a:t>
            </a:r>
          </a:p>
          <a:p>
            <a:pPr lvl="1" eaLnBrk="1" hangingPunct="1"/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Η απόφαση λαμβάνεται από το Συμβούλιο Υπουργών (με ειδική πλειοψηφία  άρα με ενδεχόμενο να μην συμφωνεί ένα κράτος) και το Ευρωπαϊκό Κοινοβούλιο (με τη διαδικασία της </a:t>
            </a:r>
            <a:r>
              <a:rPr lang="el-GR" alt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συναπόφασης</a:t>
            </a:r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)</a:t>
            </a:r>
          </a:p>
          <a:p>
            <a:pPr lvl="1" eaLnBrk="1" hangingPunct="1"/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Η απόφαση ελέγχεται από το Ευρωπαϊκό Δικαστήριο και</a:t>
            </a:r>
          </a:p>
          <a:p>
            <a:pPr lvl="1" eaLnBrk="1" hangingPunct="1"/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Δεσμεύει τα κράτη και τους πολίτες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lvl="1" eaLnBrk="1" hangingPunct="1"/>
            <a:r>
              <a:rPr lang="el-GR" alt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Πρ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ό</a:t>
            </a:r>
            <a:r>
              <a:rPr lang="el-GR" alt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κειται</a:t>
            </a:r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για την λεγόμενη </a:t>
            </a:r>
            <a:r>
              <a:rPr lang="el-GR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«κοινοτική μέθοδο»</a:t>
            </a:r>
          </a:p>
          <a:p>
            <a:pPr eaLnBrk="1" hangingPunct="1"/>
            <a:endParaRPr lang="el-GR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B0685DC-0CEE-482C-8A89-7A85EECA3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B6A2303B-9A03-2F47-955C-4F63802CD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91645" y="685800"/>
            <a:ext cx="2736814" cy="522542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l-GR" altLang="en-US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Παράδειγμα λειτουργίας δεύτερου πυλώνα</a:t>
            </a:r>
            <a:endParaRPr lang="el-GR" altLang="en-US" sz="280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31628A5-06CF-426B-948A-59ED234C9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F1409BD-1C42-AA43-82FE-A47A6BFA69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6165" y="685800"/>
            <a:ext cx="4477622" cy="5225422"/>
          </a:xfrm>
        </p:spPr>
        <p:txBody>
          <a:bodyPr anchor="ctr">
            <a:normAutofit/>
          </a:bodyPr>
          <a:lstStyle/>
          <a:p>
            <a:pPr algn="just" eaLnBrk="1" hangingPunct="1"/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Κ.Ε.Π.Π.Α. </a:t>
            </a:r>
          </a:p>
          <a:p>
            <a:pPr algn="just" eaLnBrk="1" hangingPunct="1"/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Πρόταση κοινής δράσης κατά της πειρατείας στον Ινδικό Ωκεανό </a:t>
            </a:r>
          </a:p>
          <a:p>
            <a:pPr lvl="1" algn="just" eaLnBrk="1" hangingPunct="1"/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νομοθετική πρωτοβουλία </a:t>
            </a:r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κράτη μέλη</a:t>
            </a:r>
          </a:p>
          <a:p>
            <a:pPr lvl="1" algn="just" eaLnBrk="1" hangingPunct="1"/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Η απόφαση λαμβάνεται από το Συμβούλιο Υπουργών (με ομοφωνία) </a:t>
            </a:r>
          </a:p>
          <a:p>
            <a:pPr lvl="1" algn="just" eaLnBrk="1" hangingPunct="1"/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Το Ευρωπαϊκό Κοινοβούλιο ενημερώνεται και παρέχει την γνώμη του</a:t>
            </a:r>
          </a:p>
          <a:p>
            <a:pPr lvl="1" algn="just" eaLnBrk="1" hangingPunct="1"/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Η απόφαση δεν ελέγχεται από το Ευρωπαϊκό Δικαστήριο και</a:t>
            </a:r>
          </a:p>
          <a:p>
            <a:pPr lvl="1" algn="just" eaLnBrk="1" hangingPunct="1"/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Δεσμεύει τα κράτη και όχι τους πολίτες παρά μόνο εφόσον τα κράτη αναλάβουν ειδική δέσμευση σχετικά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2D902729-F83B-46AA-B572-057BD32A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2030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B0685DC-0CEE-482C-8A89-7A85EECA3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4A9AB49D-E689-F541-BF16-562A911E6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91645" y="685800"/>
            <a:ext cx="2736814" cy="522542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l-GR" altLang="en-US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Παράδειγμα λειτουργίας τρίτου πυλώνα</a:t>
            </a:r>
            <a:endParaRPr lang="el-GR" altLang="en-US" sz="28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31628A5-06CF-426B-948A-59ED234C9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A749DE1-5A90-9C49-B456-54D912C66A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6165" y="685800"/>
            <a:ext cx="4477622" cy="522542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Πρόταση απόφασης για τη θέσπιση προϋποθέσεων για τα δικαιώματα των νομίμων μεταναστών στο εσωτερικό της Ένωσης</a:t>
            </a:r>
          </a:p>
          <a:p>
            <a:pPr lvl="1" eaLnBrk="1" hangingPunct="1"/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νομοθετική πρωτοβουλία </a:t>
            </a:r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Επιτροπή ή κράτη μέλη</a:t>
            </a:r>
          </a:p>
          <a:p>
            <a:pPr lvl="1" eaLnBrk="1" hangingPunct="1"/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Η απόφαση λαμβάνεται από το Συμβούλιο Υπουργών (σχεδόν πάντα με ομοφωνία) </a:t>
            </a:r>
          </a:p>
          <a:p>
            <a:pPr lvl="1" eaLnBrk="1" hangingPunct="1"/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Το Ευρωπαϊκό Κοινοβούλιο ενημερώνεται και παρέχει την γνώμη του</a:t>
            </a:r>
          </a:p>
          <a:p>
            <a:pPr lvl="1" eaLnBrk="1" hangingPunct="1"/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Η απόφαση δεν ελέγχεται από το Ευρωπαϊκό Δικαστήριο και</a:t>
            </a:r>
          </a:p>
          <a:p>
            <a:pPr lvl="1" eaLnBrk="1" hangingPunct="1"/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Δεσμεύει τα κράτη και μέσω αυτών τους πολίτες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D902729-F83B-46AA-B572-057BD32A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2030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DCCB1645-5531-C943-A555-FFDDAFC2A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l-GR" altLang="en-US" sz="2500" b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Οι διαδικασίες για νομισματική ένωση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CEE9405-488A-824D-9417-B4333C5E15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pPr algn="just" eaLnBrk="1" hangingPunct="1"/>
            <a:r>
              <a:rPr lang="el-GR" altLang="en-US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εσωτερική αγορά εμπεριέχει την λογική της οικονομικής και νομισματικής ένωσης</a:t>
            </a:r>
          </a:p>
          <a:p>
            <a:pPr algn="just" eaLnBrk="1" hangingPunct="1"/>
            <a:r>
              <a:rPr lang="el-GR" altLang="en-US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Ενιαία Πράξη το υπονοεί χωρίς να το δηλώνει ρητά</a:t>
            </a:r>
          </a:p>
          <a:p>
            <a:pPr algn="just" eaLnBrk="1" hangingPunct="1"/>
            <a:r>
              <a:rPr lang="el-GR" altLang="en-US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Μετά την ΕΕΠ, ο </a:t>
            </a:r>
            <a:r>
              <a:rPr lang="el-GR" altLang="en-US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Ντελόρ</a:t>
            </a:r>
            <a:r>
              <a:rPr lang="el-GR" altLang="en-US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προωθεί ενεργά την ιδέα</a:t>
            </a:r>
          </a:p>
          <a:p>
            <a:pPr lvl="1" algn="just" eaLnBrk="1" hangingPunct="1"/>
            <a:r>
              <a:rPr lang="el-GR" altLang="en-US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Ευρωπαϊκό Συμβούλιο Αννόβερο (1988) </a:t>
            </a:r>
            <a:r>
              <a:rPr lang="el-GR" altLang="en-US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ανάθεση σε επιτροπή υπό τον </a:t>
            </a:r>
            <a:r>
              <a:rPr lang="el-GR" altLang="en-US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Ντελόρ</a:t>
            </a:r>
            <a:r>
              <a:rPr lang="el-GR" altLang="en-US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της επεξεργασίας σχεδίου για Οικονομική και Νομισματική Ένωση</a:t>
            </a:r>
          </a:p>
          <a:p>
            <a:pPr lvl="1" algn="just" eaLnBrk="1" hangingPunct="1"/>
            <a:r>
              <a:rPr lang="el-GR" altLang="en-US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‘Έκθεση </a:t>
            </a:r>
            <a:r>
              <a:rPr lang="el-GR" altLang="en-US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Ντελόρ</a:t>
            </a:r>
            <a:r>
              <a:rPr lang="el-GR" altLang="en-US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(Απρίλιος 1989)</a:t>
            </a:r>
          </a:p>
          <a:p>
            <a:pPr lvl="2" algn="just" eaLnBrk="1" hangingPunct="1"/>
            <a:r>
              <a:rPr lang="el-GR" altLang="en-US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ΟΝΕ σε τρία στάδια</a:t>
            </a:r>
          </a:p>
          <a:p>
            <a:pPr lvl="2" algn="just" eaLnBrk="1" hangingPunct="1"/>
            <a:r>
              <a:rPr lang="el-GR" altLang="en-US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Ευρωπαϊκή Κεντρική Τράπεζα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7109EBFF-A4A7-7A4B-8670-3C2C2EECB8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l-GR" altLang="en-US" sz="3100" b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Οι θεσμικές αλλαγές της Συνθήκης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5A188DC-75D0-B140-93F2-FA6928E4BE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 sz="15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Σαφέστερος ρόλος στο Ευρωπαϊκό Συμβούλιο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15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κατευθύνει την εξωτερική πολιτική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15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ορίζει τον πρόεδρο της Επιτροπής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15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Το Κοινοβούλιο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l-GR" altLang="en-US" sz="15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γίνεται συν-νομοθέτης (διαδικασία της </a:t>
            </a:r>
            <a:r>
              <a:rPr lang="el-GR" altLang="en-US" sz="15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συναπόφασης</a:t>
            </a:r>
            <a:r>
              <a:rPr lang="el-GR" altLang="en-US" sz="15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l-GR" altLang="en-US" sz="15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δίνει την σύμφωνη γνώμη του σε προσχώρηση νέων μελών και αναθεώρηση των Συνθηκών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l-GR" altLang="en-US" sz="15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εγκρίνει τον Πρόεδρο και τα μέλη της Επιτροπής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15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Νέες αρμοδιότητες στην Ένωση (πολιτισμός, παιδεία, διευρωπαϊκά δίκτυα, περιβάλλον, βιομηχανική πολιτική…)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15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Νέοι θεσμοί στην Ένωση (Διαμεσολαβητής, Επιτροπή Περιφερειών)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15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Ευρωπαϊκή ιθαγένεια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92B543F0-70C1-3445-A315-B29C37226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Οικονομική και Νομισματική Ένωση</a:t>
            </a:r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441C2AF-7285-4A4E-8978-ED10C08704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9933" y="589722"/>
            <a:ext cx="5098525" cy="53215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Τα 3 στάδια</a:t>
            </a:r>
          </a:p>
          <a:p>
            <a:pPr eaLnBrk="1" hangingPunct="1"/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l-GR" altLang="en-US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</a:t>
            </a:r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στάδιο: κατάργηση περιορισμών κίνησης κεφαλαίων. Ένταξη όλων των νομισμάτων των χωρών που θέλουν να συμμετάσχουν στην ΟΝΕ στον Μηχανισμό Συναλλαγματικών Ισοτιμιών</a:t>
            </a:r>
          </a:p>
          <a:p>
            <a:pPr eaLnBrk="1" hangingPunct="1"/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l-GR" altLang="en-US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</a:t>
            </a:r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στάδιο (1.1.1994</a:t>
            </a:r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Ευρωπαϊκό Νομισματικό Ινστιτούτο - πρόδρομος ΕΚΤ που ιδρύθηκε την 1.7.1998)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eaLnBrk="1" hangingPunct="1"/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Ευρωπαϊκό Συμβούλιο Μαδρίτης (Δεκέμβριος 1995): το νέο νόμισμα θα ονομάζεται ευρώ και όχι 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ECU</a:t>
            </a:r>
            <a:endParaRPr lang="el-GR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71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F319A347-33FF-EF4B-8FD4-5F1D4DBE1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 sz="2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εισαγωγή κριτηρίων υπαγωγής στην ΟΝΕ</a:t>
            </a:r>
            <a:br>
              <a:rPr lang="el-GR" altLang="en-US" sz="2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l-GR" altLang="en-US" sz="22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894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7895" name="Rectangle 75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C891F98-7942-2547-92E9-113B849DCE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9933" y="589722"/>
            <a:ext cx="5098525" cy="53215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l-GR" altLang="en-US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κριτήρια του Μάαστριχτ (κριτήρια σύγκλισης των οικονομιών)</a:t>
            </a:r>
          </a:p>
          <a:p>
            <a:pPr eaLnBrk="1" hangingPunct="1"/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Το σύμφωνο σταθερότητας και ανάπτυξης (παραχώρηση προς τη Γερμανία)</a:t>
            </a:r>
          </a:p>
          <a:p>
            <a:pPr eaLnBrk="1" hangingPunct="1"/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Στόχος η εξυγίανση της δημοσιονομικής κατάστασης των κρατών του ευρώ και η δημιουργία ισχυρού και μη πληθωριστικού νέου νομίσματος</a:t>
            </a:r>
          </a:p>
          <a:p>
            <a:pPr eaLnBrk="1" hangingPunct="1"/>
            <a:endParaRPr lang="el-GR" alt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el-GR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B0685DC-0CEE-482C-8A89-7A85EECA3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A80216F0-EF5C-AF42-BD6E-60E7B5EAE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91645" y="685800"/>
            <a:ext cx="2736814" cy="522542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l-GR" altLang="en-US" sz="33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Τα κριτήρια του Μάαστριχτ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31628A5-06CF-426B-948A-59ED234C9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71AA117-0F69-9F4A-BD40-56635EA667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6165" y="685800"/>
            <a:ext cx="4477622" cy="5225422"/>
          </a:xfrm>
        </p:spPr>
        <p:txBody>
          <a:bodyPr anchor="ctr"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l-GR" altLang="en-US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Περιορισμός του δημοσιονομικού ελλείμματος (κάτω από το 3% του ΑΕΠ)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altLang="en-US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Περιορισμός του δημοσίου χρέους (κάτω από το 60% του ΑΕΠ) 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altLang="en-US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Περιορισμός του πληθωρισμού (όχι πάνω από το 1,5% του μέσου όρου των τριών χωρών με το χαμηλότερο πληθωρισμό) 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altLang="en-US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Περιορισμός του βασικού μακροπρόθεσμου επιτοκίου (όχι πάνω από το 2% του μέσου όρου των τριών χωρών με το χαμηλότερο μακροπρόθεσμο επιτόκιο) 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altLang="en-US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Συμμετοχή στο Ευρωπαϊκό Νομισματικό Σύστημα για τουλάχιστον 2 χρόνια</a:t>
            </a:r>
            <a:r>
              <a:rPr lang="el-GR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D902729-F83B-46AA-B572-057BD32A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2030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07330411-D4C1-9642-8A46-2F4746DD6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l-GR" altLang="en-US" b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Το τρίτο στάδιο της ΟΝΕ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754400C-2D1D-D341-BA3F-94864389B9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l-GR" altLang="en-US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31.12.1998 Κλείδωμα ισοτιμιών</a:t>
            </a:r>
          </a:p>
          <a:p>
            <a:pPr eaLnBrk="1" hangingPunct="1"/>
            <a:r>
              <a:rPr lang="el-GR" altLang="en-US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1.1.200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l-GR" altLang="en-US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Κυκλοφορία του νέου νομίσματος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CD8CF-77B1-ED4A-A9DA-B8E55117F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914019"/>
            <a:ext cx="8178799" cy="502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99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175CD74B-9CE8-4F20-A3E4-A22A7F036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09C4FA2C-BBC0-0A40-AB67-E25C93C4A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6172" y="624110"/>
            <a:ext cx="7284749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Τα προβλήματα της επικύρωσης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9C44665-BECF-4482-A00C-E4BE2A87D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" name="Freeform 11">
            <a:extLst>
              <a:ext uri="{FF2B5EF4-FFF2-40B4-BE49-F238E27FC236}">
                <a16:creationId xmlns:a16="http://schemas.microsoft.com/office/drawing/2014/main" id="{20398C1D-D011-4BA8-AC81-E829677B8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40965" name="Rectangle 3">
            <a:extLst>
              <a:ext uri="{FF2B5EF4-FFF2-40B4-BE49-F238E27FC236}">
                <a16:creationId xmlns:a16="http://schemas.microsoft.com/office/drawing/2014/main" id="{D8F0D6FF-7CCD-450A-96E0-FE6F89B81D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118605"/>
              </p:ext>
            </p:extLst>
          </p:nvPr>
        </p:nvGraphicFramePr>
        <p:xfrm>
          <a:off x="1346172" y="2222983"/>
          <a:ext cx="6740553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84591E8A-189C-3949-96BF-5D5E0C341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416" y="1059872"/>
            <a:ext cx="2259162" cy="485134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πρώτη αμφισβήτηση του ενοποιητικού εγχειρήματος</a:t>
            </a:r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1149203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83E69AC-FE6E-1344-AC32-F417ABB44F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60276" y="1059872"/>
            <a:ext cx="4668183" cy="485135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Το αρνητικό δημοψήφισμα στη Δανία</a:t>
            </a:r>
            <a:endParaRPr lang="en-US" alt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/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be and not to be; that is the answer</a:t>
            </a:r>
            <a:endParaRPr lang="el-GR" alt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/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αναγνώριση ειδικού καθεστώτος για τη Δανία (μόνιμη εξαίρεση από όλες τις πολιτικές που άπτονται της εθνικής κυριαρχίας)</a:t>
            </a:r>
          </a:p>
          <a:p>
            <a:pPr eaLnBrk="1" hangingPunct="1"/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Το δημοψήφισμα στην Γαλλία</a:t>
            </a:r>
          </a:p>
          <a:p>
            <a:pPr lvl="1" eaLnBrk="1" hangingPunct="1"/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εγκάρσια διαίρεση Αριστεράς και Δεξιάς</a:t>
            </a:r>
          </a:p>
          <a:p>
            <a:pPr eaLnBrk="1" hangingPunct="1"/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βρετανική ιδιαιτερότητα</a:t>
            </a:r>
          </a:p>
          <a:p>
            <a:pPr lvl="1" eaLnBrk="1" hangingPunct="1"/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αυτεξαίρεση (</a:t>
            </a:r>
            <a:r>
              <a:rPr lang="en-GB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 out)</a:t>
            </a:r>
            <a:endParaRPr lang="el-GR" alt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/>
            <a:endParaRPr lang="el-GR" alt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EE2E86B5-CA30-9942-B658-9C90691CA8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 sz="2000" b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Διακυβερνητική Διάσκεψη για την Οικονομική και Νομισματική Ένωση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B3F967D-1B89-5C40-89B8-CF0178FD1C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pPr algn="just" eaLnBrk="1" hangingPunct="1"/>
            <a:r>
              <a:rPr lang="el-GR" altLang="en-US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Οι επιφυλάξεις της Γερμανίας ως προς την εγκατάλειψη του μάρκου</a:t>
            </a:r>
          </a:p>
          <a:p>
            <a:pPr algn="just" eaLnBrk="1" hangingPunct="1"/>
            <a:r>
              <a:rPr lang="el-GR" altLang="en-US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Οι ενστάσεις της Βρετανίας</a:t>
            </a:r>
          </a:p>
          <a:p>
            <a:pPr algn="just" eaLnBrk="1" hangingPunct="1"/>
            <a:r>
              <a:rPr lang="el-GR" altLang="en-US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Το Ευρωπαϊκό Συμβούλιο της Μαδρίτης (Ιούνιος 1989) δέχεται το σχέδιο </a:t>
            </a:r>
            <a:r>
              <a:rPr lang="el-GR" altLang="en-US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Ντελόρ</a:t>
            </a:r>
            <a:r>
              <a:rPr lang="el-GR" altLang="en-US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ως βάση για τον ΟΝΕ</a:t>
            </a:r>
          </a:p>
          <a:p>
            <a:pPr algn="just" eaLnBrk="1" hangingPunct="1"/>
            <a:r>
              <a:rPr lang="el-GR" altLang="en-US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Το Ευρωπαϊκό Συμβούλιο του Στρασβούργου (Δεκέμβριος 1989) αποφασίζει να συγκαλέσει ΔΚΔ για την μεταρρύθμιση της Συνθήκης της Ρώμης ώστε να συμπεριλάβει και τις διατάξεις για την ΟΝΕ.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87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916BD20E-7382-434D-B502-BCDC0FF7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09" y="1795849"/>
            <a:ext cx="2834152" cy="31148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altLang="en-US" sz="3500" b="1">
                <a:solidFill>
                  <a:srgbClr val="FEFFFF"/>
                </a:solidFill>
              </a:rPr>
              <a:t>Στο μεταξύ ωστόσο…</a:t>
            </a:r>
            <a:endParaRPr lang="en-US" altLang="en-US" sz="3500">
              <a:solidFill>
                <a:srgbClr val="FEFFFF"/>
              </a:solidFill>
            </a:endParaRP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540F867A-D63B-9049-9CCE-5284222C03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9" r="23015"/>
          <a:stretch/>
        </p:blipFill>
        <p:spPr bwMode="auto">
          <a:xfrm>
            <a:off x="3479799" y="10"/>
            <a:ext cx="56642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6A0833D4-828C-7C4B-9497-1B33D68E1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416" y="1059872"/>
            <a:ext cx="2259162" cy="4851349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Οι αλλαγές της διεθνούς συγκυρίας </a:t>
            </a:r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1149203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927D2EA-EB8A-9A4D-8C1A-948F1DEA10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60276" y="1059872"/>
            <a:ext cx="4668183" cy="48513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κατάρρευση του κομμουνιστικού συστήματος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επαναφορά της παν-ευρωπαϊκής προοπτικής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μετάβαση στην οικονομία της αγοράς και οι οικονομικές της επιπτώσεις στην Ανατολική Ευρώπη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τριγμοί στο οικοδόμημα της Σοβιετικής Ένωσης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απουσία του αντίπαλου δέους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 πόλεμος του Κόλπου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διάλυση της Γιουγκοσλαβίας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 πόλεμος στο κέντρο της Ευρώπης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ανάγκη για μια κοινή ευρωπαϊκή εξωτερική πολιτική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6B8930A4-EC5B-D343-AEE2-2FB61D91A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l-GR" altLang="en-US" b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Οι αλλαγές μέσα στην ΕΚ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5DF12F8-7F0B-384A-A778-BB9FC47677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pPr algn="just" eaLnBrk="1" hangingPunct="1"/>
            <a:r>
              <a:rPr lang="el-GR" altLang="en-US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ενοποίηση της Γερμανίας</a:t>
            </a:r>
          </a:p>
          <a:p>
            <a:pPr lvl="1" algn="just" eaLnBrk="1" hangingPunct="1"/>
            <a:r>
              <a:rPr lang="el-GR" altLang="en-US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Τα διλήμματα για το μέλλον της ισχυρότερης χώρας της ΕΚ</a:t>
            </a:r>
          </a:p>
          <a:p>
            <a:pPr lvl="1" algn="just" eaLnBrk="1" hangingPunct="1"/>
            <a:r>
              <a:rPr lang="el-GR" altLang="en-US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επανεμφάνιση του γερμανικού προβλήματος</a:t>
            </a:r>
          </a:p>
          <a:p>
            <a:pPr algn="just" eaLnBrk="1" hangingPunct="1"/>
            <a:r>
              <a:rPr lang="el-GR" altLang="en-US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Οδηγεί στην ανάγκη για επίσπευση της πολιτικής ένωσης </a:t>
            </a:r>
          </a:p>
          <a:p>
            <a:pPr algn="just" eaLnBrk="1" hangingPunct="1"/>
            <a:r>
              <a:rPr lang="el-GR" altLang="en-US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που περνά από τη σύνδεση της πολιτικής ένωσης με την νομισματική ένωση</a:t>
            </a:r>
          </a:p>
          <a:p>
            <a:pPr algn="just" eaLnBrk="1" hangingPunct="1"/>
            <a:endParaRPr lang="el-GR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EB3A41F3-721B-D743-9772-0CAD02ED4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1" y="1700808"/>
            <a:ext cx="2173898" cy="4429629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νομισματική ένωση</a:t>
            </a:r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FCFEC59-E9CD-4549-BE3D-241E7FF7E5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9933" y="589722"/>
            <a:ext cx="5098525" cy="53215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Ευρωπαϊκό Συμβούλιο Στρασβούργο (Δεκέμβριος 1989)</a:t>
            </a:r>
          </a:p>
          <a:p>
            <a:pPr lvl="1" eaLnBrk="1" hangingPunct="1"/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Γερμανία αποδέχεται την νομισματική ένωση (άρα εγκαταλείπει το μάρκο) </a:t>
            </a:r>
          </a:p>
          <a:p>
            <a:pPr lvl="1" eaLnBrk="1" hangingPunct="1"/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εφόσον η ΕΚ (βλέπε Γαλλία) δεχθεί την επανένωση της Γερμανίας και </a:t>
            </a:r>
          </a:p>
          <a:p>
            <a:pPr lvl="1" eaLnBrk="1" hangingPunct="1"/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τη δημιουργία μιας Ευρωπαϊκής Ένωσης </a:t>
            </a:r>
          </a:p>
          <a:p>
            <a:pPr lvl="1" eaLnBrk="1" hangingPunct="1"/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 Μισό μάρκο για τον </a:t>
            </a:r>
            <a:r>
              <a:rPr lang="el-GR" alt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Μιτεράν</a:t>
            </a:r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ολόκληρη η Γερμανία για τον Κολ»</a:t>
            </a:r>
          </a:p>
          <a:p>
            <a:pPr lvl="1" eaLnBrk="1" hangingPunct="1">
              <a:buFontTx/>
              <a:buNone/>
            </a:pPr>
            <a:endParaRPr lang="el-G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865C30A1-9DAE-2B4D-B2B8-E5A9EA222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sz="2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Οι θεσμικές εξελίξεις</a:t>
            </a:r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345F0E9-33F9-4549-83CB-B8B602A4C4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9933" y="589722"/>
            <a:ext cx="5098525" cy="5321500"/>
          </a:xfrm>
        </p:spPr>
        <p:txBody>
          <a:bodyPr anchor="ctr"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Απρίλιος 1990: Κοινή επιστολή Κολ-</a:t>
            </a:r>
            <a:r>
              <a:rPr lang="el-GR" alt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Μιτεράν</a:t>
            </a:r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στον (Ιρλανδό) </a:t>
            </a:r>
            <a:r>
              <a:rPr lang="el-GR" alt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προεδρεύοντα</a:t>
            </a:r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του Συμβουλίου «ήλθε η στιγμή για τη μετατροπή του συνόλου των σχέσεων των κρατών μελών σε μια Ευρωπαϊκή Ένωση»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Προτείνεται δεύτερη ΔΚΔ για την πολιτική ένωση, παράλληλα με αυτήν για τη νομισματική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Ενίσχυση της δημοκρατικής νομιμότητας και αποτελεσματικότητας των θεσμών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Διασφάλιση συνοχής σε οικονομικό, κοινωνικό και πολιτικό επίπεδο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Διαμόρφωση ουσιαστικής κοινής εξωτερικής πολιτικής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Το Ευρωπαϊκό Συμβούλιο του Δουβλίνου (Ιούνιος 1990)  αποφασίζει τη σύγκληση 2</a:t>
            </a:r>
            <a:r>
              <a:rPr lang="el-GR" altLang="en-US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ης</a:t>
            </a:r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ΔΚΔ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C31530C-CDC5-AC49-948D-EE66BC4AA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Το μεγάλα θέματα</a:t>
            </a:r>
          </a:p>
        </p:txBody>
      </p:sp>
      <p:sp>
        <p:nvSpPr>
          <p:cNvPr id="76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634" name="Rectangle 3">
            <a:extLst>
              <a:ext uri="{FF2B5EF4-FFF2-40B4-BE49-F238E27FC236}">
                <a16:creationId xmlns:a16="http://schemas.microsoft.com/office/drawing/2014/main" id="{7D4D376D-A6AC-41FB-959C-37A3EA4433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425809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1361</Words>
  <Application>Microsoft Macintosh PowerPoint</Application>
  <PresentationFormat>On-screen Show (4:3)</PresentationFormat>
  <Paragraphs>179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Verdana</vt:lpstr>
      <vt:lpstr>Wingdings 3</vt:lpstr>
      <vt:lpstr>Wisp</vt:lpstr>
      <vt:lpstr>Η δημιουργία της Ευρωπαϊκής Ένωσης</vt:lpstr>
      <vt:lpstr>Οι διαδικασίες για νομισματική ένωση</vt:lpstr>
      <vt:lpstr>Η Διακυβερνητική Διάσκεψη για την Οικονομική και Νομισματική Ένωση</vt:lpstr>
      <vt:lpstr>Στο μεταξύ ωστόσο…</vt:lpstr>
      <vt:lpstr>Οι αλλαγές της διεθνούς συγκυρίας </vt:lpstr>
      <vt:lpstr>Οι αλλαγές μέσα στην ΕΚ</vt:lpstr>
      <vt:lpstr>Η νομισματική ένωση</vt:lpstr>
      <vt:lpstr>Οι θεσμικές εξελίξεις</vt:lpstr>
      <vt:lpstr>Το μεγάλα θέματα</vt:lpstr>
      <vt:lpstr>Η λογική συνέπεια </vt:lpstr>
      <vt:lpstr>Οι αντιστάσεις</vt:lpstr>
      <vt:lpstr>Ο τελικός συμβιβασμός</vt:lpstr>
      <vt:lpstr>Η θέση σε ισχύ της Συνθήκης</vt:lpstr>
      <vt:lpstr>PowerPoint Presentation</vt:lpstr>
      <vt:lpstr>PowerPoint Presentation</vt:lpstr>
      <vt:lpstr>Η έννοια των πυλώνων</vt:lpstr>
      <vt:lpstr>Παράδειγμα λειτουργίας πρώτου πυλώνα</vt:lpstr>
      <vt:lpstr>Παράδειγμα λειτουργίας δεύτερου πυλώνα</vt:lpstr>
      <vt:lpstr>Παράδειγμα λειτουργίας τρίτου πυλώνα</vt:lpstr>
      <vt:lpstr>Οι θεσμικές αλλαγές της Συνθήκης</vt:lpstr>
      <vt:lpstr>Η Οικονομική και Νομισματική Ένωση</vt:lpstr>
      <vt:lpstr>Η εισαγωγή κριτηρίων υπαγωγής στην ΟΝΕ </vt:lpstr>
      <vt:lpstr>Τα κριτήρια του Μάαστριχτ</vt:lpstr>
      <vt:lpstr>Το τρίτο στάδιο της ΟΝΕ</vt:lpstr>
      <vt:lpstr>PowerPoint Presentation</vt:lpstr>
      <vt:lpstr>Τα προβλήματα της επικύρωσης</vt:lpstr>
      <vt:lpstr>Η πρώτη αμφισβήτηση του ενοποιητικού εγχειρήματος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δημιουργία της Ευρωπαϊκής Ένωσης</dc:title>
  <dc:creator>Ioannis Papageorgiou</dc:creator>
  <cp:lastModifiedBy>Ioannis Papageorgiou</cp:lastModifiedBy>
  <cp:revision>3</cp:revision>
  <dcterms:created xsi:type="dcterms:W3CDTF">2020-04-30T06:45:43Z</dcterms:created>
  <dcterms:modified xsi:type="dcterms:W3CDTF">2020-04-30T12:29:01Z</dcterms:modified>
</cp:coreProperties>
</file>