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2" r:id="rId1"/>
  </p:sldMasterIdLst>
  <p:notesMasterIdLst>
    <p:notesMasterId r:id="rId20"/>
  </p:notesMasterIdLst>
  <p:sldIdLst>
    <p:sldId id="256" r:id="rId2"/>
    <p:sldId id="257" r:id="rId3"/>
    <p:sldId id="258" r:id="rId4"/>
    <p:sldId id="259" r:id="rId5"/>
    <p:sldId id="260" r:id="rId6"/>
    <p:sldId id="261" r:id="rId7"/>
    <p:sldId id="262" r:id="rId8"/>
    <p:sldId id="263" r:id="rId9"/>
    <p:sldId id="278" r:id="rId10"/>
    <p:sldId id="279" r:id="rId11"/>
    <p:sldId id="280" r:id="rId12"/>
    <p:sldId id="281" r:id="rId13"/>
    <p:sldId id="282" r:id="rId14"/>
    <p:sldId id="283" r:id="rId15"/>
    <p:sldId id="284" r:id="rId16"/>
    <p:sldId id="285" r:id="rId17"/>
    <p:sldId id="286" r:id="rId18"/>
    <p:sldId id="28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04"/>
  </p:normalViewPr>
  <p:slideViewPr>
    <p:cSldViewPr>
      <p:cViewPr varScale="1">
        <p:scale>
          <a:sx n="90" d="100"/>
          <a:sy n="90" d="100"/>
        </p:scale>
        <p:origin x="1744" y="184"/>
      </p:cViewPr>
      <p:guideLst>
        <p:guide orient="horz" pos="2160"/>
        <p:guide pos="2880"/>
      </p:guideLst>
    </p:cSldViewPr>
  </p:slideViewPr>
  <p:outlineViewPr>
    <p:cViewPr>
      <p:scale>
        <a:sx n="33" d="100"/>
        <a:sy n="33" d="100"/>
      </p:scale>
      <p:origin x="0" y="-212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BBCF03-CA37-CA4A-9F53-DA79AE6F560D}" type="datetimeFigureOut">
              <a:rPr lang="en-US" smtClean="0"/>
              <a:t>10/29/19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7E0C83-08CB-DC44-8E66-47A5B9C3AC07}" type="slidenum">
              <a:rPr lang="en-US" smtClean="0"/>
              <a:t>‹#›</a:t>
            </a:fld>
            <a:endParaRPr lang="en-US"/>
          </a:p>
        </p:txBody>
      </p:sp>
    </p:spTree>
    <p:extLst>
      <p:ext uri="{BB962C8B-B14F-4D97-AF65-F5344CB8AC3E}">
        <p14:creationId xmlns:p14="http://schemas.microsoft.com/office/powerpoint/2010/main" val="281881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7E0C83-08CB-DC44-8E66-47A5B9C3AC07}" type="slidenum">
              <a:rPr lang="en-US" smtClean="0"/>
              <a:t>1</a:t>
            </a:fld>
            <a:endParaRPr lang="en-US"/>
          </a:p>
        </p:txBody>
      </p:sp>
    </p:spTree>
    <p:extLst>
      <p:ext uri="{BB962C8B-B14F-4D97-AF65-F5344CB8AC3E}">
        <p14:creationId xmlns:p14="http://schemas.microsoft.com/office/powerpoint/2010/main" val="1204450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7E0C83-08CB-DC44-8E66-47A5B9C3AC07}" type="slidenum">
              <a:rPr lang="en-US" smtClean="0"/>
              <a:t>4</a:t>
            </a:fld>
            <a:endParaRPr lang="en-US"/>
          </a:p>
        </p:txBody>
      </p:sp>
    </p:spTree>
    <p:extLst>
      <p:ext uri="{BB962C8B-B14F-4D97-AF65-F5344CB8AC3E}">
        <p14:creationId xmlns:p14="http://schemas.microsoft.com/office/powerpoint/2010/main" val="233892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E0C83-08CB-DC44-8E66-47A5B9C3AC07}" type="slidenum">
              <a:rPr lang="en-US" smtClean="0"/>
              <a:t>18</a:t>
            </a:fld>
            <a:endParaRPr lang="en-US"/>
          </a:p>
        </p:txBody>
      </p:sp>
    </p:spTree>
    <p:extLst>
      <p:ext uri="{BB962C8B-B14F-4D97-AF65-F5344CB8AC3E}">
        <p14:creationId xmlns:p14="http://schemas.microsoft.com/office/powerpoint/2010/main" val="45284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l-GR" altLang="en-US"/>
          </a:p>
        </p:txBody>
      </p:sp>
      <p:sp>
        <p:nvSpPr>
          <p:cNvPr id="5" name="Footer Placeholder 4"/>
          <p:cNvSpPr>
            <a:spLocks noGrp="1"/>
          </p:cNvSpPr>
          <p:nvPr>
            <p:ph type="ftr" sz="quarter" idx="11"/>
          </p:nvPr>
        </p:nvSpPr>
        <p:spPr>
          <a:xfrm>
            <a:off x="2396319" y="329308"/>
            <a:ext cx="3086292" cy="309201"/>
          </a:xfrm>
        </p:spPr>
        <p:txBody>
          <a:bodyPr/>
          <a:lstStyle/>
          <a:p>
            <a:pPr>
              <a:defRPr/>
            </a:pPr>
            <a:endParaRPr lang="el-GR" altLang="en-US"/>
          </a:p>
        </p:txBody>
      </p:sp>
      <p:sp>
        <p:nvSpPr>
          <p:cNvPr id="6" name="Slide Number Placeholder 5"/>
          <p:cNvSpPr>
            <a:spLocks noGrp="1"/>
          </p:cNvSpPr>
          <p:nvPr>
            <p:ph type="sldNum" sz="quarter" idx="12"/>
          </p:nvPr>
        </p:nvSpPr>
        <p:spPr>
          <a:xfrm>
            <a:off x="1434703" y="798973"/>
            <a:ext cx="802005" cy="503578"/>
          </a:xfrm>
        </p:spPr>
        <p:txBody>
          <a:bodyPr/>
          <a:lstStyle/>
          <a:p>
            <a:pPr>
              <a:defRPr/>
            </a:pPr>
            <a:fld id="{A7313318-773C-EF46-97B5-801D0D58C3A0}" type="slidenum">
              <a:rPr lang="el-GR" altLang="en-US" smtClean="0"/>
              <a:pPr>
                <a:defRPr/>
              </a:pPr>
              <a:t>‹#›</a:t>
            </a:fld>
            <a:endParaRPr lang="el-GR" alt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068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l-GR" altLang="en-US"/>
          </a:p>
        </p:txBody>
      </p:sp>
      <p:sp>
        <p:nvSpPr>
          <p:cNvPr id="5" name="Footer Placeholder 4"/>
          <p:cNvSpPr>
            <a:spLocks noGrp="1"/>
          </p:cNvSpPr>
          <p:nvPr>
            <p:ph type="ftr" sz="quarter" idx="11"/>
          </p:nvPr>
        </p:nvSpPr>
        <p:spPr/>
        <p:txBody>
          <a:bodyPr/>
          <a:lstStyle/>
          <a:p>
            <a:pPr>
              <a:defRPr/>
            </a:pPr>
            <a:endParaRPr lang="el-GR" altLang="en-US"/>
          </a:p>
        </p:txBody>
      </p:sp>
      <p:sp>
        <p:nvSpPr>
          <p:cNvPr id="6" name="Slide Number Placeholder 5"/>
          <p:cNvSpPr>
            <a:spLocks noGrp="1"/>
          </p:cNvSpPr>
          <p:nvPr>
            <p:ph type="sldNum" sz="quarter" idx="12"/>
          </p:nvPr>
        </p:nvSpPr>
        <p:spPr/>
        <p:txBody>
          <a:bodyPr/>
          <a:lstStyle/>
          <a:p>
            <a:pPr>
              <a:defRPr/>
            </a:pPr>
            <a:fld id="{5A8E8820-2EFC-E648-BE3D-42FD4101BD17}" type="slidenum">
              <a:rPr lang="el-GR" altLang="en-US" smtClean="0"/>
              <a:pPr>
                <a:defRPr/>
              </a:pPr>
              <a:t>‹#›</a:t>
            </a:fld>
            <a:endParaRPr lang="el-GR" altLang="en-US"/>
          </a:p>
        </p:txBody>
      </p:sp>
    </p:spTree>
    <p:extLst>
      <p:ext uri="{BB962C8B-B14F-4D97-AF65-F5344CB8AC3E}">
        <p14:creationId xmlns:p14="http://schemas.microsoft.com/office/powerpoint/2010/main" val="760651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l-GR" altLang="en-US"/>
          </a:p>
        </p:txBody>
      </p:sp>
      <p:sp>
        <p:nvSpPr>
          <p:cNvPr id="5" name="Footer Placeholder 4"/>
          <p:cNvSpPr>
            <a:spLocks noGrp="1"/>
          </p:cNvSpPr>
          <p:nvPr>
            <p:ph type="ftr" sz="quarter" idx="11"/>
          </p:nvPr>
        </p:nvSpPr>
        <p:spPr/>
        <p:txBody>
          <a:bodyPr/>
          <a:lstStyle/>
          <a:p>
            <a:pPr>
              <a:defRPr/>
            </a:pPr>
            <a:endParaRPr lang="el-GR" altLang="en-US"/>
          </a:p>
        </p:txBody>
      </p:sp>
      <p:sp>
        <p:nvSpPr>
          <p:cNvPr id="6" name="Slide Number Placeholder 5"/>
          <p:cNvSpPr>
            <a:spLocks noGrp="1"/>
          </p:cNvSpPr>
          <p:nvPr>
            <p:ph type="sldNum" sz="quarter" idx="12"/>
          </p:nvPr>
        </p:nvSpPr>
        <p:spPr/>
        <p:txBody>
          <a:bodyPr/>
          <a:lstStyle/>
          <a:p>
            <a:pPr>
              <a:defRPr/>
            </a:pPr>
            <a:fld id="{64940C52-DBC0-8049-8452-E008589F11A8}" type="slidenum">
              <a:rPr lang="el-GR" altLang="en-US" smtClean="0"/>
              <a:pPr>
                <a:defRPr/>
              </a:pPr>
              <a:t>‹#›</a:t>
            </a:fld>
            <a:endParaRPr lang="el-GR" alt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3620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l-GR" altLang="en-US"/>
          </a:p>
        </p:txBody>
      </p:sp>
      <p:sp>
        <p:nvSpPr>
          <p:cNvPr id="5" name="Footer Placeholder 4"/>
          <p:cNvSpPr>
            <a:spLocks noGrp="1"/>
          </p:cNvSpPr>
          <p:nvPr>
            <p:ph type="ftr" sz="quarter" idx="11"/>
          </p:nvPr>
        </p:nvSpPr>
        <p:spPr/>
        <p:txBody>
          <a:bodyPr/>
          <a:lstStyle/>
          <a:p>
            <a:pPr>
              <a:defRPr/>
            </a:pPr>
            <a:endParaRPr lang="el-GR" altLang="en-US"/>
          </a:p>
        </p:txBody>
      </p:sp>
      <p:sp>
        <p:nvSpPr>
          <p:cNvPr id="6" name="Slide Number Placeholder 5"/>
          <p:cNvSpPr>
            <a:spLocks noGrp="1"/>
          </p:cNvSpPr>
          <p:nvPr>
            <p:ph type="sldNum" sz="quarter" idx="12"/>
          </p:nvPr>
        </p:nvSpPr>
        <p:spPr/>
        <p:txBody>
          <a:bodyPr/>
          <a:lstStyle/>
          <a:p>
            <a:pPr>
              <a:defRPr/>
            </a:pPr>
            <a:fld id="{3C4C3E06-C88E-B640-BCCC-F39205C733CD}" type="slidenum">
              <a:rPr lang="el-GR" altLang="en-US" smtClean="0"/>
              <a:pPr>
                <a:defRPr/>
              </a:pPr>
              <a:t>‹#›</a:t>
            </a:fld>
            <a:endParaRPr lang="el-GR" alt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155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l-GR" altLang="en-US"/>
          </a:p>
        </p:txBody>
      </p:sp>
      <p:sp>
        <p:nvSpPr>
          <p:cNvPr id="5" name="Footer Placeholder 4"/>
          <p:cNvSpPr>
            <a:spLocks noGrp="1"/>
          </p:cNvSpPr>
          <p:nvPr>
            <p:ph type="ftr" sz="quarter" idx="11"/>
          </p:nvPr>
        </p:nvSpPr>
        <p:spPr/>
        <p:txBody>
          <a:bodyPr/>
          <a:lstStyle/>
          <a:p>
            <a:pPr>
              <a:defRPr/>
            </a:pPr>
            <a:endParaRPr lang="el-GR" altLang="en-US"/>
          </a:p>
        </p:txBody>
      </p:sp>
      <p:sp>
        <p:nvSpPr>
          <p:cNvPr id="6" name="Slide Number Placeholder 5"/>
          <p:cNvSpPr>
            <a:spLocks noGrp="1"/>
          </p:cNvSpPr>
          <p:nvPr>
            <p:ph type="sldNum" sz="quarter" idx="12"/>
          </p:nvPr>
        </p:nvSpPr>
        <p:spPr/>
        <p:txBody>
          <a:bodyPr/>
          <a:lstStyle/>
          <a:p>
            <a:pPr>
              <a:defRPr/>
            </a:pPr>
            <a:fld id="{6C8A9ED7-EA8C-6E49-B156-DB69FEE660E0}" type="slidenum">
              <a:rPr lang="el-GR" altLang="en-US" smtClean="0"/>
              <a:pPr>
                <a:defRPr/>
              </a:pPr>
              <a:t>‹#›</a:t>
            </a:fld>
            <a:endParaRPr lang="el-GR" alt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7982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l-GR" altLang="en-US"/>
          </a:p>
        </p:txBody>
      </p:sp>
      <p:sp>
        <p:nvSpPr>
          <p:cNvPr id="6" name="Footer Placeholder 5"/>
          <p:cNvSpPr>
            <a:spLocks noGrp="1"/>
          </p:cNvSpPr>
          <p:nvPr>
            <p:ph type="ftr" sz="quarter" idx="11"/>
          </p:nvPr>
        </p:nvSpPr>
        <p:spPr/>
        <p:txBody>
          <a:bodyPr/>
          <a:lstStyle/>
          <a:p>
            <a:pPr>
              <a:defRPr/>
            </a:pPr>
            <a:endParaRPr lang="el-GR" altLang="en-US"/>
          </a:p>
        </p:txBody>
      </p:sp>
      <p:sp>
        <p:nvSpPr>
          <p:cNvPr id="7" name="Slide Number Placeholder 6"/>
          <p:cNvSpPr>
            <a:spLocks noGrp="1"/>
          </p:cNvSpPr>
          <p:nvPr>
            <p:ph type="sldNum" sz="quarter" idx="12"/>
          </p:nvPr>
        </p:nvSpPr>
        <p:spPr/>
        <p:txBody>
          <a:bodyPr/>
          <a:lstStyle/>
          <a:p>
            <a:pPr>
              <a:defRPr/>
            </a:pPr>
            <a:fld id="{17467409-C3D3-7545-BD13-31B4A09B1C56}" type="slidenum">
              <a:rPr lang="el-GR" altLang="en-US" smtClean="0"/>
              <a:pPr>
                <a:defRPr/>
              </a:pPr>
              <a:t>‹#›</a:t>
            </a:fld>
            <a:endParaRPr lang="el-GR" alt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203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l-GR" altLang="en-US"/>
          </a:p>
        </p:txBody>
      </p:sp>
      <p:sp>
        <p:nvSpPr>
          <p:cNvPr id="8" name="Footer Placeholder 7"/>
          <p:cNvSpPr>
            <a:spLocks noGrp="1"/>
          </p:cNvSpPr>
          <p:nvPr>
            <p:ph type="ftr" sz="quarter" idx="11"/>
          </p:nvPr>
        </p:nvSpPr>
        <p:spPr/>
        <p:txBody>
          <a:bodyPr/>
          <a:lstStyle/>
          <a:p>
            <a:pPr>
              <a:defRPr/>
            </a:pPr>
            <a:endParaRPr lang="el-GR" altLang="en-US"/>
          </a:p>
        </p:txBody>
      </p:sp>
      <p:sp>
        <p:nvSpPr>
          <p:cNvPr id="9" name="Slide Number Placeholder 8"/>
          <p:cNvSpPr>
            <a:spLocks noGrp="1"/>
          </p:cNvSpPr>
          <p:nvPr>
            <p:ph type="sldNum" sz="quarter" idx="12"/>
          </p:nvPr>
        </p:nvSpPr>
        <p:spPr/>
        <p:txBody>
          <a:bodyPr/>
          <a:lstStyle/>
          <a:p>
            <a:pPr>
              <a:defRPr/>
            </a:pPr>
            <a:fld id="{F30C7B14-FEAA-164D-9C5E-2F40A5E24580}" type="slidenum">
              <a:rPr lang="el-GR" altLang="en-US" smtClean="0"/>
              <a:pPr>
                <a:defRPr/>
              </a:pPr>
              <a:t>‹#›</a:t>
            </a:fld>
            <a:endParaRPr lang="el-GR" altLang="en-US"/>
          </a:p>
        </p:txBody>
      </p:sp>
    </p:spTree>
    <p:extLst>
      <p:ext uri="{BB962C8B-B14F-4D97-AF65-F5344CB8AC3E}">
        <p14:creationId xmlns:p14="http://schemas.microsoft.com/office/powerpoint/2010/main" val="3365705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l-GR" altLang="en-US"/>
          </a:p>
        </p:txBody>
      </p:sp>
      <p:sp>
        <p:nvSpPr>
          <p:cNvPr id="4" name="Footer Placeholder 3"/>
          <p:cNvSpPr>
            <a:spLocks noGrp="1"/>
          </p:cNvSpPr>
          <p:nvPr>
            <p:ph type="ftr" sz="quarter" idx="11"/>
          </p:nvPr>
        </p:nvSpPr>
        <p:spPr/>
        <p:txBody>
          <a:bodyPr/>
          <a:lstStyle/>
          <a:p>
            <a:pPr>
              <a:defRPr/>
            </a:pPr>
            <a:endParaRPr lang="el-GR" altLang="en-US"/>
          </a:p>
        </p:txBody>
      </p:sp>
      <p:sp>
        <p:nvSpPr>
          <p:cNvPr id="5" name="Slide Number Placeholder 4"/>
          <p:cNvSpPr>
            <a:spLocks noGrp="1"/>
          </p:cNvSpPr>
          <p:nvPr>
            <p:ph type="sldNum" sz="quarter" idx="12"/>
          </p:nvPr>
        </p:nvSpPr>
        <p:spPr/>
        <p:txBody>
          <a:bodyPr/>
          <a:lstStyle/>
          <a:p>
            <a:pPr>
              <a:defRPr/>
            </a:pPr>
            <a:fld id="{FF3BDC06-3BF6-EF47-A116-AB0C2C09F33C}" type="slidenum">
              <a:rPr lang="el-GR" altLang="en-US" smtClean="0"/>
              <a:pPr>
                <a:defRPr/>
              </a:pPr>
              <a:t>‹#›</a:t>
            </a:fld>
            <a:endParaRPr lang="el-GR" altLang="en-US"/>
          </a:p>
        </p:txBody>
      </p:sp>
    </p:spTree>
    <p:extLst>
      <p:ext uri="{BB962C8B-B14F-4D97-AF65-F5344CB8AC3E}">
        <p14:creationId xmlns:p14="http://schemas.microsoft.com/office/powerpoint/2010/main" val="3138952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altLang="en-US"/>
          </a:p>
        </p:txBody>
      </p:sp>
      <p:sp>
        <p:nvSpPr>
          <p:cNvPr id="3" name="Footer Placeholder 2"/>
          <p:cNvSpPr>
            <a:spLocks noGrp="1"/>
          </p:cNvSpPr>
          <p:nvPr>
            <p:ph type="ftr" sz="quarter" idx="11"/>
          </p:nvPr>
        </p:nvSpPr>
        <p:spPr/>
        <p:txBody>
          <a:bodyPr/>
          <a:lstStyle/>
          <a:p>
            <a:pPr>
              <a:defRPr/>
            </a:pPr>
            <a:endParaRPr lang="el-GR" altLang="en-US"/>
          </a:p>
        </p:txBody>
      </p:sp>
      <p:sp>
        <p:nvSpPr>
          <p:cNvPr id="4" name="Slide Number Placeholder 3"/>
          <p:cNvSpPr>
            <a:spLocks noGrp="1"/>
          </p:cNvSpPr>
          <p:nvPr>
            <p:ph type="sldNum" sz="quarter" idx="12"/>
          </p:nvPr>
        </p:nvSpPr>
        <p:spPr/>
        <p:txBody>
          <a:bodyPr/>
          <a:lstStyle/>
          <a:p>
            <a:pPr>
              <a:defRPr/>
            </a:pPr>
            <a:fld id="{70BCF776-A59A-B640-BA6C-0E9473A2496B}" type="slidenum">
              <a:rPr lang="el-GR" altLang="en-US" smtClean="0"/>
              <a:pPr>
                <a:defRPr/>
              </a:pPr>
              <a:t>‹#›</a:t>
            </a:fld>
            <a:endParaRPr lang="el-GR" altLang="en-US"/>
          </a:p>
        </p:txBody>
      </p:sp>
    </p:spTree>
    <p:extLst>
      <p:ext uri="{BB962C8B-B14F-4D97-AF65-F5344CB8AC3E}">
        <p14:creationId xmlns:p14="http://schemas.microsoft.com/office/powerpoint/2010/main" val="3861233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altLang="en-US"/>
          </a:p>
        </p:txBody>
      </p:sp>
      <p:sp>
        <p:nvSpPr>
          <p:cNvPr id="6" name="Footer Placeholder 5"/>
          <p:cNvSpPr>
            <a:spLocks noGrp="1"/>
          </p:cNvSpPr>
          <p:nvPr>
            <p:ph type="ftr" sz="quarter" idx="11"/>
          </p:nvPr>
        </p:nvSpPr>
        <p:spPr/>
        <p:txBody>
          <a:bodyPr/>
          <a:lstStyle/>
          <a:p>
            <a:pPr>
              <a:defRPr/>
            </a:pPr>
            <a:endParaRPr lang="el-GR" altLang="en-US"/>
          </a:p>
        </p:txBody>
      </p:sp>
      <p:sp>
        <p:nvSpPr>
          <p:cNvPr id="7" name="Slide Number Placeholder 6"/>
          <p:cNvSpPr>
            <a:spLocks noGrp="1"/>
          </p:cNvSpPr>
          <p:nvPr>
            <p:ph type="sldNum" sz="quarter" idx="12"/>
          </p:nvPr>
        </p:nvSpPr>
        <p:spPr/>
        <p:txBody>
          <a:bodyPr/>
          <a:lstStyle/>
          <a:p>
            <a:pPr>
              <a:defRPr/>
            </a:pPr>
            <a:fld id="{3B6C0E9C-12CF-314B-95E4-298980CDCB40}" type="slidenum">
              <a:rPr lang="el-GR" altLang="en-US" smtClean="0"/>
              <a:pPr>
                <a:defRPr/>
              </a:pPr>
              <a:t>‹#›</a:t>
            </a:fld>
            <a:endParaRPr lang="el-GR" alt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608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pPr>
              <a:defRPr/>
            </a:pPr>
            <a:endParaRPr lang="el-GR" altLang="en-US"/>
          </a:p>
        </p:txBody>
      </p:sp>
      <p:sp>
        <p:nvSpPr>
          <p:cNvPr id="6" name="Footer Placeholder 5"/>
          <p:cNvSpPr>
            <a:spLocks noGrp="1"/>
          </p:cNvSpPr>
          <p:nvPr>
            <p:ph type="ftr" sz="quarter" idx="11"/>
          </p:nvPr>
        </p:nvSpPr>
        <p:spPr>
          <a:xfrm>
            <a:off x="1437530" y="318641"/>
            <a:ext cx="3251553" cy="320931"/>
          </a:xfrm>
        </p:spPr>
        <p:txBody>
          <a:bodyPr/>
          <a:lstStyle/>
          <a:p>
            <a:pPr>
              <a:defRPr/>
            </a:pPr>
            <a:endParaRPr lang="el-GR" altLang="en-US"/>
          </a:p>
        </p:txBody>
      </p:sp>
      <p:sp>
        <p:nvSpPr>
          <p:cNvPr id="7" name="Slide Number Placeholder 6"/>
          <p:cNvSpPr>
            <a:spLocks noGrp="1"/>
          </p:cNvSpPr>
          <p:nvPr>
            <p:ph type="sldNum" sz="quarter" idx="12"/>
          </p:nvPr>
        </p:nvSpPr>
        <p:spPr/>
        <p:txBody>
          <a:bodyPr/>
          <a:lstStyle/>
          <a:p>
            <a:pPr>
              <a:defRPr/>
            </a:pPr>
            <a:fld id="{6F27E06C-3DC3-174C-893B-216B5D0A7DCE}" type="slidenum">
              <a:rPr lang="el-GR" altLang="en-US" smtClean="0"/>
              <a:pPr>
                <a:defRPr/>
              </a:pPr>
              <a:t>‹#›</a:t>
            </a:fld>
            <a:endParaRPr lang="el-GR" alt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862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l-GR" alt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l-GR" alt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pPr>
              <a:defRPr/>
            </a:pPr>
            <a:fld id="{F30C7B14-FEAA-164D-9C5E-2F40A5E24580}" type="slidenum">
              <a:rPr lang="el-GR" altLang="en-US" smtClean="0"/>
              <a:pPr>
                <a:defRPr/>
              </a:pPr>
              <a:t>‹#›</a:t>
            </a:fld>
            <a:endParaRPr lang="el-GR" altLang="en-US"/>
          </a:p>
        </p:txBody>
      </p:sp>
    </p:spTree>
    <p:extLst>
      <p:ext uri="{BB962C8B-B14F-4D97-AF65-F5344CB8AC3E}">
        <p14:creationId xmlns:p14="http://schemas.microsoft.com/office/powerpoint/2010/main" val="1784161710"/>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38" name="Rectangle 137">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50" name="Rectangle 2">
            <a:extLst>
              <a:ext uri="{FF2B5EF4-FFF2-40B4-BE49-F238E27FC236}">
                <a16:creationId xmlns:a16="http://schemas.microsoft.com/office/drawing/2014/main" id="{C5AF5EAF-8354-D243-AF0E-4FAD4D84417A}"/>
              </a:ext>
            </a:extLst>
          </p:cNvPr>
          <p:cNvSpPr>
            <a:spLocks noGrp="1" noChangeArrowheads="1"/>
          </p:cNvSpPr>
          <p:nvPr>
            <p:ph type="ctrTitle"/>
          </p:nvPr>
        </p:nvSpPr>
        <p:spPr>
          <a:xfrm>
            <a:off x="1089462" y="962902"/>
            <a:ext cx="3132288" cy="2380828"/>
          </a:xfrm>
        </p:spPr>
        <p:txBody>
          <a:bodyPr>
            <a:normAutofit/>
          </a:bodyPr>
          <a:lstStyle/>
          <a:p>
            <a:pPr algn="ctr" fontAlgn="auto">
              <a:spcAft>
                <a:spcPts val="0"/>
              </a:spcAft>
              <a:defRPr/>
            </a:pPr>
            <a:r>
              <a:rPr lang="el-GR" altLang="en-US" sz="3300" b="1" dirty="0">
                <a:latin typeface="Calibri" panose="020F0502020204030204" pitchFamily="34" charset="0"/>
                <a:cs typeface="Calibri" panose="020F0502020204030204" pitchFamily="34" charset="0"/>
              </a:rPr>
              <a:t>Η ΝΟΜΟΘΕΤΙΚΗ ΔΡΑΣΤΗΡΙΟΤΗΤΑ ΣΤΗΝ ΕΝΩΣΗ</a:t>
            </a:r>
          </a:p>
        </p:txBody>
      </p:sp>
      <p:sp>
        <p:nvSpPr>
          <p:cNvPr id="2051" name="Rectangle 3">
            <a:extLst>
              <a:ext uri="{FF2B5EF4-FFF2-40B4-BE49-F238E27FC236}">
                <a16:creationId xmlns:a16="http://schemas.microsoft.com/office/drawing/2014/main" id="{23D95D71-6E18-3449-A0B7-5FC8FC0BB6E8}"/>
              </a:ext>
            </a:extLst>
          </p:cNvPr>
          <p:cNvSpPr>
            <a:spLocks noGrp="1" noChangeArrowheads="1"/>
          </p:cNvSpPr>
          <p:nvPr>
            <p:ph type="subTitle" idx="1"/>
          </p:nvPr>
        </p:nvSpPr>
        <p:spPr>
          <a:xfrm>
            <a:off x="1089462" y="3531204"/>
            <a:ext cx="3128610" cy="1610643"/>
          </a:xfrm>
        </p:spPr>
        <p:txBody>
          <a:bodyPr rtlCol="0">
            <a:normAutofit/>
          </a:bodyPr>
          <a:lstStyle/>
          <a:p>
            <a:pPr fontAlgn="auto">
              <a:spcAft>
                <a:spcPts val="0"/>
              </a:spcAft>
              <a:defRPr/>
            </a:pPr>
            <a:r>
              <a:rPr lang="el-GR" altLang="en-US" sz="1400" b="1" dirty="0">
                <a:latin typeface="Calibri" panose="020F0502020204030204" pitchFamily="34" charset="0"/>
                <a:cs typeface="Calibri" panose="020F0502020204030204" pitchFamily="34" charset="0"/>
              </a:rPr>
              <a:t>Κατηγορίες </a:t>
            </a:r>
            <a:r>
              <a:rPr lang="el-GR" altLang="en-US" sz="1400" b="1" dirty="0" err="1">
                <a:latin typeface="Calibri" panose="020F0502020204030204" pitchFamily="34" charset="0"/>
                <a:cs typeface="Calibri" panose="020F0502020204030204" pitchFamily="34" charset="0"/>
              </a:rPr>
              <a:t>νομωΘΕΤΙΚΩΝ</a:t>
            </a:r>
            <a:r>
              <a:rPr lang="el-GR" altLang="en-US" sz="1400" b="1" dirty="0">
                <a:latin typeface="Calibri" panose="020F0502020204030204" pitchFamily="34" charset="0"/>
                <a:cs typeface="Calibri" panose="020F0502020204030204" pitchFamily="34" charset="0"/>
              </a:rPr>
              <a:t> ΚΕΙΜΕΝΩΝ</a:t>
            </a:r>
          </a:p>
          <a:p>
            <a:pPr fontAlgn="auto">
              <a:spcAft>
                <a:spcPts val="0"/>
              </a:spcAft>
              <a:defRPr/>
            </a:pPr>
            <a:r>
              <a:rPr lang="el-GR" altLang="en-US" sz="1400" b="1" dirty="0" err="1">
                <a:latin typeface="Calibri" panose="020F0502020204030204" pitchFamily="34" charset="0"/>
                <a:cs typeface="Calibri" panose="020F0502020204030204" pitchFamily="34" charset="0"/>
              </a:rPr>
              <a:t>Τροποι</a:t>
            </a:r>
            <a:r>
              <a:rPr lang="el-GR" altLang="en-US" sz="1400" b="1" dirty="0">
                <a:latin typeface="Calibri" panose="020F0502020204030204" pitchFamily="34" charset="0"/>
                <a:cs typeface="Calibri" panose="020F0502020204030204" pitchFamily="34" charset="0"/>
              </a:rPr>
              <a:t> </a:t>
            </a:r>
            <a:r>
              <a:rPr lang="el-GR" altLang="en-US" sz="1400" b="1" dirty="0" err="1">
                <a:latin typeface="Calibri" panose="020F0502020204030204" pitchFamily="34" charset="0"/>
                <a:cs typeface="Calibri" panose="020F0502020204030204" pitchFamily="34" charset="0"/>
              </a:rPr>
              <a:t>ληψεως</a:t>
            </a:r>
            <a:r>
              <a:rPr lang="el-GR" altLang="en-US" sz="1400" b="1" dirty="0">
                <a:latin typeface="Calibri" panose="020F0502020204030204" pitchFamily="34" charset="0"/>
                <a:cs typeface="Calibri" panose="020F0502020204030204" pitchFamily="34" charset="0"/>
              </a:rPr>
              <a:t> </a:t>
            </a:r>
            <a:r>
              <a:rPr lang="el-GR" altLang="en-US" sz="1400" b="1" dirty="0" err="1">
                <a:latin typeface="Calibri" panose="020F0502020204030204" pitchFamily="34" charset="0"/>
                <a:cs typeface="Calibri" panose="020F0502020204030204" pitchFamily="34" charset="0"/>
              </a:rPr>
              <a:t>νομοθετικων</a:t>
            </a:r>
            <a:r>
              <a:rPr lang="el-GR" altLang="en-US" sz="1400" b="1" dirty="0">
                <a:latin typeface="Calibri" panose="020F0502020204030204" pitchFamily="34" charset="0"/>
                <a:cs typeface="Calibri" panose="020F0502020204030204" pitchFamily="34" charset="0"/>
              </a:rPr>
              <a:t> </a:t>
            </a:r>
            <a:r>
              <a:rPr lang="el-GR" altLang="en-US" sz="1400" b="1" dirty="0" err="1">
                <a:latin typeface="Calibri" panose="020F0502020204030204" pitchFamily="34" charset="0"/>
                <a:cs typeface="Calibri" panose="020F0502020204030204" pitchFamily="34" charset="0"/>
              </a:rPr>
              <a:t>αποφαςεων</a:t>
            </a:r>
            <a:endParaRPr lang="el-GR" altLang="en-US" sz="1400" b="1" dirty="0">
              <a:latin typeface="Calibri" panose="020F0502020204030204" pitchFamily="34" charset="0"/>
              <a:cs typeface="Calibri" panose="020F0502020204030204" pitchFamily="34" charset="0"/>
            </a:endParaRPr>
          </a:p>
        </p:txBody>
      </p:sp>
      <p:cxnSp>
        <p:nvCxnSpPr>
          <p:cNvPr id="142" name="Straight Connector 141">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462" y="3528543"/>
            <a:ext cx="31286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35" name="Graphic 134" descr="Fingerprint">
            <a:extLst>
              <a:ext uri="{FF2B5EF4-FFF2-40B4-BE49-F238E27FC236}">
                <a16:creationId xmlns:a16="http://schemas.microsoft.com/office/drawing/2014/main" id="{EE63624E-2104-4B74-8BD1-9DDA0E0F3D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70808" y="1275798"/>
            <a:ext cx="3720331" cy="3720331"/>
          </a:xfrm>
          <a:prstGeom prst="rect">
            <a:avLst/>
          </a:prstGeom>
        </p:spPr>
      </p:pic>
      <p:pic>
        <p:nvPicPr>
          <p:cNvPr id="144" name="Picture 143">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46" name="Straight Connector 145">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2" name="Rectangle 2">
            <a:extLst>
              <a:ext uri="{FF2B5EF4-FFF2-40B4-BE49-F238E27FC236}">
                <a16:creationId xmlns:a16="http://schemas.microsoft.com/office/drawing/2014/main" id="{3565AD6F-DD97-2E4D-AF06-B6266607E10B}"/>
              </a:ext>
            </a:extLst>
          </p:cNvPr>
          <p:cNvSpPr>
            <a:spLocks noGrp="1" noRot="1" noChangeArrowheads="1"/>
          </p:cNvSpPr>
          <p:nvPr>
            <p:ph type="title"/>
          </p:nvPr>
        </p:nvSpPr>
        <p:spPr>
          <a:xfrm>
            <a:off x="633357" y="1600199"/>
            <a:ext cx="2654449" cy="4297680"/>
          </a:xfrm>
        </p:spPr>
        <p:txBody>
          <a:bodyPr anchor="ctr">
            <a:normAutofit/>
          </a:bodyPr>
          <a:lstStyle/>
          <a:p>
            <a:pPr algn="r" fontAlgn="auto">
              <a:spcAft>
                <a:spcPts val="0"/>
              </a:spcAft>
              <a:defRPr/>
            </a:pPr>
            <a:r>
              <a:rPr lang="el-GR" altLang="en-US" sz="3200" b="1" dirty="0">
                <a:latin typeface="Calibri" panose="020F0502020204030204" pitchFamily="34" charset="0"/>
                <a:cs typeface="Calibri" panose="020F0502020204030204" pitchFamily="34" charset="0"/>
              </a:rPr>
              <a:t>ΣΥΝΗΘΗΣ ΝΟΜΟΘΕΤΙΚΗ ΔΙΑΔΙΚΑΣΙΑ</a:t>
            </a:r>
            <a:br>
              <a:rPr lang="el-GR" altLang="en-US" sz="3200" b="1" dirty="0">
                <a:latin typeface="Calibri" panose="020F0502020204030204" pitchFamily="34" charset="0"/>
                <a:cs typeface="Calibri" panose="020F0502020204030204" pitchFamily="34" charset="0"/>
              </a:rPr>
            </a:br>
            <a:r>
              <a:rPr lang="el-GR" altLang="en-US" sz="3200" b="1" dirty="0" err="1">
                <a:latin typeface="Calibri" panose="020F0502020204030204" pitchFamily="34" charset="0"/>
                <a:cs typeface="Calibri" panose="020F0502020204030204" pitchFamily="34" charset="0"/>
              </a:rPr>
              <a:t>δευτερη</a:t>
            </a:r>
            <a:r>
              <a:rPr lang="el-GR" altLang="en-US" sz="3200" b="1" dirty="0">
                <a:latin typeface="Calibri" panose="020F0502020204030204" pitchFamily="34" charset="0"/>
                <a:cs typeface="Calibri" panose="020F0502020204030204" pitchFamily="34" charset="0"/>
              </a:rPr>
              <a:t> </a:t>
            </a:r>
            <a:r>
              <a:rPr lang="el-GR" altLang="en-US" sz="3200" b="1" dirty="0" err="1">
                <a:latin typeface="Calibri" panose="020F0502020204030204" pitchFamily="34" charset="0"/>
                <a:cs typeface="Calibri" panose="020F0502020204030204" pitchFamily="34" charset="0"/>
              </a:rPr>
              <a:t>αναγνωςη</a:t>
            </a:r>
            <a:endParaRPr lang="el-GR" altLang="en-US" sz="3200" b="1" dirty="0">
              <a:latin typeface="Calibri" panose="020F0502020204030204" pitchFamily="34" charset="0"/>
              <a:cs typeface="Calibri" panose="020F0502020204030204" pitchFamily="34" charset="0"/>
            </a:endParaRPr>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0723" name="Rectangle 3">
            <a:extLst>
              <a:ext uri="{FF2B5EF4-FFF2-40B4-BE49-F238E27FC236}">
                <a16:creationId xmlns:a16="http://schemas.microsoft.com/office/drawing/2014/main" id="{AA416B03-1708-504E-BD3B-38B6C09E11D0}"/>
              </a:ext>
            </a:extLst>
          </p:cNvPr>
          <p:cNvSpPr>
            <a:spLocks noGrp="1" noChangeArrowheads="1"/>
          </p:cNvSpPr>
          <p:nvPr>
            <p:ph idx="1"/>
          </p:nvPr>
        </p:nvSpPr>
        <p:spPr>
          <a:xfrm>
            <a:off x="3693638" y="1600199"/>
            <a:ext cx="4597502" cy="4297680"/>
          </a:xfrm>
        </p:spPr>
        <p:txBody>
          <a:bodyPr rtlCol="0" anchor="ctr">
            <a:normAutofit lnSpcReduction="10000"/>
          </a:bodyPr>
          <a:lstStyle/>
          <a:p>
            <a:pPr algn="just" fontAlgn="auto">
              <a:lnSpc>
                <a:spcPct val="110000"/>
              </a:lnSpc>
              <a:spcAft>
                <a:spcPts val="0"/>
              </a:spcAft>
              <a:defRPr/>
            </a:pPr>
            <a:r>
              <a:rPr lang="el-GR" altLang="en-US" sz="1500" dirty="0">
                <a:latin typeface="Calibri" panose="020F0502020204030204" pitchFamily="34" charset="0"/>
                <a:cs typeface="Calibri" panose="020F0502020204030204" pitchFamily="34" charset="0"/>
              </a:rPr>
              <a:t>Εάν, εντός τριών μηνών από τη διαβίβαση της θέσης, το Ευρωπαϊκό Κοινοβούλιο:</a:t>
            </a:r>
          </a:p>
          <a:p>
            <a:pPr lvl="1" algn="just" fontAlgn="auto">
              <a:lnSpc>
                <a:spcPct val="110000"/>
              </a:lnSpc>
              <a:spcAft>
                <a:spcPts val="0"/>
              </a:spcAft>
              <a:defRPr/>
            </a:pPr>
            <a:r>
              <a:rPr lang="el-GR" altLang="en-US" sz="1500" dirty="0">
                <a:latin typeface="Calibri" panose="020F0502020204030204" pitchFamily="34" charset="0"/>
                <a:cs typeface="Calibri" panose="020F0502020204030204" pitchFamily="34" charset="0"/>
              </a:rPr>
              <a:t>α)	εγκρίνει τη θέση του Συμβουλίου σε πρώτη ανάγνωση ή δεν διατυπώσει γνώμη, η σχετική πράξη θεωρείται ότι εκδόθηκε με τη διατύπωση που αποδίδει τη θέση του Συμβουλίου,</a:t>
            </a:r>
          </a:p>
          <a:p>
            <a:pPr lvl="1" algn="just" fontAlgn="auto">
              <a:lnSpc>
                <a:spcPct val="110000"/>
              </a:lnSpc>
              <a:spcAft>
                <a:spcPts val="0"/>
              </a:spcAft>
              <a:defRPr/>
            </a:pPr>
            <a:r>
              <a:rPr lang="el-GR" altLang="en-US" sz="1500" dirty="0">
                <a:latin typeface="Calibri" panose="020F0502020204030204" pitchFamily="34" charset="0"/>
                <a:cs typeface="Calibri" panose="020F0502020204030204" pitchFamily="34" charset="0"/>
              </a:rPr>
              <a:t>β)	απορρίψει με την πλειοψηφία του όλου αριθμού των μελών του τη θέση του Συμβουλίου σε πρώτη ανάγνωση, η σχετική πράξη θεωρείται ότι δεν εκδόθηκε,</a:t>
            </a:r>
          </a:p>
          <a:p>
            <a:pPr lvl="1" algn="just" fontAlgn="auto">
              <a:lnSpc>
                <a:spcPct val="110000"/>
              </a:lnSpc>
              <a:spcAft>
                <a:spcPts val="0"/>
              </a:spcAft>
              <a:defRPr/>
            </a:pPr>
            <a:r>
              <a:rPr lang="el-GR" altLang="en-US" sz="1500" dirty="0">
                <a:latin typeface="Calibri" panose="020F0502020204030204" pitchFamily="34" charset="0"/>
                <a:cs typeface="Calibri" panose="020F0502020204030204" pitchFamily="34" charset="0"/>
              </a:rPr>
              <a:t>γ)	προτείνει, με την πλειοψηφία των μελών του που το απαρτίζουν, τροπολογίες επί της θέσης του Συμβουλίου σε πρώτη ανάγνωση, το ούτως τροποποιημένο κείμενο διαβιβάζεται στο Συμβούλιο και στην Επιτροπή, η οποία γνωμοδοτεί για τις τροπολογίες αυτές.</a:t>
            </a:r>
          </a:p>
          <a:p>
            <a:pPr lvl="1" algn="just" fontAlgn="auto">
              <a:lnSpc>
                <a:spcPct val="110000"/>
              </a:lnSpc>
              <a:spcAft>
                <a:spcPts val="0"/>
              </a:spcAft>
              <a:buFont typeface="Wingdings" pitchFamily="2" charset="2"/>
              <a:buNone/>
              <a:defRPr/>
            </a:pPr>
            <a:endParaRPr lang="el-GR" altLang="en-US" sz="1500"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6" name="Rectangle 2">
            <a:extLst>
              <a:ext uri="{FF2B5EF4-FFF2-40B4-BE49-F238E27FC236}">
                <a16:creationId xmlns:a16="http://schemas.microsoft.com/office/drawing/2014/main" id="{BCAF1E50-35F0-D243-B749-AFBDD249867B}"/>
              </a:ext>
            </a:extLst>
          </p:cNvPr>
          <p:cNvSpPr>
            <a:spLocks noGrp="1" noRot="1" noChangeArrowheads="1"/>
          </p:cNvSpPr>
          <p:nvPr>
            <p:ph type="title"/>
          </p:nvPr>
        </p:nvSpPr>
        <p:spPr>
          <a:xfrm>
            <a:off x="633357" y="1600199"/>
            <a:ext cx="2654449" cy="4297680"/>
          </a:xfrm>
        </p:spPr>
        <p:txBody>
          <a:bodyPr anchor="ctr">
            <a:normAutofit/>
          </a:bodyPr>
          <a:lstStyle/>
          <a:p>
            <a:pPr fontAlgn="auto">
              <a:spcAft>
                <a:spcPts val="0"/>
              </a:spcAft>
              <a:defRPr/>
            </a:pPr>
            <a:r>
              <a:rPr lang="el-GR" altLang="en-US" sz="3200" b="1">
                <a:latin typeface="Calibri" panose="020F0502020204030204" pitchFamily="34" charset="0"/>
                <a:cs typeface="Calibri" panose="020F0502020204030204" pitchFamily="34" charset="0"/>
              </a:rPr>
              <a:t>ΣΥΝΗΘΗΣ ΝΟΜΟΘΕΤΙΚΗ ΔΙΑΔΙΚΑΣΙΑ</a:t>
            </a:r>
            <a:br>
              <a:rPr lang="el-GR" altLang="en-US" sz="3200" b="1">
                <a:latin typeface="Calibri" panose="020F0502020204030204" pitchFamily="34" charset="0"/>
                <a:cs typeface="Calibri" panose="020F0502020204030204" pitchFamily="34" charset="0"/>
              </a:rPr>
            </a:br>
            <a:r>
              <a:rPr lang="el-GR" altLang="en-US" sz="3200" b="1" err="1">
                <a:latin typeface="Calibri" panose="020F0502020204030204" pitchFamily="34" charset="0"/>
                <a:cs typeface="Calibri" panose="020F0502020204030204" pitchFamily="34" charset="0"/>
              </a:rPr>
              <a:t>δευτερη</a:t>
            </a:r>
            <a:r>
              <a:rPr lang="el-GR" altLang="en-US" sz="3200" b="1">
                <a:latin typeface="Calibri" panose="020F0502020204030204" pitchFamily="34" charset="0"/>
                <a:cs typeface="Calibri" panose="020F0502020204030204" pitchFamily="34" charset="0"/>
              </a:rPr>
              <a:t> </a:t>
            </a:r>
            <a:r>
              <a:rPr lang="el-GR" altLang="en-US" sz="3200" b="1" err="1">
                <a:latin typeface="Calibri" panose="020F0502020204030204" pitchFamily="34" charset="0"/>
                <a:cs typeface="Calibri" panose="020F0502020204030204" pitchFamily="34" charset="0"/>
              </a:rPr>
              <a:t>αναγνωςη</a:t>
            </a:r>
            <a:endParaRPr lang="el-GR" altLang="en-US" sz="3200" b="1">
              <a:latin typeface="Calibri" panose="020F0502020204030204" pitchFamily="34" charset="0"/>
              <a:cs typeface="Calibri" panose="020F0502020204030204" pitchFamily="34" charset="0"/>
            </a:endParaRPr>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1747" name="Rectangle 3">
            <a:extLst>
              <a:ext uri="{FF2B5EF4-FFF2-40B4-BE49-F238E27FC236}">
                <a16:creationId xmlns:a16="http://schemas.microsoft.com/office/drawing/2014/main" id="{91F1A653-4DE0-8040-B5D7-337C6EE346B1}"/>
              </a:ext>
            </a:extLst>
          </p:cNvPr>
          <p:cNvSpPr>
            <a:spLocks noGrp="1" noChangeArrowheads="1"/>
          </p:cNvSpPr>
          <p:nvPr>
            <p:ph idx="1"/>
          </p:nvPr>
        </p:nvSpPr>
        <p:spPr>
          <a:xfrm>
            <a:off x="3693638" y="1600199"/>
            <a:ext cx="4597502" cy="4297680"/>
          </a:xfrm>
        </p:spPr>
        <p:txBody>
          <a:bodyPr rtlCol="0" anchor="ctr">
            <a:normAutofit/>
          </a:bodyPr>
          <a:lstStyle/>
          <a:p>
            <a:pPr algn="just" fontAlgn="auto">
              <a:lnSpc>
                <a:spcPct val="110000"/>
              </a:lnSpc>
              <a:spcAft>
                <a:spcPts val="0"/>
              </a:spcAft>
              <a:defRPr/>
            </a:pPr>
            <a:r>
              <a:rPr lang="el-GR" altLang="en-US" sz="1500" dirty="0">
                <a:latin typeface="Calibri" panose="020F0502020204030204" pitchFamily="34" charset="0"/>
                <a:cs typeface="Calibri" panose="020F0502020204030204" pitchFamily="34" charset="0"/>
              </a:rPr>
              <a:t>Εάν, εντός τριών μηνών από την παραλαβή των τροπολογιών του Ευρωπαϊκού Κοινοβουλίου, το Συμβούλιο, αποφασίζοντας με ειδική πλειοψηφία:</a:t>
            </a:r>
          </a:p>
          <a:p>
            <a:pPr lvl="1" algn="just" fontAlgn="auto">
              <a:lnSpc>
                <a:spcPct val="110000"/>
              </a:lnSpc>
              <a:spcAft>
                <a:spcPts val="0"/>
              </a:spcAft>
              <a:defRPr/>
            </a:pPr>
            <a:r>
              <a:rPr lang="el-GR" altLang="en-US" sz="1500" dirty="0">
                <a:latin typeface="Calibri" panose="020F0502020204030204" pitchFamily="34" charset="0"/>
                <a:cs typeface="Calibri" panose="020F0502020204030204" pitchFamily="34" charset="0"/>
              </a:rPr>
              <a:t>α)	εγκρίνει όλες τις εν λόγω τροπολογίες, η σχετική πράξη θεωρείται ότι εκδόθηκε,</a:t>
            </a:r>
          </a:p>
          <a:p>
            <a:pPr lvl="1" algn="just" fontAlgn="auto">
              <a:lnSpc>
                <a:spcPct val="110000"/>
              </a:lnSpc>
              <a:spcAft>
                <a:spcPts val="0"/>
              </a:spcAft>
              <a:defRPr/>
            </a:pPr>
            <a:r>
              <a:rPr lang="el-GR" altLang="en-US" sz="1500" dirty="0">
                <a:latin typeface="Calibri" panose="020F0502020204030204" pitchFamily="34" charset="0"/>
                <a:cs typeface="Calibri" panose="020F0502020204030204" pitchFamily="34" charset="0"/>
              </a:rPr>
              <a:t>β)	δεν εγκρίνει όλες τις τροπολογίες, ο πρόεδρος του Συμβουλίου, σε συμφωνία με τον πρόεδρο του Ευρωπαϊκού Κοινοβουλίου, συγκαλεί την επιτροπή συνδιαλλαγής εντός έξι εβδομάδων</a:t>
            </a:r>
          </a:p>
          <a:p>
            <a:pPr algn="just" fontAlgn="auto">
              <a:lnSpc>
                <a:spcPct val="110000"/>
              </a:lnSpc>
              <a:spcAft>
                <a:spcPts val="0"/>
              </a:spcAft>
              <a:defRPr/>
            </a:pPr>
            <a:r>
              <a:rPr lang="el-GR" altLang="en-US" sz="1500" dirty="0">
                <a:latin typeface="Calibri" panose="020F0502020204030204" pitchFamily="34" charset="0"/>
                <a:cs typeface="Calibri" panose="020F0502020204030204" pitchFamily="34" charset="0"/>
              </a:rPr>
              <a:t>Το Συμβούλιο αποφασίζει ομόφωνα για τις τροπολογίες για τις οποίες η Επιτροπή έχει εκφέρει αρνητική γνώμη</a:t>
            </a:r>
          </a:p>
          <a:p>
            <a:pPr algn="just" fontAlgn="auto">
              <a:lnSpc>
                <a:spcPct val="110000"/>
              </a:lnSpc>
              <a:spcAft>
                <a:spcPts val="0"/>
              </a:spcAft>
              <a:defRPr/>
            </a:pPr>
            <a:endParaRPr lang="el-GR" altLang="en-US" sz="1500" dirty="0">
              <a:latin typeface="Calibri" panose="020F0502020204030204" pitchFamily="34" charset="0"/>
              <a:cs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Rectangle 2">
            <a:extLst>
              <a:ext uri="{FF2B5EF4-FFF2-40B4-BE49-F238E27FC236}">
                <a16:creationId xmlns:a16="http://schemas.microsoft.com/office/drawing/2014/main" id="{DC333AAA-58EB-7E42-9A2E-119310C1AAB5}"/>
              </a:ext>
            </a:extLst>
          </p:cNvPr>
          <p:cNvSpPr>
            <a:spLocks noGrp="1" noRot="1" noChangeArrowheads="1"/>
          </p:cNvSpPr>
          <p:nvPr>
            <p:ph type="title"/>
          </p:nvPr>
        </p:nvSpPr>
        <p:spPr>
          <a:xfrm>
            <a:off x="633357" y="1600199"/>
            <a:ext cx="2654449" cy="4297680"/>
          </a:xfrm>
        </p:spPr>
        <p:txBody>
          <a:bodyPr anchor="ctr">
            <a:normAutofit/>
          </a:bodyPr>
          <a:lstStyle/>
          <a:p>
            <a:pPr algn="r" fontAlgn="auto">
              <a:spcAft>
                <a:spcPts val="0"/>
              </a:spcAft>
              <a:defRPr/>
            </a:pPr>
            <a:r>
              <a:rPr lang="el-GR" altLang="en-US" sz="3200" b="1" dirty="0">
                <a:latin typeface="Calibri" panose="020F0502020204030204" pitchFamily="34" charset="0"/>
                <a:cs typeface="Calibri" panose="020F0502020204030204" pitchFamily="34" charset="0"/>
              </a:rPr>
              <a:t>ΣΥΝΗΘΗΣ ΝΟΜΟΘΕΤΙΚΗ ΔΙΑΔΙΚΑΣΙΑ</a:t>
            </a:r>
            <a:br>
              <a:rPr lang="el-GR" altLang="en-US" sz="3200" b="1" dirty="0">
                <a:latin typeface="Calibri" panose="020F0502020204030204" pitchFamily="34" charset="0"/>
                <a:cs typeface="Calibri" panose="020F0502020204030204" pitchFamily="34" charset="0"/>
              </a:rPr>
            </a:br>
            <a:r>
              <a:rPr lang="el-GR" altLang="en-US" sz="3200" b="1" dirty="0" err="1">
                <a:latin typeface="Calibri" panose="020F0502020204030204" pitchFamily="34" charset="0"/>
                <a:cs typeface="Calibri" panose="020F0502020204030204" pitchFamily="34" charset="0"/>
              </a:rPr>
              <a:t>ςυνδιαλλαγη</a:t>
            </a:r>
            <a:endParaRPr lang="el-GR" altLang="en-US" sz="3200" b="1" dirty="0">
              <a:latin typeface="Calibri" panose="020F0502020204030204" pitchFamily="34" charset="0"/>
              <a:cs typeface="Calibri" panose="020F0502020204030204" pitchFamily="34" charset="0"/>
            </a:endParaRPr>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2771" name="Rectangle 3">
            <a:extLst>
              <a:ext uri="{FF2B5EF4-FFF2-40B4-BE49-F238E27FC236}">
                <a16:creationId xmlns:a16="http://schemas.microsoft.com/office/drawing/2014/main" id="{CFDBC026-C5A5-7D4E-B804-F0A09CE5AFDF}"/>
              </a:ext>
            </a:extLst>
          </p:cNvPr>
          <p:cNvSpPr>
            <a:spLocks noGrp="1" noChangeArrowheads="1"/>
          </p:cNvSpPr>
          <p:nvPr>
            <p:ph idx="1"/>
          </p:nvPr>
        </p:nvSpPr>
        <p:spPr>
          <a:xfrm>
            <a:off x="3693638" y="1600199"/>
            <a:ext cx="4597502" cy="4297680"/>
          </a:xfrm>
        </p:spPr>
        <p:txBody>
          <a:bodyPr rtlCol="0" anchor="ctr">
            <a:normAutofit/>
          </a:bodyPr>
          <a:lstStyle/>
          <a:p>
            <a:pPr algn="just" fontAlgn="auto">
              <a:lnSpc>
                <a:spcPct val="110000"/>
              </a:lnSpc>
              <a:spcAft>
                <a:spcPts val="0"/>
              </a:spcAft>
              <a:defRPr/>
            </a:pPr>
            <a:r>
              <a:rPr lang="el-GR" altLang="en-US" sz="1300" dirty="0">
                <a:latin typeface="Calibri" panose="020F0502020204030204" pitchFamily="34" charset="0"/>
                <a:cs typeface="Calibri" panose="020F0502020204030204" pitchFamily="34" charset="0"/>
              </a:rPr>
              <a:t>Η επιτροπή συνδιαλλαγής, που αποτελείται από τα μέλη του Συμβουλίου ή τους αντιπροσώπους τους και από ισάριθμους αντιπροσώπους του Ευρωπαϊκού Κοινοβουλίου, έχει ως αποστολή την επίτευξη συμφωνίας επί κοινού σχεδίου, με την ειδική πλειοψηφία των μελών του Συμβουλίου ή των αντιπροσώπων τους και με την πλειοψηφία των αντιπροσώπων του Ευρωπαϊκού Κοινοβουλίου, εντός έξι εβδομάδων από τη σύγκλησή της, βάσει των θέσεων του Ευρωπαϊκού Κοινοβουλίου και του Συμβουλίου σε δεύτερη ανάγνωση</a:t>
            </a:r>
          </a:p>
          <a:p>
            <a:pPr algn="just" fontAlgn="auto">
              <a:lnSpc>
                <a:spcPct val="110000"/>
              </a:lnSpc>
              <a:spcAft>
                <a:spcPts val="0"/>
              </a:spcAft>
              <a:defRPr/>
            </a:pPr>
            <a:r>
              <a:rPr lang="el-GR" altLang="en-US" sz="1300" dirty="0">
                <a:latin typeface="Calibri" panose="020F0502020204030204" pitchFamily="34" charset="0"/>
                <a:cs typeface="Calibri" panose="020F0502020204030204" pitchFamily="34" charset="0"/>
              </a:rPr>
              <a:t>Η Επιτροπή συμμετέχει στις εργασίες της επιτροπής συνδιαλλαγής και αναλαμβάνει όλες τις αναγκαίες πρωτοβουλίες με σκοπό την προσέγγιση των θέσεων του Ευρωπαϊκού Κοινοβουλίου και του Συμβουλίου</a:t>
            </a:r>
          </a:p>
          <a:p>
            <a:pPr algn="just" fontAlgn="auto">
              <a:lnSpc>
                <a:spcPct val="110000"/>
              </a:lnSpc>
              <a:spcAft>
                <a:spcPts val="0"/>
              </a:spcAft>
              <a:defRPr/>
            </a:pPr>
            <a:r>
              <a:rPr lang="el-GR" altLang="en-US" sz="1300" dirty="0">
                <a:latin typeface="Calibri" panose="020F0502020204030204" pitchFamily="34" charset="0"/>
                <a:cs typeface="Calibri" panose="020F0502020204030204" pitchFamily="34" charset="0"/>
              </a:rPr>
              <a:t>Εάν, εντός έξι εβδομάδων από τη σύγκλησή της, η επιτροπή συνδιαλλαγής δεν εγκρίνει κοινό σχέδιο, θεωρείται ότι η προτεινόμενη πράξη δεν εκδόθηκε</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4" name="Rectangle 2">
            <a:extLst>
              <a:ext uri="{FF2B5EF4-FFF2-40B4-BE49-F238E27FC236}">
                <a16:creationId xmlns:a16="http://schemas.microsoft.com/office/drawing/2014/main" id="{19DF323A-CD8A-734B-BE13-702B32017159}"/>
              </a:ext>
            </a:extLst>
          </p:cNvPr>
          <p:cNvSpPr>
            <a:spLocks noGrp="1" noRot="1" noChangeArrowheads="1"/>
          </p:cNvSpPr>
          <p:nvPr>
            <p:ph type="title"/>
          </p:nvPr>
        </p:nvSpPr>
        <p:spPr>
          <a:xfrm>
            <a:off x="633357" y="1600199"/>
            <a:ext cx="2654449" cy="4297680"/>
          </a:xfrm>
        </p:spPr>
        <p:txBody>
          <a:bodyPr anchor="ctr">
            <a:normAutofit/>
          </a:bodyPr>
          <a:lstStyle/>
          <a:p>
            <a:pPr algn="r" fontAlgn="auto">
              <a:spcAft>
                <a:spcPts val="0"/>
              </a:spcAft>
              <a:defRPr/>
            </a:pPr>
            <a:r>
              <a:rPr lang="el-GR" altLang="en-US" sz="3200" b="1" dirty="0">
                <a:latin typeface="Calibri" panose="020F0502020204030204" pitchFamily="34" charset="0"/>
                <a:cs typeface="Calibri" panose="020F0502020204030204" pitchFamily="34" charset="0"/>
              </a:rPr>
              <a:t>ΣΥΝΗΘΗΣ ΝΟΜΟΘΕΤΙΚΗ ΔΙΑΔΙΚΑΣΙΑ</a:t>
            </a:r>
            <a:br>
              <a:rPr lang="el-GR" altLang="en-US" sz="3200" b="1" dirty="0">
                <a:latin typeface="Calibri" panose="020F0502020204030204" pitchFamily="34" charset="0"/>
                <a:cs typeface="Calibri" panose="020F0502020204030204" pitchFamily="34" charset="0"/>
              </a:rPr>
            </a:br>
            <a:r>
              <a:rPr lang="el-GR" altLang="en-US" sz="3200" b="1" dirty="0" err="1">
                <a:latin typeface="Calibri" panose="020F0502020204030204" pitchFamily="34" charset="0"/>
                <a:cs typeface="Calibri" panose="020F0502020204030204" pitchFamily="34" charset="0"/>
              </a:rPr>
              <a:t>τριτη</a:t>
            </a:r>
            <a:r>
              <a:rPr lang="el-GR" altLang="en-US" sz="3200" b="1" dirty="0">
                <a:latin typeface="Calibri" panose="020F0502020204030204" pitchFamily="34" charset="0"/>
                <a:cs typeface="Calibri" panose="020F0502020204030204" pitchFamily="34" charset="0"/>
              </a:rPr>
              <a:t> </a:t>
            </a:r>
            <a:r>
              <a:rPr lang="el-GR" altLang="en-US" sz="3200" b="1" dirty="0" err="1">
                <a:latin typeface="Calibri" panose="020F0502020204030204" pitchFamily="34" charset="0"/>
                <a:cs typeface="Calibri" panose="020F0502020204030204" pitchFamily="34" charset="0"/>
              </a:rPr>
              <a:t>αναγνωςη</a:t>
            </a:r>
            <a:endParaRPr lang="el-GR" altLang="en-US" sz="3200" b="1" dirty="0">
              <a:latin typeface="Calibri" panose="020F0502020204030204" pitchFamily="34" charset="0"/>
              <a:cs typeface="Calibri" panose="020F0502020204030204" pitchFamily="34" charset="0"/>
            </a:endParaRPr>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3795" name="Rectangle 3">
            <a:extLst>
              <a:ext uri="{FF2B5EF4-FFF2-40B4-BE49-F238E27FC236}">
                <a16:creationId xmlns:a16="http://schemas.microsoft.com/office/drawing/2014/main" id="{C994DA70-E9F0-594F-AD50-9EAE9714F3ED}"/>
              </a:ext>
            </a:extLst>
          </p:cNvPr>
          <p:cNvSpPr>
            <a:spLocks noGrp="1" noChangeArrowheads="1"/>
          </p:cNvSpPr>
          <p:nvPr>
            <p:ph idx="1"/>
          </p:nvPr>
        </p:nvSpPr>
        <p:spPr>
          <a:xfrm>
            <a:off x="3693638" y="1600199"/>
            <a:ext cx="4597502" cy="4297680"/>
          </a:xfrm>
        </p:spPr>
        <p:txBody>
          <a:bodyPr rtlCol="0" anchor="ctr">
            <a:normAutofit/>
          </a:bodyPr>
          <a:lstStyle/>
          <a:p>
            <a:pPr algn="just" fontAlgn="auto">
              <a:lnSpc>
                <a:spcPct val="110000"/>
              </a:lnSpc>
              <a:spcBef>
                <a:spcPts val="0"/>
              </a:spcBef>
              <a:spcAft>
                <a:spcPts val="600"/>
              </a:spcAft>
              <a:defRPr/>
            </a:pPr>
            <a:r>
              <a:rPr lang="el-GR" altLang="en-US" sz="1400" dirty="0">
                <a:latin typeface="Calibri" panose="020F0502020204030204" pitchFamily="34" charset="0"/>
                <a:cs typeface="Calibri" panose="020F0502020204030204" pitchFamily="34" charset="0"/>
              </a:rPr>
              <a:t>Εάν, εντός της προθεσμίας αυτής, η επιτροπή συνδιαλλαγής εγκρίνει κοινό σχέδιο, το Ευρωπαϊκό Κοινοβούλιο και το Συμβούλιο διαθέτουν έκαστο προθεσμία έξι εβδομάδων από την έγκριση αυτή για να εκδώσουν την οικεία πράξη σύμφωνα με το εν λόγω σχέδιο, με την πλειοψηφία των </a:t>
            </a:r>
            <a:r>
              <a:rPr lang="el-GR" altLang="en-US" sz="1400" dirty="0" err="1">
                <a:latin typeface="Calibri" panose="020F0502020204030204" pitchFamily="34" charset="0"/>
                <a:cs typeface="Calibri" panose="020F0502020204030204" pitchFamily="34" charset="0"/>
              </a:rPr>
              <a:t>ψηφισάντων</a:t>
            </a:r>
            <a:r>
              <a:rPr lang="el-GR" altLang="en-US" sz="1400" dirty="0">
                <a:latin typeface="Calibri" panose="020F0502020204030204" pitchFamily="34" charset="0"/>
                <a:cs typeface="Calibri" panose="020F0502020204030204" pitchFamily="34" charset="0"/>
              </a:rPr>
              <a:t> όσον αφορά το Ευρωπαϊκό Κοινοβούλιο και με ειδική πλειοψηφία όσον αφορά το Συμβούλιο. Σε αντίθετη περίπτωση, θεωρείται ότι η προτεινόμενη πράξη δεν εκδόθηκε</a:t>
            </a:r>
          </a:p>
          <a:p>
            <a:pPr algn="just" fontAlgn="auto">
              <a:lnSpc>
                <a:spcPct val="110000"/>
              </a:lnSpc>
              <a:spcBef>
                <a:spcPts val="0"/>
              </a:spcBef>
              <a:spcAft>
                <a:spcPts val="600"/>
              </a:spcAft>
              <a:defRPr/>
            </a:pPr>
            <a:r>
              <a:rPr lang="el-GR" altLang="en-US" sz="1400" dirty="0">
                <a:latin typeface="Calibri" panose="020F0502020204030204" pitchFamily="34" charset="0"/>
                <a:cs typeface="Calibri" panose="020F0502020204030204" pitchFamily="34" charset="0"/>
              </a:rPr>
              <a:t>Οι προθεσμίες των τριών μηνών και των έξι εβδομάδων που αναφέρει το παρόν άρθρο παρατείνονται αντίστοιχα κατά ένα μήνα ή κατά δύο εβδομάδες το πολύ με πρωτοβουλία του Ευρωπαϊκού Κοινοβουλίου ή του Συμβουλίου</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18" name="Rectangle 2">
            <a:extLst>
              <a:ext uri="{FF2B5EF4-FFF2-40B4-BE49-F238E27FC236}">
                <a16:creationId xmlns:a16="http://schemas.microsoft.com/office/drawing/2014/main" id="{82EF5CA8-ED44-D341-B178-F2FFC1682C1E}"/>
              </a:ext>
            </a:extLst>
          </p:cNvPr>
          <p:cNvSpPr>
            <a:spLocks noGrp="1" noRot="1" noChangeArrowheads="1"/>
          </p:cNvSpPr>
          <p:nvPr>
            <p:ph type="title"/>
          </p:nvPr>
        </p:nvSpPr>
        <p:spPr>
          <a:xfrm>
            <a:off x="633357" y="1600199"/>
            <a:ext cx="2654449" cy="4297680"/>
          </a:xfrm>
        </p:spPr>
        <p:txBody>
          <a:bodyPr anchor="ctr">
            <a:normAutofit/>
          </a:bodyPr>
          <a:lstStyle/>
          <a:p>
            <a:pPr algn="ctr" fontAlgn="auto">
              <a:spcAft>
                <a:spcPts val="0"/>
              </a:spcAft>
              <a:defRPr/>
            </a:pPr>
            <a:r>
              <a:rPr lang="el-GR" altLang="en-US" sz="2800" b="1" dirty="0">
                <a:latin typeface="Calibri" panose="020F0502020204030204" pitchFamily="34" charset="0"/>
                <a:cs typeface="Calibri" panose="020F0502020204030204" pitchFamily="34" charset="0"/>
              </a:rPr>
              <a:t>ΕΙΔΙΚΕΣ ΝΟΜΟΘΕΤΙΚΕΣ ΔΙΑΔΙΚΑΣΙΕΣ</a:t>
            </a:r>
          </a:p>
        </p:txBody>
      </p:sp>
      <p:cxnSp>
        <p:nvCxnSpPr>
          <p:cNvPr id="137" name="Straight Connector 136">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4338" name="Rectangle 3">
            <a:extLst>
              <a:ext uri="{FF2B5EF4-FFF2-40B4-BE49-F238E27FC236}">
                <a16:creationId xmlns:a16="http://schemas.microsoft.com/office/drawing/2014/main" id="{F6B973F8-9700-D941-9CC6-6118ECC6E035}"/>
              </a:ext>
            </a:extLst>
          </p:cNvPr>
          <p:cNvSpPr>
            <a:spLocks noGrp="1" noChangeArrowheads="1"/>
          </p:cNvSpPr>
          <p:nvPr>
            <p:ph idx="1"/>
          </p:nvPr>
        </p:nvSpPr>
        <p:spPr>
          <a:xfrm>
            <a:off x="3693638" y="1600199"/>
            <a:ext cx="4597502" cy="4297680"/>
          </a:xfrm>
        </p:spPr>
        <p:txBody>
          <a:bodyPr anchor="ctr">
            <a:normAutofit/>
          </a:bodyPr>
          <a:lstStyle/>
          <a:p>
            <a:pPr algn="just"/>
            <a:r>
              <a:rPr lang="el-GR" altLang="en-US" sz="2000" dirty="0">
                <a:latin typeface="Calibri" panose="020F0502020204030204" pitchFamily="34" charset="0"/>
                <a:cs typeface="Calibri" panose="020F0502020204030204" pitchFamily="34" charset="0"/>
              </a:rPr>
              <a:t>Στις ειδικές περιπτώσεις που προβλέπουν οι Συνθήκες, η έκδοση κανονισμών, οδηγιών ή αποφάσεων από το Ευρωπαϊκό Κοινοβούλιο με τη συμμετοχή του Συμβουλίου, ή από το Συμβούλιο με τη συμμετοχή του Ευρωπαϊκού Κοινοβουλίου, συνιστά ειδική νομοθετική διαδικασία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2" name="Rectangle 2">
            <a:extLst>
              <a:ext uri="{FF2B5EF4-FFF2-40B4-BE49-F238E27FC236}">
                <a16:creationId xmlns:a16="http://schemas.microsoft.com/office/drawing/2014/main" id="{3F89F265-5757-FD4C-9E60-6DB31EF35714}"/>
              </a:ext>
            </a:extLst>
          </p:cNvPr>
          <p:cNvSpPr>
            <a:spLocks noGrp="1" noRot="1" noChangeArrowheads="1"/>
          </p:cNvSpPr>
          <p:nvPr>
            <p:ph type="title"/>
          </p:nvPr>
        </p:nvSpPr>
        <p:spPr>
          <a:xfrm>
            <a:off x="637262" y="1240076"/>
            <a:ext cx="2045860" cy="4584527"/>
          </a:xfrm>
        </p:spPr>
        <p:txBody>
          <a:bodyPr>
            <a:normAutofit/>
          </a:bodyPr>
          <a:lstStyle/>
          <a:p>
            <a:pPr algn="ctr" fontAlgn="auto">
              <a:spcAft>
                <a:spcPts val="0"/>
              </a:spcAft>
              <a:defRPr/>
            </a:pPr>
            <a:r>
              <a:rPr lang="el-GR" altLang="en-US" sz="2200" b="1" dirty="0">
                <a:solidFill>
                  <a:srgbClr val="FFFFFF"/>
                </a:solidFill>
                <a:latin typeface="Calibri" panose="020F0502020204030204" pitchFamily="34" charset="0"/>
                <a:cs typeface="Calibri" panose="020F0502020204030204" pitchFamily="34" charset="0"/>
              </a:rPr>
              <a:t>ΕΙΔΙΚΗ ΝΟΜΟΘΕΤΙΚΗ ΔΙΑΔΙΚΑΣΙΑ - </a:t>
            </a:r>
            <a:r>
              <a:rPr lang="el-GR" altLang="en-US" sz="2200" b="1" dirty="0" err="1">
                <a:solidFill>
                  <a:srgbClr val="FFFFFF"/>
                </a:solidFill>
                <a:latin typeface="Calibri" panose="020F0502020204030204" pitchFamily="34" charset="0"/>
                <a:cs typeface="Calibri" panose="020F0502020204030204" pitchFamily="34" charset="0"/>
              </a:rPr>
              <a:t>περιπτωςεις</a:t>
            </a:r>
            <a:endParaRPr lang="el-GR" altLang="en-US" sz="2200" b="1" dirty="0">
              <a:solidFill>
                <a:srgbClr val="FFFFFF"/>
              </a:solidFill>
              <a:latin typeface="Calibri" panose="020F0502020204030204" pitchFamily="34" charset="0"/>
              <a:cs typeface="Calibri" panose="020F0502020204030204" pitchFamily="34" charset="0"/>
            </a:endParaRPr>
          </a:p>
        </p:txBody>
      </p:sp>
      <p:sp>
        <p:nvSpPr>
          <p:cNvPr id="35843" name="Rectangle 3">
            <a:extLst>
              <a:ext uri="{FF2B5EF4-FFF2-40B4-BE49-F238E27FC236}">
                <a16:creationId xmlns:a16="http://schemas.microsoft.com/office/drawing/2014/main" id="{78F47D11-3DFC-0149-B496-4C3A35F38BC8}"/>
              </a:ext>
            </a:extLst>
          </p:cNvPr>
          <p:cNvSpPr>
            <a:spLocks noGrp="1" noChangeArrowheads="1"/>
          </p:cNvSpPr>
          <p:nvPr>
            <p:ph idx="1"/>
          </p:nvPr>
        </p:nvSpPr>
        <p:spPr>
          <a:xfrm>
            <a:off x="3529195" y="1240077"/>
            <a:ext cx="4526120" cy="4916465"/>
          </a:xfrm>
        </p:spPr>
        <p:txBody>
          <a:bodyPr rtlCol="0" anchor="t">
            <a:normAutofit/>
          </a:bodyPr>
          <a:lstStyle/>
          <a:p>
            <a:pPr indent="0" algn="just" fontAlgn="auto">
              <a:lnSpc>
                <a:spcPct val="110000"/>
              </a:lnSpc>
              <a:spcBef>
                <a:spcPts val="0"/>
              </a:spcBef>
              <a:spcAft>
                <a:spcPts val="600"/>
              </a:spcAft>
              <a:defRPr/>
            </a:pPr>
            <a:r>
              <a:rPr lang="el-GR" altLang="en-US" sz="1600" dirty="0">
                <a:latin typeface="Calibri" panose="020F0502020204030204" pitchFamily="34" charset="0"/>
                <a:cs typeface="Calibri" panose="020F0502020204030204" pitchFamily="34" charset="0"/>
              </a:rPr>
              <a:t>Για την καταπολέμηση των αδικημάτων που θίγουν τα οικονομικά συμφέροντα της Ένωσης, το Συμβούλιο… μπορεί να συστήσει Ευρωπαϊκή Εισαγγελία εκ της </a:t>
            </a:r>
            <a:r>
              <a:rPr lang="el-GR" altLang="en-US" sz="1600" dirty="0" err="1">
                <a:latin typeface="Calibri" panose="020F0502020204030204" pitchFamily="34" charset="0"/>
                <a:cs typeface="Calibri" panose="020F0502020204030204" pitchFamily="34" charset="0"/>
              </a:rPr>
              <a:t>Eurojust</a:t>
            </a:r>
            <a:r>
              <a:rPr lang="el-GR" altLang="en-US" sz="1600" dirty="0">
                <a:latin typeface="Calibri" panose="020F0502020204030204" pitchFamily="34" charset="0"/>
                <a:cs typeface="Calibri" panose="020F0502020204030204" pitchFamily="34" charset="0"/>
              </a:rPr>
              <a:t>. Το Συμβούλιο αποφασίζει ομόφωνα μετά από την έγκριση του Ευρωπαϊκού Κοινοβουλίου</a:t>
            </a:r>
          </a:p>
          <a:p>
            <a:pPr indent="0" algn="just" fontAlgn="auto">
              <a:lnSpc>
                <a:spcPct val="110000"/>
              </a:lnSpc>
              <a:spcBef>
                <a:spcPts val="0"/>
              </a:spcBef>
              <a:spcAft>
                <a:spcPts val="600"/>
              </a:spcAft>
              <a:defRPr/>
            </a:pPr>
            <a:r>
              <a:rPr lang="el-GR" altLang="en-US" sz="1600" dirty="0">
                <a:latin typeface="Calibri" panose="020F0502020204030204" pitchFamily="34" charset="0"/>
                <a:cs typeface="Calibri" panose="020F0502020204030204" pitchFamily="34" charset="0"/>
              </a:rPr>
              <a:t>…μέτρα για την επιχειρησιακή συνεργασία μεταξύ των [αστυνομικών] αρχών. </a:t>
            </a:r>
          </a:p>
          <a:p>
            <a:pPr indent="0" algn="just" fontAlgn="auto">
              <a:lnSpc>
                <a:spcPct val="110000"/>
              </a:lnSpc>
              <a:spcBef>
                <a:spcPts val="0"/>
              </a:spcBef>
              <a:spcAft>
                <a:spcPts val="600"/>
              </a:spcAft>
              <a:defRPr/>
            </a:pPr>
            <a:r>
              <a:rPr lang="el-GR" altLang="en-US" sz="1600" dirty="0">
                <a:latin typeface="Calibri" panose="020F0502020204030204" pitchFamily="34" charset="0"/>
                <a:cs typeface="Calibri" panose="020F0502020204030204" pitchFamily="34" charset="0"/>
              </a:rPr>
              <a:t>Δράση [των αστυνομικών αρχών] στο έδαφος άλλου κράτους μέλους σε συνεργασία και σε συμφωνία με τις αρχές του κράτους μέλους αυτού</a:t>
            </a:r>
          </a:p>
          <a:p>
            <a:pPr indent="0" algn="just" fontAlgn="auto">
              <a:lnSpc>
                <a:spcPct val="110000"/>
              </a:lnSpc>
              <a:spcBef>
                <a:spcPts val="0"/>
              </a:spcBef>
              <a:spcAft>
                <a:spcPts val="600"/>
              </a:spcAft>
              <a:defRPr/>
            </a:pPr>
            <a:r>
              <a:rPr lang="el-GR" altLang="en-US" sz="1600" dirty="0">
                <a:latin typeface="Calibri" panose="020F0502020204030204" pitchFamily="34" charset="0"/>
                <a:cs typeface="Calibri" panose="020F0502020204030204" pitchFamily="34" charset="0"/>
              </a:rPr>
              <a:t>Έκδοση οδηγιών για την προσέγγιση των νομοθετικών, κανονιστικών και διοικητικών διατάξεων των κρατών μελών, οι οποίες έχουν άμεση επίπτωση στην εγκαθίδρυση ή τη λειτουργία της εσωτερικής αγοράς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Rectangle 2">
            <a:extLst>
              <a:ext uri="{FF2B5EF4-FFF2-40B4-BE49-F238E27FC236}">
                <a16:creationId xmlns:a16="http://schemas.microsoft.com/office/drawing/2014/main" id="{83084F2F-D7C1-054F-8FC4-64A978B1276F}"/>
              </a:ext>
            </a:extLst>
          </p:cNvPr>
          <p:cNvSpPr>
            <a:spLocks noGrp="1" noRot="1" noChangeArrowheads="1"/>
          </p:cNvSpPr>
          <p:nvPr>
            <p:ph type="title"/>
          </p:nvPr>
        </p:nvSpPr>
        <p:spPr>
          <a:xfrm>
            <a:off x="633357" y="1600199"/>
            <a:ext cx="2654449" cy="4297680"/>
          </a:xfrm>
        </p:spPr>
        <p:txBody>
          <a:bodyPr anchor="ctr">
            <a:normAutofit/>
          </a:bodyPr>
          <a:lstStyle/>
          <a:p>
            <a:pPr algn="ctr" fontAlgn="auto">
              <a:spcAft>
                <a:spcPts val="0"/>
              </a:spcAft>
              <a:defRPr/>
            </a:pPr>
            <a:r>
              <a:rPr lang="el-GR" altLang="en-US" sz="3200" b="1" dirty="0">
                <a:latin typeface="Calibri" panose="020F0502020204030204" pitchFamily="34" charset="0"/>
                <a:cs typeface="Calibri" panose="020F0502020204030204" pitchFamily="34" charset="0"/>
              </a:rPr>
              <a:t>ΕΙΔΙΚΗ ΝΟΜΟΘΕΤΙΚΗ ΔΙΑΔΙΚΑΣΙΑ - </a:t>
            </a:r>
            <a:r>
              <a:rPr lang="el-GR" altLang="en-US" sz="3200" b="1" dirty="0" err="1">
                <a:latin typeface="Calibri" panose="020F0502020204030204" pitchFamily="34" charset="0"/>
                <a:cs typeface="Calibri" panose="020F0502020204030204" pitchFamily="34" charset="0"/>
              </a:rPr>
              <a:t>περιπτωςεις</a:t>
            </a:r>
            <a:endParaRPr lang="el-GR" altLang="en-US" sz="3200" b="1" dirty="0">
              <a:latin typeface="Calibri" panose="020F0502020204030204" pitchFamily="34" charset="0"/>
              <a:cs typeface="Calibri" panose="020F0502020204030204" pitchFamily="34" charset="0"/>
            </a:endParaRPr>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6867" name="Rectangle 3">
            <a:extLst>
              <a:ext uri="{FF2B5EF4-FFF2-40B4-BE49-F238E27FC236}">
                <a16:creationId xmlns:a16="http://schemas.microsoft.com/office/drawing/2014/main" id="{9D7DBE7E-B690-9540-8CE3-164CCDCA02B9}"/>
              </a:ext>
            </a:extLst>
          </p:cNvPr>
          <p:cNvSpPr>
            <a:spLocks noGrp="1" noChangeArrowheads="1"/>
          </p:cNvSpPr>
          <p:nvPr>
            <p:ph idx="1"/>
          </p:nvPr>
        </p:nvSpPr>
        <p:spPr>
          <a:xfrm>
            <a:off x="3693638" y="1600199"/>
            <a:ext cx="4597502" cy="4297680"/>
          </a:xfrm>
        </p:spPr>
        <p:txBody>
          <a:bodyPr rtlCol="0" anchor="ctr">
            <a:normAutofit/>
          </a:bodyPr>
          <a:lstStyle/>
          <a:p>
            <a:pPr algn="just" fontAlgn="auto">
              <a:lnSpc>
                <a:spcPct val="110000"/>
              </a:lnSpc>
              <a:spcAft>
                <a:spcPts val="0"/>
              </a:spcAft>
              <a:defRPr/>
            </a:pPr>
            <a:r>
              <a:rPr lang="el-GR" altLang="en-US" sz="1400" dirty="0">
                <a:latin typeface="Calibri" panose="020F0502020204030204" pitchFamily="34" charset="0"/>
                <a:cs typeface="Calibri" panose="020F0502020204030204" pitchFamily="34" charset="0"/>
              </a:rPr>
              <a:t>Τα γλωσσικά καθεστώτα των ευρωπαϊκών τίτλων. </a:t>
            </a:r>
          </a:p>
          <a:p>
            <a:pPr algn="just" fontAlgn="auto">
              <a:lnSpc>
                <a:spcPct val="110000"/>
              </a:lnSpc>
              <a:spcAft>
                <a:spcPts val="0"/>
              </a:spcAft>
              <a:defRPr/>
            </a:pPr>
            <a:r>
              <a:rPr lang="el-GR" altLang="en-US" sz="1400" dirty="0">
                <a:latin typeface="Calibri" panose="020F0502020204030204" pitchFamily="34" charset="0"/>
                <a:cs typeface="Calibri" panose="020F0502020204030204" pitchFamily="34" charset="0"/>
              </a:rPr>
              <a:t>Ειδικά καθήκοντα σχετικά με τις πολιτικές που αφορούν την προληπτική εποπτεία των πιστωτικών ιδρυμάτων…</a:t>
            </a:r>
          </a:p>
          <a:p>
            <a:pPr algn="just" fontAlgn="auto">
              <a:lnSpc>
                <a:spcPct val="110000"/>
              </a:lnSpc>
              <a:spcAft>
                <a:spcPts val="0"/>
              </a:spcAft>
              <a:defRPr/>
            </a:pPr>
            <a:r>
              <a:rPr lang="el-GR" altLang="en-US" sz="1400" dirty="0">
                <a:latin typeface="Calibri" panose="020F0502020204030204" pitchFamily="34" charset="0"/>
                <a:cs typeface="Calibri" panose="020F0502020204030204" pitchFamily="34" charset="0"/>
              </a:rPr>
              <a:t>Ειδικά προγράμματα πλαίσιο για την </a:t>
            </a:r>
            <a:r>
              <a:rPr lang="el-GR" altLang="en-US" sz="1400" dirty="0" err="1">
                <a:latin typeface="Calibri" panose="020F0502020204030204" pitchFamily="34" charset="0"/>
                <a:cs typeface="Calibri" panose="020F0502020204030204" pitchFamily="34" charset="0"/>
              </a:rPr>
              <a:t>ΕκΤΑ</a:t>
            </a:r>
            <a:endParaRPr lang="el-GR" altLang="en-US" sz="1400" dirty="0">
              <a:latin typeface="Calibri" panose="020F0502020204030204" pitchFamily="34" charset="0"/>
              <a:cs typeface="Calibri" panose="020F0502020204030204" pitchFamily="34" charset="0"/>
            </a:endParaRPr>
          </a:p>
          <a:p>
            <a:pPr algn="just" fontAlgn="auto">
              <a:lnSpc>
                <a:spcPct val="110000"/>
              </a:lnSpc>
              <a:spcAft>
                <a:spcPts val="0"/>
              </a:spcAft>
              <a:defRPr/>
            </a:pPr>
            <a:r>
              <a:rPr lang="el-GR" altLang="en-US" sz="1400" dirty="0">
                <a:latin typeface="Calibri" panose="020F0502020204030204" pitchFamily="34" charset="0"/>
                <a:cs typeface="Calibri" panose="020F0502020204030204" pitchFamily="34" charset="0"/>
              </a:rPr>
              <a:t>Φορολογικά μέτρα, διαχείριση υδάτων, χωροταξία και χρήσεις γης</a:t>
            </a:r>
          </a:p>
          <a:p>
            <a:pPr algn="just" fontAlgn="auto">
              <a:lnSpc>
                <a:spcPct val="110000"/>
              </a:lnSpc>
              <a:spcAft>
                <a:spcPts val="0"/>
              </a:spcAft>
              <a:defRPr/>
            </a:pPr>
            <a:r>
              <a:rPr lang="el-GR" altLang="en-US" sz="1400" dirty="0">
                <a:latin typeface="Calibri" panose="020F0502020204030204" pitchFamily="34" charset="0"/>
                <a:cs typeface="Calibri" panose="020F0502020204030204" pitchFamily="34" charset="0"/>
              </a:rPr>
              <a:t>Διαδικασίες εκλογής Ε.Κ. </a:t>
            </a:r>
          </a:p>
          <a:p>
            <a:pPr algn="just" fontAlgn="auto">
              <a:lnSpc>
                <a:spcPct val="110000"/>
              </a:lnSpc>
              <a:spcAft>
                <a:spcPts val="0"/>
              </a:spcAft>
              <a:defRPr/>
            </a:pPr>
            <a:r>
              <a:rPr lang="el-GR" altLang="en-US" sz="1400" dirty="0">
                <a:latin typeface="Calibri" panose="020F0502020204030204" pitchFamily="34" charset="0"/>
                <a:cs typeface="Calibri" panose="020F0502020204030204" pitchFamily="34" charset="0"/>
              </a:rPr>
              <a:t>Τροποποίηση καταστατικού Ε.Κ.Τ.</a:t>
            </a:r>
          </a:p>
          <a:p>
            <a:pPr algn="just" fontAlgn="auto">
              <a:lnSpc>
                <a:spcPct val="110000"/>
              </a:lnSpc>
              <a:spcAft>
                <a:spcPts val="0"/>
              </a:spcAft>
              <a:defRPr/>
            </a:pPr>
            <a:r>
              <a:rPr lang="el-GR" altLang="en-US" sz="1400" dirty="0">
                <a:latin typeface="Calibri" panose="020F0502020204030204" pitchFamily="34" charset="0"/>
                <a:cs typeface="Calibri" panose="020F0502020204030204" pitchFamily="34" charset="0"/>
              </a:rPr>
              <a:t>Ίδιοι πόροι της Ένωσης</a:t>
            </a:r>
          </a:p>
          <a:p>
            <a:pPr algn="just" fontAlgn="auto">
              <a:lnSpc>
                <a:spcPct val="110000"/>
              </a:lnSpc>
              <a:spcAft>
                <a:spcPts val="0"/>
              </a:spcAft>
              <a:defRPr/>
            </a:pPr>
            <a:r>
              <a:rPr lang="el-GR" altLang="en-US" sz="1400" dirty="0">
                <a:latin typeface="Calibri" panose="020F0502020204030204" pitchFamily="34" charset="0"/>
                <a:cs typeface="Calibri" panose="020F0502020204030204" pitchFamily="34" charset="0"/>
              </a:rPr>
              <a:t>Πολυετές δημοσιονομικό πλαίσιο</a:t>
            </a:r>
          </a:p>
          <a:p>
            <a:pPr algn="just" fontAlgn="auto">
              <a:lnSpc>
                <a:spcPct val="110000"/>
              </a:lnSpc>
              <a:spcAft>
                <a:spcPts val="0"/>
              </a:spcAft>
              <a:defRPr/>
            </a:pPr>
            <a:r>
              <a:rPr lang="el-GR" altLang="en-US" sz="1400" dirty="0">
                <a:latin typeface="Calibri" panose="020F0502020204030204" pitchFamily="34" charset="0"/>
                <a:cs typeface="Calibri" panose="020F0502020204030204" pitchFamily="34" charset="0"/>
              </a:rPr>
              <a:t>προϋπολογισμός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0" name="Rectangle 2">
            <a:extLst>
              <a:ext uri="{FF2B5EF4-FFF2-40B4-BE49-F238E27FC236}">
                <a16:creationId xmlns:a16="http://schemas.microsoft.com/office/drawing/2014/main" id="{C7FD95BF-5D49-2041-BDF3-2A8CB08BE00E}"/>
              </a:ext>
            </a:extLst>
          </p:cNvPr>
          <p:cNvSpPr>
            <a:spLocks noGrp="1" noRot="1" noChangeArrowheads="1"/>
          </p:cNvSpPr>
          <p:nvPr>
            <p:ph type="title"/>
          </p:nvPr>
        </p:nvSpPr>
        <p:spPr>
          <a:xfrm>
            <a:off x="633357" y="1600199"/>
            <a:ext cx="2654449" cy="4297680"/>
          </a:xfrm>
        </p:spPr>
        <p:txBody>
          <a:bodyPr anchor="ctr">
            <a:normAutofit/>
          </a:bodyPr>
          <a:lstStyle/>
          <a:p>
            <a:pPr algn="ctr" fontAlgn="auto">
              <a:spcAft>
                <a:spcPts val="0"/>
              </a:spcAft>
              <a:defRPr/>
            </a:pPr>
            <a:r>
              <a:rPr lang="el-GR" altLang="en-US" sz="3200" b="1" dirty="0">
                <a:latin typeface="Calibri" panose="020F0502020204030204" pitchFamily="34" charset="0"/>
                <a:cs typeface="Calibri" panose="020F0502020204030204" pitchFamily="34" charset="0"/>
              </a:rPr>
              <a:t>ΕΙΔΙΚΗ ΔΙΑΔΙΚΑΣΙΑ ΣΤΟΝ ΤΟΜΕΑ ΤΗΣ ΕΞΩΤΕΡΙΚΗΣ ΠΟΛΙΤΙΚΗΣ</a:t>
            </a:r>
          </a:p>
        </p:txBody>
      </p:sp>
      <p:cxnSp>
        <p:nvCxnSpPr>
          <p:cNvPr id="138" name="Straight Connector 137">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7891" name="Rectangle 3">
            <a:extLst>
              <a:ext uri="{FF2B5EF4-FFF2-40B4-BE49-F238E27FC236}">
                <a16:creationId xmlns:a16="http://schemas.microsoft.com/office/drawing/2014/main" id="{93B41747-2D6D-6B43-BF3B-89C886C243EC}"/>
              </a:ext>
            </a:extLst>
          </p:cNvPr>
          <p:cNvSpPr>
            <a:spLocks noGrp="1" noChangeArrowheads="1"/>
          </p:cNvSpPr>
          <p:nvPr>
            <p:ph idx="1"/>
          </p:nvPr>
        </p:nvSpPr>
        <p:spPr>
          <a:xfrm>
            <a:off x="3693638" y="1600199"/>
            <a:ext cx="4597502" cy="4297680"/>
          </a:xfrm>
        </p:spPr>
        <p:txBody>
          <a:bodyPr rtlCol="0" anchor="ctr">
            <a:normAutofit/>
          </a:bodyPr>
          <a:lstStyle/>
          <a:p>
            <a:pPr algn="just" fontAlgn="auto">
              <a:lnSpc>
                <a:spcPct val="110000"/>
              </a:lnSpc>
              <a:spcAft>
                <a:spcPts val="0"/>
              </a:spcAft>
              <a:defRPr/>
            </a:pPr>
            <a:r>
              <a:rPr lang="el-GR" altLang="en-US" sz="1400" dirty="0">
                <a:latin typeface="Calibri" panose="020F0502020204030204" pitchFamily="34" charset="0"/>
                <a:cs typeface="Calibri" panose="020F0502020204030204" pitchFamily="34" charset="0"/>
              </a:rPr>
              <a:t>Η κοινή εξωτερική πολιτική και πολιτική ασφαλείας </a:t>
            </a:r>
            <a:r>
              <a:rPr lang="el-GR" altLang="en-US" sz="1400" dirty="0" err="1">
                <a:latin typeface="Calibri" panose="020F0502020204030204" pitchFamily="34" charset="0"/>
                <a:cs typeface="Calibri" panose="020F0502020204030204" pitchFamily="34" charset="0"/>
              </a:rPr>
              <a:t>διέπεται</a:t>
            </a:r>
            <a:r>
              <a:rPr lang="el-GR" altLang="en-US" sz="1400" dirty="0">
                <a:latin typeface="Calibri" panose="020F0502020204030204" pitchFamily="34" charset="0"/>
                <a:cs typeface="Calibri" panose="020F0502020204030204" pitchFamily="34" charset="0"/>
              </a:rPr>
              <a:t> από ειδικούς κανόνες και διαδικασίες. Χαράσσεται και υλοποιείται από το Ευρωπαϊκό Συμβούλιο και το Συμβούλιο</a:t>
            </a:r>
          </a:p>
          <a:p>
            <a:pPr algn="just" fontAlgn="auto">
              <a:lnSpc>
                <a:spcPct val="110000"/>
              </a:lnSpc>
              <a:spcAft>
                <a:spcPts val="0"/>
              </a:spcAft>
              <a:defRPr/>
            </a:pPr>
            <a:r>
              <a:rPr lang="el-GR" altLang="en-US" sz="1400" dirty="0">
                <a:latin typeface="Calibri" panose="020F0502020204030204" pitchFamily="34" charset="0"/>
                <a:cs typeface="Calibri" panose="020F0502020204030204" pitchFamily="34" charset="0"/>
              </a:rPr>
              <a:t>Το Ευρωπαϊκό Συμβούλιο προσδιορίζει τα στρατηγικά συμφέροντα της Ένωσης, ορίζει τους στόχους και καθορίζει τους γενικούς προσανατολισμούς της κοινής εξωτερικής πολιτικής και πολιτικής ασφαλείας, συμπεριλαμβανομένων των θεμάτων που έχουν συνέπειες στην άμυνα. Εκδίδει τις απαιτούμενες αποφάσεις</a:t>
            </a:r>
          </a:p>
          <a:p>
            <a:pPr algn="just" fontAlgn="auto">
              <a:lnSpc>
                <a:spcPct val="110000"/>
              </a:lnSpc>
              <a:spcAft>
                <a:spcPts val="0"/>
              </a:spcAft>
              <a:defRPr/>
            </a:pPr>
            <a:r>
              <a:rPr lang="el-GR" altLang="en-US" sz="1400" dirty="0">
                <a:latin typeface="Calibri" panose="020F0502020204030204" pitchFamily="34" charset="0"/>
                <a:cs typeface="Calibri" panose="020F0502020204030204" pitchFamily="34" charset="0"/>
              </a:rPr>
              <a:t>Το Συμβούλιο  καταρτίζει την κοινή εξωτερική πολιτική και πολιτική ασφαλείας και λαμβάνει τις αναγκαίες αποφάσεις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14" name="Rectangle 2">
            <a:extLst>
              <a:ext uri="{FF2B5EF4-FFF2-40B4-BE49-F238E27FC236}">
                <a16:creationId xmlns:a16="http://schemas.microsoft.com/office/drawing/2014/main" id="{1EFECF22-6BE8-F847-8B02-547BF90A6706}"/>
              </a:ext>
            </a:extLst>
          </p:cNvPr>
          <p:cNvSpPr>
            <a:spLocks noGrp="1" noRot="1" noChangeArrowheads="1"/>
          </p:cNvSpPr>
          <p:nvPr>
            <p:ph type="title"/>
          </p:nvPr>
        </p:nvSpPr>
        <p:spPr>
          <a:xfrm>
            <a:off x="633357" y="1600199"/>
            <a:ext cx="2654449" cy="4297680"/>
          </a:xfrm>
        </p:spPr>
        <p:txBody>
          <a:bodyPr anchor="ctr">
            <a:normAutofit/>
          </a:bodyPr>
          <a:lstStyle/>
          <a:p>
            <a:pPr algn="ctr" fontAlgn="auto">
              <a:spcAft>
                <a:spcPts val="0"/>
              </a:spcAft>
              <a:defRPr/>
            </a:pPr>
            <a:r>
              <a:rPr lang="el-GR" altLang="en-US" sz="3200" b="1" dirty="0">
                <a:latin typeface="Calibri" panose="020F0502020204030204" pitchFamily="34" charset="0"/>
                <a:cs typeface="Calibri" panose="020F0502020204030204" pitchFamily="34" charset="0"/>
              </a:rPr>
              <a:t>ΕΙΔΙΚΗ ΔΙΑΔΙΚΑΣΙΑ ΣΤΟΝ ΤΟΜΕΑ ΤΗΣ ΕΞΩΤΕΡΙΚΗΣ ΠΟΛΙΤΙΚΗΣ (ΙΙ)</a:t>
            </a:r>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8915" name="Rectangle 3">
            <a:extLst>
              <a:ext uri="{FF2B5EF4-FFF2-40B4-BE49-F238E27FC236}">
                <a16:creationId xmlns:a16="http://schemas.microsoft.com/office/drawing/2014/main" id="{D7E318CA-B077-0D47-98B5-DC2BF775707F}"/>
              </a:ext>
            </a:extLst>
          </p:cNvPr>
          <p:cNvSpPr>
            <a:spLocks noGrp="1" noChangeArrowheads="1"/>
          </p:cNvSpPr>
          <p:nvPr>
            <p:ph idx="1"/>
          </p:nvPr>
        </p:nvSpPr>
        <p:spPr>
          <a:xfrm>
            <a:off x="3693638" y="1600199"/>
            <a:ext cx="4597502" cy="4297680"/>
          </a:xfrm>
        </p:spPr>
        <p:txBody>
          <a:bodyPr rtlCol="0" anchor="ctr">
            <a:normAutofit/>
          </a:bodyPr>
          <a:lstStyle/>
          <a:p>
            <a:pPr algn="just" fontAlgn="auto">
              <a:lnSpc>
                <a:spcPct val="110000"/>
              </a:lnSpc>
              <a:spcAft>
                <a:spcPts val="0"/>
              </a:spcAft>
              <a:defRPr/>
            </a:pPr>
            <a:r>
              <a:rPr lang="el-GR" altLang="en-US" sz="1300" dirty="0">
                <a:latin typeface="Calibri" panose="020F0502020204030204" pitchFamily="34" charset="0"/>
                <a:cs typeface="Calibri" panose="020F0502020204030204" pitchFamily="34" charset="0"/>
              </a:rPr>
              <a:t>Ο ύπατος εκπρόσωπος της Ένωσης για θέματα εξωτερικής πολιτικής και πολιτικής ασφαλείας, ζητά τακτικά τη γνώμη του Ευρωπαϊκού Κοινοβουλίου όσον αφορά τις κύριες πτυχές και τις βασικές επιλογές της κοινής εξωτερικής πολιτικής και πολιτικής ασφαλείας και της κοινής πολιτικής ασφαλείας και άμυνας και το ενημερώνει για την εξέλιξη των εν λόγω πολιτικών. Μεριμνά ώστε να λαμβάνονται δεόντως υπόψη οι απόψεις του Ευρωπαϊκού Κοινοβουλίου</a:t>
            </a:r>
          </a:p>
          <a:p>
            <a:pPr algn="just" fontAlgn="auto">
              <a:lnSpc>
                <a:spcPct val="110000"/>
              </a:lnSpc>
              <a:spcAft>
                <a:spcPts val="0"/>
              </a:spcAft>
              <a:defRPr/>
            </a:pPr>
            <a:r>
              <a:rPr lang="el-GR" altLang="en-US" sz="1300" dirty="0">
                <a:latin typeface="Calibri" panose="020F0502020204030204" pitchFamily="34" charset="0"/>
                <a:cs typeface="Calibri" panose="020F0502020204030204" pitchFamily="34" charset="0"/>
              </a:rPr>
              <a:t>Το Ευρωπαϊκό Κοινοβούλιο μπορεί να απευθύνει ερωτήσεις ή να διατυπώνει συστάσεις προς το Συμβούλιο και τον ύπατο εκπρόσωπο της Ένωσης</a:t>
            </a:r>
          </a:p>
          <a:p>
            <a:pPr algn="just" fontAlgn="auto">
              <a:lnSpc>
                <a:spcPct val="110000"/>
              </a:lnSpc>
              <a:spcAft>
                <a:spcPts val="0"/>
              </a:spcAft>
              <a:defRPr/>
            </a:pPr>
            <a:r>
              <a:rPr lang="el-GR" altLang="en-US" sz="1300" dirty="0">
                <a:latin typeface="Calibri" panose="020F0502020204030204" pitchFamily="34" charset="0"/>
                <a:cs typeface="Calibri" panose="020F0502020204030204" pitchFamily="34" charset="0"/>
              </a:rPr>
              <a:t>Διεξάγει δύο φορές κατ’ έτος συζήτηση για την πρόοδο που έχει σημειωθεί στην εφαρμογή της κοινής εξωτερικής πολιτικής και πολιτικής ασφαλείας, συμπεριλαμβανομένης της κοινής πολιτικής ασφάλειας και άμυνας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A6CA81C-D149-674D-846D-AA41B59BB06E}"/>
              </a:ext>
            </a:extLst>
          </p:cNvPr>
          <p:cNvSpPr>
            <a:spLocks noGrp="1" noRot="1" noChangeArrowheads="1"/>
          </p:cNvSpPr>
          <p:nvPr>
            <p:ph type="title"/>
          </p:nvPr>
        </p:nvSpPr>
        <p:spPr>
          <a:xfrm>
            <a:off x="1088684" y="804519"/>
            <a:ext cx="7202456" cy="1049235"/>
          </a:xfrm>
          <a:prstGeom prst="ellipse">
            <a:avLst/>
          </a:prstGeom>
        </p:spPr>
        <p:txBody>
          <a:bodyPr>
            <a:normAutofit/>
          </a:bodyPr>
          <a:lstStyle/>
          <a:p>
            <a:pPr fontAlgn="auto">
              <a:spcAft>
                <a:spcPts val="0"/>
              </a:spcAft>
              <a:defRPr/>
            </a:pPr>
            <a:r>
              <a:rPr lang="el-GR" altLang="en-US" sz="2700" b="1" dirty="0">
                <a:latin typeface="Calibri" panose="020F0502020204030204" pitchFamily="34" charset="0"/>
                <a:cs typeface="Calibri" panose="020F0502020204030204" pitchFamily="34" charset="0"/>
              </a:rPr>
              <a:t>Η ΟΝΟΜΑΤΟΛΟΓΙΑ ΣΤΗΝ ΕΝΩΣΗ</a:t>
            </a:r>
          </a:p>
        </p:txBody>
      </p:sp>
      <p:sp>
        <p:nvSpPr>
          <p:cNvPr id="2050" name="Rectangle 3">
            <a:extLst>
              <a:ext uri="{FF2B5EF4-FFF2-40B4-BE49-F238E27FC236}">
                <a16:creationId xmlns:a16="http://schemas.microsoft.com/office/drawing/2014/main" id="{88DAA233-F646-4F40-98A2-E1A4A863B002}"/>
              </a:ext>
            </a:extLst>
          </p:cNvPr>
          <p:cNvSpPr>
            <a:spLocks noGrp="1" noChangeArrowheads="1"/>
          </p:cNvSpPr>
          <p:nvPr>
            <p:ph idx="1"/>
          </p:nvPr>
        </p:nvSpPr>
        <p:spPr>
          <a:xfrm>
            <a:off x="1088684" y="2015732"/>
            <a:ext cx="7202456" cy="3450613"/>
          </a:xfrm>
        </p:spPr>
        <p:txBody>
          <a:bodyPr>
            <a:normAutofit/>
          </a:bodyPr>
          <a:lstStyle/>
          <a:p>
            <a:pPr algn="just"/>
            <a:r>
              <a:rPr lang="el-GR" altLang="en-US" sz="3200" dirty="0">
                <a:latin typeface="Calibri" panose="020F0502020204030204" pitchFamily="34" charset="0"/>
                <a:cs typeface="Calibri" panose="020F0502020204030204" pitchFamily="34" charset="0"/>
              </a:rPr>
              <a:t>Για την άσκηση των αρμοδιοτήτων της Ένωσης, τα θεσμικά όργανα θεσπίζουν κανονισμούς, οδηγίες, αποφάσεις, συστάσεις και γνώμες</a:t>
            </a:r>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Rectangle 2">
            <a:extLst>
              <a:ext uri="{FF2B5EF4-FFF2-40B4-BE49-F238E27FC236}">
                <a16:creationId xmlns:a16="http://schemas.microsoft.com/office/drawing/2014/main" id="{4E07FE95-685A-1347-B319-79D17E34C3C8}"/>
              </a:ext>
            </a:extLst>
          </p:cNvPr>
          <p:cNvSpPr>
            <a:spLocks noGrp="1" noRot="1" noChangeArrowheads="1"/>
          </p:cNvSpPr>
          <p:nvPr>
            <p:ph type="title"/>
          </p:nvPr>
        </p:nvSpPr>
        <p:spPr>
          <a:xfrm>
            <a:off x="633357" y="1600199"/>
            <a:ext cx="2654449" cy="4297680"/>
          </a:xfrm>
        </p:spPr>
        <p:txBody>
          <a:bodyPr anchor="ctr">
            <a:normAutofit/>
          </a:bodyPr>
          <a:lstStyle/>
          <a:p>
            <a:pPr algn="just" fontAlgn="auto">
              <a:spcAft>
                <a:spcPts val="0"/>
              </a:spcAft>
              <a:defRPr/>
            </a:pPr>
            <a:r>
              <a:rPr lang="el-GR" altLang="en-US" sz="3000" b="1" dirty="0">
                <a:latin typeface="Calibri" panose="020F0502020204030204" pitchFamily="34" charset="0"/>
                <a:cs typeface="Calibri" panose="020F0502020204030204" pitchFamily="34" charset="0"/>
              </a:rPr>
              <a:t>ΤΑ ΟΡΓΑΝΑ ΝΟΜΟΘΕΣΙΑΣ ΣΤΗΝ ΕΝΩΣΗ</a:t>
            </a:r>
          </a:p>
        </p:txBody>
      </p:sp>
      <p:cxnSp>
        <p:nvCxnSpPr>
          <p:cNvPr id="138" name="Straight Connector 137">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8195" name="Rectangle 3">
            <a:extLst>
              <a:ext uri="{FF2B5EF4-FFF2-40B4-BE49-F238E27FC236}">
                <a16:creationId xmlns:a16="http://schemas.microsoft.com/office/drawing/2014/main" id="{5B2EEA97-BDB9-CA48-8F24-6086E4DBD2CC}"/>
              </a:ext>
            </a:extLst>
          </p:cNvPr>
          <p:cNvSpPr>
            <a:spLocks noGrp="1" noChangeArrowheads="1"/>
          </p:cNvSpPr>
          <p:nvPr>
            <p:ph idx="1"/>
          </p:nvPr>
        </p:nvSpPr>
        <p:spPr>
          <a:xfrm>
            <a:off x="3693638" y="1600199"/>
            <a:ext cx="4597502" cy="4297680"/>
          </a:xfrm>
        </p:spPr>
        <p:txBody>
          <a:bodyPr rtlCol="0" anchor="ctr">
            <a:normAutofit/>
          </a:bodyPr>
          <a:lstStyle/>
          <a:p>
            <a:pPr algn="just" fontAlgn="auto">
              <a:lnSpc>
                <a:spcPct val="110000"/>
              </a:lnSpc>
              <a:spcAft>
                <a:spcPts val="0"/>
              </a:spcAft>
              <a:defRPr/>
            </a:pPr>
            <a:r>
              <a:rPr lang="el-GR" altLang="en-US" sz="1700" dirty="0">
                <a:latin typeface="Calibri" panose="020F0502020204030204" pitchFamily="34" charset="0"/>
                <a:cs typeface="Calibri" panose="020F0502020204030204" pitchFamily="34" charset="0"/>
              </a:rPr>
              <a:t>το Ευρωπαϊκό Κοινοβούλιο από κοινού με το Συμβούλιο</a:t>
            </a:r>
          </a:p>
          <a:p>
            <a:pPr algn="just" fontAlgn="auto">
              <a:lnSpc>
                <a:spcPct val="110000"/>
              </a:lnSpc>
              <a:spcAft>
                <a:spcPts val="0"/>
              </a:spcAft>
              <a:defRPr/>
            </a:pPr>
            <a:r>
              <a:rPr lang="el-GR" altLang="en-US" sz="1700" dirty="0">
                <a:latin typeface="Calibri" panose="020F0502020204030204" pitchFamily="34" charset="0"/>
                <a:cs typeface="Calibri" panose="020F0502020204030204" pitchFamily="34" charset="0"/>
              </a:rPr>
              <a:t>Το Συμβούλιο μετά από διαβούλευση με το Ευρωπαϊκό Κοινοβούλιο</a:t>
            </a:r>
          </a:p>
          <a:p>
            <a:pPr algn="just" fontAlgn="auto">
              <a:lnSpc>
                <a:spcPct val="110000"/>
              </a:lnSpc>
              <a:spcAft>
                <a:spcPts val="0"/>
              </a:spcAft>
              <a:defRPr/>
            </a:pPr>
            <a:r>
              <a:rPr lang="el-GR" altLang="en-US" sz="1700" dirty="0">
                <a:latin typeface="Calibri" panose="020F0502020204030204" pitchFamily="34" charset="0"/>
                <a:cs typeface="Calibri" panose="020F0502020204030204" pitchFamily="34" charset="0"/>
              </a:rPr>
              <a:t>Το Συμβούλιο και το Ευρωπαϊκό Συμβούλιο (στον τομέα της ΚΕΠΠΑ και ΕΠΑΑ)</a:t>
            </a:r>
          </a:p>
          <a:p>
            <a:pPr algn="just" fontAlgn="auto">
              <a:lnSpc>
                <a:spcPct val="110000"/>
              </a:lnSpc>
              <a:spcAft>
                <a:spcPts val="0"/>
              </a:spcAft>
              <a:defRPr/>
            </a:pPr>
            <a:r>
              <a:rPr lang="el-GR" altLang="en-US" sz="1700" dirty="0">
                <a:latin typeface="Calibri" panose="020F0502020204030204" pitchFamily="34" charset="0"/>
                <a:cs typeface="Calibri" panose="020F0502020204030204" pitchFamily="34" charset="0"/>
              </a:rPr>
              <a:t>Η Επιτροπή (Με νομοθετική πράξη μπορεί να ανατίθεται στην Επιτροπή η εξουσία έκδοσης μη νομοθετικών πράξεων γενικής ισχύος που συμπληρώνουν ή τροποποιούν ορισμένα μη ουσιώδη στοιχεία της νομοθετικής πράξης)</a:t>
            </a:r>
          </a:p>
          <a:p>
            <a:pPr algn="just" fontAlgn="auto">
              <a:lnSpc>
                <a:spcPct val="110000"/>
              </a:lnSpc>
              <a:spcAft>
                <a:spcPts val="0"/>
              </a:spcAft>
              <a:defRPr/>
            </a:pPr>
            <a:endParaRPr lang="el-GR" altLang="en-US" sz="1700" dirty="0">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74D1FFB-D4F1-B549-9E09-E6F3EC2DA988}"/>
              </a:ext>
            </a:extLst>
          </p:cNvPr>
          <p:cNvSpPr>
            <a:spLocks noGrp="1" noRot="1" noChangeArrowheads="1"/>
          </p:cNvSpPr>
          <p:nvPr>
            <p:ph type="title"/>
          </p:nvPr>
        </p:nvSpPr>
        <p:spPr>
          <a:xfrm>
            <a:off x="1088684" y="804519"/>
            <a:ext cx="7202456" cy="1049235"/>
          </a:xfrm>
        </p:spPr>
        <p:txBody>
          <a:bodyPr>
            <a:normAutofit/>
          </a:bodyPr>
          <a:lstStyle/>
          <a:p>
            <a:pPr algn="ctr" fontAlgn="auto">
              <a:spcAft>
                <a:spcPts val="0"/>
              </a:spcAft>
              <a:defRPr/>
            </a:pPr>
            <a:r>
              <a:rPr lang="el-GR" altLang="en-US" b="1" dirty="0">
                <a:latin typeface="Calibri" panose="020F0502020204030204" pitchFamily="34" charset="0"/>
                <a:cs typeface="Calibri" panose="020F0502020204030204" pitchFamily="34" charset="0"/>
              </a:rPr>
              <a:t>ΕΙΔΗ ΝΟΜΟΘΕΤΗΜΑΤΩΝ</a:t>
            </a:r>
            <a:endParaRPr lang="el-GR" altLang="en-US" sz="3200" b="1" dirty="0">
              <a:latin typeface="Calibri" panose="020F0502020204030204" pitchFamily="34" charset="0"/>
              <a:cs typeface="Calibri" panose="020F0502020204030204" pitchFamily="34" charset="0"/>
            </a:endParaRPr>
          </a:p>
        </p:txBody>
      </p:sp>
      <p:sp>
        <p:nvSpPr>
          <p:cNvPr id="4098" name="Rectangle 3">
            <a:extLst>
              <a:ext uri="{FF2B5EF4-FFF2-40B4-BE49-F238E27FC236}">
                <a16:creationId xmlns:a16="http://schemas.microsoft.com/office/drawing/2014/main" id="{6925A0DD-392D-9B48-BD73-6FE785451DB9}"/>
              </a:ext>
            </a:extLst>
          </p:cNvPr>
          <p:cNvSpPr>
            <a:spLocks noGrp="1" noChangeArrowheads="1"/>
          </p:cNvSpPr>
          <p:nvPr>
            <p:ph idx="1"/>
          </p:nvPr>
        </p:nvSpPr>
        <p:spPr>
          <a:xfrm>
            <a:off x="1088684" y="2015732"/>
            <a:ext cx="7202456" cy="3450613"/>
          </a:xfrm>
        </p:spPr>
        <p:txBody>
          <a:bodyPr>
            <a:normAutofit/>
          </a:bodyPr>
          <a:lstStyle/>
          <a:p>
            <a:r>
              <a:rPr lang="el-GR" altLang="en-US" dirty="0">
                <a:latin typeface="Calibri" panose="020F0502020204030204" pitchFamily="34" charset="0"/>
                <a:cs typeface="Calibri" panose="020F0502020204030204" pitchFamily="34" charset="0"/>
              </a:rPr>
              <a:t>Α. ΚΕΙΜΕΝΑ ΥΠΟΧΡΕΩΤΙΚΑ</a:t>
            </a:r>
          </a:p>
          <a:p>
            <a:pPr lvl="1"/>
            <a:r>
              <a:rPr lang="el-GR" altLang="en-US" dirty="0">
                <a:latin typeface="Calibri" panose="020F0502020204030204" pitchFamily="34" charset="0"/>
                <a:cs typeface="Calibri" panose="020F0502020204030204" pitchFamily="34" charset="0"/>
              </a:rPr>
              <a:t>ΚΑΝΟΝΙΣΜΟΣ</a:t>
            </a:r>
          </a:p>
          <a:p>
            <a:pPr lvl="1"/>
            <a:r>
              <a:rPr lang="el-GR" altLang="en-US" dirty="0">
                <a:latin typeface="Calibri" panose="020F0502020204030204" pitchFamily="34" charset="0"/>
                <a:cs typeface="Calibri" panose="020F0502020204030204" pitchFamily="34" charset="0"/>
              </a:rPr>
              <a:t>ΟΔΗΓΙΑ</a:t>
            </a:r>
          </a:p>
          <a:p>
            <a:pPr lvl="1"/>
            <a:r>
              <a:rPr lang="el-GR" altLang="en-US" dirty="0">
                <a:latin typeface="Calibri" panose="020F0502020204030204" pitchFamily="34" charset="0"/>
                <a:cs typeface="Calibri" panose="020F0502020204030204" pitchFamily="34" charset="0"/>
              </a:rPr>
              <a:t>ΑΠΟΦΑΣΗ</a:t>
            </a:r>
          </a:p>
          <a:p>
            <a:pPr lvl="1"/>
            <a:endParaRPr lang="el-GR" altLang="en-US" dirty="0">
              <a:latin typeface="Calibri" panose="020F0502020204030204" pitchFamily="34" charset="0"/>
              <a:cs typeface="Calibri" panose="020F0502020204030204" pitchFamily="34" charset="0"/>
            </a:endParaRPr>
          </a:p>
          <a:p>
            <a:r>
              <a:rPr lang="el-GR" altLang="en-US" dirty="0">
                <a:latin typeface="Calibri" panose="020F0502020204030204" pitchFamily="34" charset="0"/>
                <a:cs typeface="Calibri" panose="020F0502020204030204" pitchFamily="34" charset="0"/>
              </a:rPr>
              <a:t>Β. ΚΕΙΜΕΝΑ ΜΗ ΥΠΟΧΡΕΩΤΙΚΑ</a:t>
            </a:r>
          </a:p>
          <a:p>
            <a:pPr lvl="1"/>
            <a:r>
              <a:rPr lang="el-GR" altLang="en-US" dirty="0">
                <a:latin typeface="Calibri" panose="020F0502020204030204" pitchFamily="34" charset="0"/>
                <a:cs typeface="Calibri" panose="020F0502020204030204" pitchFamily="34" charset="0"/>
              </a:rPr>
              <a:t>ΓΝΩΜΗ</a:t>
            </a:r>
          </a:p>
          <a:p>
            <a:pPr lvl="1"/>
            <a:r>
              <a:rPr lang="el-GR" altLang="en-US" dirty="0">
                <a:latin typeface="Calibri" panose="020F0502020204030204" pitchFamily="34" charset="0"/>
                <a:cs typeface="Calibri" panose="020F0502020204030204" pitchFamily="34" charset="0"/>
              </a:rPr>
              <a:t>ΣΥΣΤΑΣΗ</a:t>
            </a:r>
          </a:p>
          <a:p>
            <a:pPr lvl="1">
              <a:buFont typeface="Wingdings" pitchFamily="2" charset="2"/>
              <a:buNone/>
            </a:pPr>
            <a:endParaRPr lang="el-GR" altLang="en-US" dirty="0">
              <a:latin typeface="Calibri" panose="020F0502020204030204" pitchFamily="34" charset="0"/>
              <a:cs typeface="Calibri" panose="020F0502020204030204" pitchFamily="34" charset="0"/>
            </a:endParaRPr>
          </a:p>
          <a:p>
            <a:pPr lvl="1">
              <a:buFont typeface="Wingdings" pitchFamily="2" charset="2"/>
              <a:buNone/>
            </a:pPr>
            <a:endParaRPr lang="el-GR" altLang="en-US" dirty="0">
              <a:latin typeface="Calibri" panose="020F0502020204030204" pitchFamily="34" charset="0"/>
              <a:cs typeface="Calibri" panose="020F0502020204030204" pitchFamily="34" charset="0"/>
            </a:endParaRPr>
          </a:p>
        </p:txBody>
      </p:sp>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2">
            <a:extLst>
              <a:ext uri="{FF2B5EF4-FFF2-40B4-BE49-F238E27FC236}">
                <a16:creationId xmlns:a16="http://schemas.microsoft.com/office/drawing/2014/main" id="{E84F46F2-05F3-D349-8B9D-0910F649C6CD}"/>
              </a:ext>
            </a:extLst>
          </p:cNvPr>
          <p:cNvSpPr>
            <a:spLocks noGrp="1" noRot="1" noChangeArrowheads="1"/>
          </p:cNvSpPr>
          <p:nvPr>
            <p:ph type="title"/>
          </p:nvPr>
        </p:nvSpPr>
        <p:spPr>
          <a:xfrm>
            <a:off x="633357" y="1600199"/>
            <a:ext cx="2654449" cy="4297680"/>
          </a:xfrm>
        </p:spPr>
        <p:txBody>
          <a:bodyPr anchor="ctr">
            <a:normAutofit/>
          </a:bodyPr>
          <a:lstStyle/>
          <a:p>
            <a:pPr algn="ctr" fontAlgn="auto">
              <a:spcAft>
                <a:spcPts val="0"/>
              </a:spcAft>
              <a:defRPr/>
            </a:pPr>
            <a:r>
              <a:rPr lang="el-GR" altLang="en-US" sz="3200" b="1" dirty="0">
                <a:latin typeface="Calibri" panose="020F0502020204030204" pitchFamily="34" charset="0"/>
                <a:cs typeface="Calibri" panose="020F0502020204030204" pitchFamily="34" charset="0"/>
              </a:rPr>
              <a:t>Ο ΚΑΝΟΝΙΣΜΟΣ</a:t>
            </a:r>
          </a:p>
        </p:txBody>
      </p:sp>
      <p:cxnSp>
        <p:nvCxnSpPr>
          <p:cNvPr id="137" name="Straight Connector 136">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122" name="Rectangle 3">
            <a:extLst>
              <a:ext uri="{FF2B5EF4-FFF2-40B4-BE49-F238E27FC236}">
                <a16:creationId xmlns:a16="http://schemas.microsoft.com/office/drawing/2014/main" id="{6D24AD52-F4AE-4F4B-A41E-C5E67C49635E}"/>
              </a:ext>
            </a:extLst>
          </p:cNvPr>
          <p:cNvSpPr>
            <a:spLocks noGrp="1" noChangeArrowheads="1"/>
          </p:cNvSpPr>
          <p:nvPr>
            <p:ph idx="1"/>
          </p:nvPr>
        </p:nvSpPr>
        <p:spPr>
          <a:xfrm>
            <a:off x="3693638" y="1600199"/>
            <a:ext cx="4597502" cy="4297680"/>
          </a:xfrm>
        </p:spPr>
        <p:txBody>
          <a:bodyPr anchor="ctr">
            <a:normAutofit/>
          </a:bodyPr>
          <a:lstStyle/>
          <a:p>
            <a:pPr algn="just"/>
            <a:r>
              <a:rPr lang="el-GR" altLang="en-US" dirty="0">
                <a:latin typeface="Calibri" panose="020F0502020204030204" pitchFamily="34" charset="0"/>
                <a:cs typeface="Calibri" panose="020F0502020204030204" pitchFamily="34" charset="0"/>
              </a:rPr>
              <a:t>«Ο κανονισμός έχει γενική ισχύ. Είναι δεσμευτικός ως προς όλα τα μέρη του και ισχύει άμεσα σε κάθε κράτος μέλος»</a:t>
            </a:r>
          </a:p>
          <a:p>
            <a:endParaRPr lang="el-GR" altLang="en-US" dirty="0">
              <a:latin typeface="Calibri" panose="020F0502020204030204" pitchFamily="34" charset="0"/>
              <a:cs typeface="Calibri" panose="020F0502020204030204" pitchFamily="34" charset="0"/>
            </a:endParaRPr>
          </a:p>
          <a:p>
            <a:r>
              <a:rPr lang="el-GR" altLang="en-US" dirty="0">
                <a:latin typeface="Calibri" panose="020F0502020204030204" pitchFamily="34" charset="0"/>
                <a:cs typeface="Calibri" panose="020F0502020204030204" pitchFamily="34" charset="0"/>
              </a:rPr>
              <a:t>ΧΑΡΑΚΤΗΡΙΣΤΙΚΑ</a:t>
            </a:r>
          </a:p>
          <a:p>
            <a:pPr lvl="1"/>
            <a:r>
              <a:rPr lang="el-GR" altLang="en-US" dirty="0">
                <a:latin typeface="Calibri" panose="020F0502020204030204" pitchFamily="34" charset="0"/>
                <a:cs typeface="Calibri" panose="020F0502020204030204" pitchFamily="34" charset="0"/>
              </a:rPr>
              <a:t>γενική ισχύς – έναντι όλων – σε όλα τα κράτη</a:t>
            </a:r>
          </a:p>
          <a:p>
            <a:pPr lvl="1"/>
            <a:r>
              <a:rPr lang="el-GR" altLang="en-US" dirty="0">
                <a:latin typeface="Calibri" panose="020F0502020204030204" pitchFamily="34" charset="0"/>
                <a:cs typeface="Calibri" panose="020F0502020204030204" pitchFamily="34" charset="0"/>
              </a:rPr>
              <a:t>Άμεση ισχύς</a:t>
            </a:r>
          </a:p>
          <a:p>
            <a:pPr lvl="1"/>
            <a:r>
              <a:rPr lang="el-GR" altLang="en-US" dirty="0">
                <a:latin typeface="Calibri" panose="020F0502020204030204" pitchFamily="34" charset="0"/>
                <a:cs typeface="Calibri" panose="020F0502020204030204" pitchFamily="34" charset="0"/>
              </a:rPr>
              <a:t>Δεσμευτικός ως προς όλα τα μέρη του</a:t>
            </a:r>
          </a:p>
          <a:p>
            <a:pPr lvl="1"/>
            <a:endParaRPr lang="el-GR" altLang="en-US" dirty="0">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2">
            <a:extLst>
              <a:ext uri="{FF2B5EF4-FFF2-40B4-BE49-F238E27FC236}">
                <a16:creationId xmlns:a16="http://schemas.microsoft.com/office/drawing/2014/main" id="{40EB8A28-D8F1-5842-B078-4045C7602DD4}"/>
              </a:ext>
            </a:extLst>
          </p:cNvPr>
          <p:cNvSpPr>
            <a:spLocks noGrp="1" noRot="1" noChangeArrowheads="1"/>
          </p:cNvSpPr>
          <p:nvPr>
            <p:ph type="title"/>
          </p:nvPr>
        </p:nvSpPr>
        <p:spPr>
          <a:xfrm>
            <a:off x="633357" y="1600199"/>
            <a:ext cx="2654449" cy="4297680"/>
          </a:xfrm>
        </p:spPr>
        <p:txBody>
          <a:bodyPr anchor="ctr">
            <a:normAutofit/>
          </a:bodyPr>
          <a:lstStyle/>
          <a:p>
            <a:pPr algn="ctr" fontAlgn="auto">
              <a:spcAft>
                <a:spcPts val="0"/>
              </a:spcAft>
              <a:defRPr/>
            </a:pPr>
            <a:r>
              <a:rPr lang="el-GR" altLang="en-US" sz="3200" b="1" dirty="0">
                <a:latin typeface="Calibri" panose="020F0502020204030204" pitchFamily="34" charset="0"/>
                <a:cs typeface="Calibri" panose="020F0502020204030204" pitchFamily="34" charset="0"/>
              </a:rPr>
              <a:t>Η ΟΔΗΓΙΑ</a:t>
            </a:r>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1267" name="Rectangle 3">
            <a:extLst>
              <a:ext uri="{FF2B5EF4-FFF2-40B4-BE49-F238E27FC236}">
                <a16:creationId xmlns:a16="http://schemas.microsoft.com/office/drawing/2014/main" id="{F84EBFB7-49DC-E040-AB2B-8829D35D5C82}"/>
              </a:ext>
            </a:extLst>
          </p:cNvPr>
          <p:cNvSpPr>
            <a:spLocks noGrp="1" noChangeArrowheads="1"/>
          </p:cNvSpPr>
          <p:nvPr>
            <p:ph idx="1"/>
          </p:nvPr>
        </p:nvSpPr>
        <p:spPr>
          <a:xfrm>
            <a:off x="3693638" y="1600199"/>
            <a:ext cx="4597502" cy="4297680"/>
          </a:xfrm>
        </p:spPr>
        <p:txBody>
          <a:bodyPr rtlCol="0" anchor="ctr">
            <a:normAutofit fontScale="92500" lnSpcReduction="10000"/>
          </a:bodyPr>
          <a:lstStyle/>
          <a:p>
            <a:pPr algn="just" fontAlgn="auto">
              <a:lnSpc>
                <a:spcPct val="110000"/>
              </a:lnSpc>
              <a:spcAft>
                <a:spcPts val="0"/>
              </a:spcAft>
              <a:defRPr/>
            </a:pPr>
            <a:endParaRPr lang="el-GR" altLang="en-US" sz="1600" dirty="0">
              <a:latin typeface="Calibri" panose="020F0502020204030204" pitchFamily="34" charset="0"/>
              <a:cs typeface="Calibri" panose="020F0502020204030204" pitchFamily="34" charset="0"/>
            </a:endParaRPr>
          </a:p>
          <a:p>
            <a:pPr algn="just" fontAlgn="auto">
              <a:lnSpc>
                <a:spcPct val="110000"/>
              </a:lnSpc>
              <a:spcAft>
                <a:spcPts val="0"/>
              </a:spcAft>
              <a:defRPr/>
            </a:pPr>
            <a:endParaRPr lang="el-GR" altLang="en-US" sz="1600" dirty="0">
              <a:latin typeface="Calibri" panose="020F0502020204030204" pitchFamily="34" charset="0"/>
              <a:cs typeface="Calibri" panose="020F0502020204030204" pitchFamily="34" charset="0"/>
            </a:endParaRPr>
          </a:p>
          <a:p>
            <a:pPr algn="just" fontAlgn="auto">
              <a:lnSpc>
                <a:spcPct val="110000"/>
              </a:lnSpc>
              <a:spcAft>
                <a:spcPts val="0"/>
              </a:spcAft>
              <a:defRPr/>
            </a:pPr>
            <a:r>
              <a:rPr lang="el-GR" altLang="en-US" sz="1600" dirty="0">
                <a:latin typeface="Calibri" panose="020F0502020204030204" pitchFamily="34" charset="0"/>
                <a:cs typeface="Calibri" panose="020F0502020204030204" pitchFamily="34" charset="0"/>
              </a:rPr>
              <a:t>Η οδηγία δεσμεύει κάθε κράτος μέλος στο οποίο απευθύνεται, όσον αφορά το επιδιωκόμενο αποτέλεσμα, αλλά αφήνει την επιλογή του τύπου και των μέσων στην αρμοδιότητα των εθνικών αρχών.</a:t>
            </a:r>
          </a:p>
          <a:p>
            <a:pPr algn="just" fontAlgn="auto">
              <a:lnSpc>
                <a:spcPct val="110000"/>
              </a:lnSpc>
              <a:spcAft>
                <a:spcPts val="0"/>
              </a:spcAft>
              <a:defRPr/>
            </a:pPr>
            <a:endParaRPr lang="el-GR" altLang="en-US" sz="1600" dirty="0">
              <a:latin typeface="Calibri" panose="020F0502020204030204" pitchFamily="34" charset="0"/>
              <a:cs typeface="Calibri" panose="020F0502020204030204" pitchFamily="34" charset="0"/>
            </a:endParaRPr>
          </a:p>
          <a:p>
            <a:pPr algn="just" fontAlgn="auto">
              <a:lnSpc>
                <a:spcPct val="110000"/>
              </a:lnSpc>
              <a:spcAft>
                <a:spcPts val="0"/>
              </a:spcAft>
              <a:defRPr/>
            </a:pPr>
            <a:r>
              <a:rPr lang="el-GR" altLang="en-US" sz="1600" dirty="0">
                <a:latin typeface="Calibri" panose="020F0502020204030204" pitchFamily="34" charset="0"/>
                <a:cs typeface="Calibri" panose="020F0502020204030204" pitchFamily="34" charset="0"/>
              </a:rPr>
              <a:t>ΧΑΡΑΚΤΗΡΙΣΤΙΚΑ</a:t>
            </a:r>
          </a:p>
          <a:p>
            <a:pPr lvl="1" algn="just" fontAlgn="auto">
              <a:lnSpc>
                <a:spcPct val="110000"/>
              </a:lnSpc>
              <a:spcAft>
                <a:spcPts val="0"/>
              </a:spcAft>
              <a:defRPr/>
            </a:pPr>
            <a:r>
              <a:rPr lang="el-GR" altLang="en-US" dirty="0">
                <a:latin typeface="Calibri" panose="020F0502020204030204" pitchFamily="34" charset="0"/>
                <a:cs typeface="Calibri" panose="020F0502020204030204" pitchFamily="34" charset="0"/>
              </a:rPr>
              <a:t>ισχύς έναντι των κρατών προς τα οποία απευθύνεται</a:t>
            </a:r>
          </a:p>
          <a:p>
            <a:pPr lvl="1" algn="just" fontAlgn="auto">
              <a:lnSpc>
                <a:spcPct val="110000"/>
              </a:lnSpc>
              <a:spcAft>
                <a:spcPts val="0"/>
              </a:spcAft>
              <a:defRPr/>
            </a:pPr>
            <a:r>
              <a:rPr lang="el-GR" altLang="en-US" dirty="0">
                <a:latin typeface="Calibri" panose="020F0502020204030204" pitchFamily="34" charset="0"/>
                <a:cs typeface="Calibri" panose="020F0502020204030204" pitchFamily="34" charset="0"/>
              </a:rPr>
              <a:t>Ισχύς μετά από ενσωμάτωση στην εθνική νομοθεσία</a:t>
            </a:r>
          </a:p>
          <a:p>
            <a:pPr lvl="1" algn="just" fontAlgn="auto">
              <a:lnSpc>
                <a:spcPct val="110000"/>
              </a:lnSpc>
              <a:spcAft>
                <a:spcPts val="0"/>
              </a:spcAft>
              <a:defRPr/>
            </a:pPr>
            <a:r>
              <a:rPr lang="el-GR" altLang="en-US" dirty="0">
                <a:latin typeface="Calibri" panose="020F0502020204030204" pitchFamily="34" charset="0"/>
                <a:cs typeface="Calibri" panose="020F0502020204030204" pitchFamily="34" charset="0"/>
              </a:rPr>
              <a:t>Δεσμευτικός ως προς το επιδιωκόμενο αποτέλεσμα</a:t>
            </a:r>
          </a:p>
          <a:p>
            <a:pPr lvl="1" algn="just" fontAlgn="auto">
              <a:lnSpc>
                <a:spcPct val="110000"/>
              </a:lnSpc>
              <a:spcAft>
                <a:spcPts val="0"/>
              </a:spcAft>
              <a:defRPr/>
            </a:pPr>
            <a:endParaRPr lang="el-GR" altLang="en-US" dirty="0">
              <a:latin typeface="Calibri" panose="020F0502020204030204" pitchFamily="34" charset="0"/>
              <a:cs typeface="Calibri" panose="020F0502020204030204" pitchFamily="34" charset="0"/>
            </a:endParaRPr>
          </a:p>
          <a:p>
            <a:pPr lvl="1" algn="just" fontAlgn="auto">
              <a:lnSpc>
                <a:spcPct val="110000"/>
              </a:lnSpc>
              <a:spcAft>
                <a:spcPts val="0"/>
              </a:spcAft>
              <a:defRPr/>
            </a:pPr>
            <a:endParaRPr lang="el-GR" altLang="en-US"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a:extLst>
              <a:ext uri="{FF2B5EF4-FFF2-40B4-BE49-F238E27FC236}">
                <a16:creationId xmlns:a16="http://schemas.microsoft.com/office/drawing/2014/main" id="{E0889501-0A7B-7F4C-BBD9-6366D1AA611D}"/>
              </a:ext>
            </a:extLst>
          </p:cNvPr>
          <p:cNvSpPr>
            <a:spLocks noGrp="1" noRot="1" noChangeArrowheads="1"/>
          </p:cNvSpPr>
          <p:nvPr>
            <p:ph type="title"/>
          </p:nvPr>
        </p:nvSpPr>
        <p:spPr>
          <a:xfrm>
            <a:off x="633357" y="1600199"/>
            <a:ext cx="2654449" cy="4297680"/>
          </a:xfrm>
        </p:spPr>
        <p:txBody>
          <a:bodyPr anchor="ctr">
            <a:normAutofit/>
          </a:bodyPr>
          <a:lstStyle/>
          <a:p>
            <a:pPr algn="ctr" fontAlgn="auto">
              <a:spcAft>
                <a:spcPts val="0"/>
              </a:spcAft>
              <a:defRPr/>
            </a:pPr>
            <a:r>
              <a:rPr lang="el-GR" altLang="en-US" sz="3200" b="1" dirty="0">
                <a:latin typeface="Calibri" panose="020F0502020204030204" pitchFamily="34" charset="0"/>
                <a:cs typeface="Calibri" panose="020F0502020204030204" pitchFamily="34" charset="0"/>
              </a:rPr>
              <a:t>Η ΑΠΟΦΑΣΗ</a:t>
            </a:r>
          </a:p>
        </p:txBody>
      </p:sp>
      <p:cxnSp>
        <p:nvCxnSpPr>
          <p:cNvPr id="137" name="Straight Connector 136">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7170" name="Rectangle 3">
            <a:extLst>
              <a:ext uri="{FF2B5EF4-FFF2-40B4-BE49-F238E27FC236}">
                <a16:creationId xmlns:a16="http://schemas.microsoft.com/office/drawing/2014/main" id="{96512C7B-07C7-2D4B-A2AC-E3C5CBD79B23}"/>
              </a:ext>
            </a:extLst>
          </p:cNvPr>
          <p:cNvSpPr>
            <a:spLocks noGrp="1" noChangeArrowheads="1"/>
          </p:cNvSpPr>
          <p:nvPr>
            <p:ph idx="1"/>
          </p:nvPr>
        </p:nvSpPr>
        <p:spPr>
          <a:xfrm>
            <a:off x="3693638" y="1600199"/>
            <a:ext cx="4597502" cy="4297680"/>
          </a:xfrm>
        </p:spPr>
        <p:txBody>
          <a:bodyPr anchor="ctr">
            <a:normAutofit/>
          </a:bodyPr>
          <a:lstStyle/>
          <a:p>
            <a:pPr algn="just"/>
            <a:r>
              <a:rPr lang="el-GR" altLang="en-US" dirty="0">
                <a:latin typeface="Calibri" panose="020F0502020204030204" pitchFamily="34" charset="0"/>
                <a:cs typeface="Calibri" panose="020F0502020204030204" pitchFamily="34" charset="0"/>
              </a:rPr>
              <a:t>«Η απόφαση είναι δεσμευτική ως προς όλα τα μέρη της. Όταν ορίζει αποδέκτες, είναι δεσμευτική μόνο για αυτούς.»</a:t>
            </a:r>
          </a:p>
          <a:p>
            <a:pPr algn="just">
              <a:buFont typeface="Wingdings" pitchFamily="2" charset="2"/>
              <a:buNone/>
            </a:pPr>
            <a:endParaRPr lang="el-GR" altLang="en-US" dirty="0">
              <a:latin typeface="Calibri" panose="020F0502020204030204" pitchFamily="34" charset="0"/>
              <a:cs typeface="Calibri" panose="020F0502020204030204" pitchFamily="34" charset="0"/>
            </a:endParaRPr>
          </a:p>
          <a:p>
            <a:pPr algn="just"/>
            <a:r>
              <a:rPr lang="el-GR" altLang="en-US" dirty="0">
                <a:latin typeface="Calibri" panose="020F0502020204030204" pitchFamily="34" charset="0"/>
                <a:cs typeface="Calibri" panose="020F0502020204030204" pitchFamily="34" charset="0"/>
              </a:rPr>
              <a:t>ΧΑΡΑΚΤΗΡΙΣΤΙΚΑ</a:t>
            </a:r>
          </a:p>
          <a:p>
            <a:pPr lvl="1" algn="just"/>
            <a:r>
              <a:rPr lang="el-GR" altLang="en-US" dirty="0">
                <a:latin typeface="Calibri" panose="020F0502020204030204" pitchFamily="34" charset="0"/>
                <a:cs typeface="Calibri" panose="020F0502020204030204" pitchFamily="34" charset="0"/>
              </a:rPr>
              <a:t>ειδική ισχύς – έναντι των αποδεκτών που ορίζει</a:t>
            </a:r>
          </a:p>
          <a:p>
            <a:pPr lvl="1" algn="just"/>
            <a:r>
              <a:rPr lang="el-GR" altLang="en-US" dirty="0">
                <a:latin typeface="Calibri" panose="020F0502020204030204" pitchFamily="34" charset="0"/>
                <a:cs typeface="Calibri" panose="020F0502020204030204" pitchFamily="34" charset="0"/>
              </a:rPr>
              <a:t>Άμεση ισχύς</a:t>
            </a:r>
          </a:p>
          <a:p>
            <a:pPr lvl="1" algn="just"/>
            <a:r>
              <a:rPr lang="el-GR" altLang="en-US" dirty="0">
                <a:latin typeface="Calibri" panose="020F0502020204030204" pitchFamily="34" charset="0"/>
                <a:cs typeface="Calibri" panose="020F0502020204030204" pitchFamily="34" charset="0"/>
              </a:rPr>
              <a:t>Δεσμευτική ως προς όλα τα μέρη της</a:t>
            </a:r>
          </a:p>
          <a:p>
            <a:pPr algn="just"/>
            <a:endParaRPr lang="el-GR" altLang="en-US"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9" name="Rectangle 198">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Rectangle 2">
            <a:extLst>
              <a:ext uri="{FF2B5EF4-FFF2-40B4-BE49-F238E27FC236}">
                <a16:creationId xmlns:a16="http://schemas.microsoft.com/office/drawing/2014/main" id="{1EAFCC26-4EA4-F54B-BFC4-DFCF89DC7051}"/>
              </a:ext>
            </a:extLst>
          </p:cNvPr>
          <p:cNvSpPr>
            <a:spLocks noGrp="1" noRot="1" noChangeArrowheads="1"/>
          </p:cNvSpPr>
          <p:nvPr>
            <p:ph type="title"/>
          </p:nvPr>
        </p:nvSpPr>
        <p:spPr>
          <a:xfrm>
            <a:off x="633357" y="1600199"/>
            <a:ext cx="2654449" cy="4297680"/>
          </a:xfrm>
        </p:spPr>
        <p:txBody>
          <a:bodyPr anchor="ctr">
            <a:normAutofit/>
          </a:bodyPr>
          <a:lstStyle/>
          <a:p>
            <a:pPr algn="ctr" fontAlgn="auto">
              <a:spcAft>
                <a:spcPts val="0"/>
              </a:spcAft>
              <a:defRPr/>
            </a:pPr>
            <a:r>
              <a:rPr lang="el-GR" altLang="en-US" sz="3200" b="1" dirty="0">
                <a:latin typeface="Calibri" panose="020F0502020204030204" pitchFamily="34" charset="0"/>
                <a:cs typeface="Calibri" panose="020F0502020204030204" pitchFamily="34" charset="0"/>
              </a:rPr>
              <a:t>ΤΡΟΠΟΙ ΛΗΨΕΩΣ ΑΠΟΦΑΣΕΩΝ</a:t>
            </a:r>
          </a:p>
        </p:txBody>
      </p:sp>
      <p:cxnSp>
        <p:nvCxnSpPr>
          <p:cNvPr id="201" name="Straight Connector 200">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8194" name="Rectangle 3">
            <a:extLst>
              <a:ext uri="{FF2B5EF4-FFF2-40B4-BE49-F238E27FC236}">
                <a16:creationId xmlns:a16="http://schemas.microsoft.com/office/drawing/2014/main" id="{37BE24CF-D429-704C-B3F1-C2E1BDCD5492}"/>
              </a:ext>
            </a:extLst>
          </p:cNvPr>
          <p:cNvSpPr>
            <a:spLocks noGrp="1" noChangeArrowheads="1"/>
          </p:cNvSpPr>
          <p:nvPr>
            <p:ph idx="1"/>
          </p:nvPr>
        </p:nvSpPr>
        <p:spPr>
          <a:xfrm>
            <a:off x="3693638" y="1600199"/>
            <a:ext cx="4597502" cy="4297680"/>
          </a:xfrm>
        </p:spPr>
        <p:txBody>
          <a:bodyPr anchor="ctr">
            <a:normAutofit/>
          </a:bodyPr>
          <a:lstStyle/>
          <a:p>
            <a:pPr algn="just"/>
            <a:r>
              <a:rPr lang="el-GR" altLang="en-US" dirty="0">
                <a:latin typeface="Calibri" panose="020F0502020204030204" pitchFamily="34" charset="0"/>
                <a:cs typeface="Calibri" panose="020F0502020204030204" pitchFamily="34" charset="0"/>
              </a:rPr>
              <a:t>ΣΥΝΗΘΗΣ ΝΟΜΟΘΕΤΙΚΗ ΔΙΑΔΙΚΑΣΙΑ</a:t>
            </a:r>
            <a:r>
              <a:rPr lang="en-US" altLang="en-US" dirty="0">
                <a:latin typeface="Calibri" panose="020F0502020204030204" pitchFamily="34" charset="0"/>
                <a:cs typeface="Calibri" panose="020F0502020204030204" pitchFamily="34" charset="0"/>
              </a:rPr>
              <a:t> (</a:t>
            </a:r>
            <a:r>
              <a:rPr lang="el-GR" altLang="en-US" dirty="0">
                <a:latin typeface="Calibri" panose="020F0502020204030204" pitchFamily="34" charset="0"/>
                <a:cs typeface="Calibri" panose="020F0502020204030204" pitchFamily="34" charset="0"/>
              </a:rPr>
              <a:t>πριν την Συνθήκη της </a:t>
            </a:r>
            <a:r>
              <a:rPr lang="el-GR" altLang="en-US" dirty="0" err="1">
                <a:latin typeface="Calibri" panose="020F0502020204030204" pitchFamily="34" charset="0"/>
                <a:cs typeface="Calibri" panose="020F0502020204030204" pitchFamily="34" charset="0"/>
              </a:rPr>
              <a:t>Λισσαβώνας</a:t>
            </a:r>
            <a:r>
              <a:rPr lang="el-GR" altLang="en-US" dirty="0">
                <a:latin typeface="Calibri" panose="020F0502020204030204" pitchFamily="34" charset="0"/>
                <a:cs typeface="Calibri" panose="020F0502020204030204" pitchFamily="34" charset="0"/>
              </a:rPr>
              <a:t> γνωστή ως </a:t>
            </a:r>
            <a:r>
              <a:rPr lang="el-GR" altLang="en-US" b="1" dirty="0" err="1">
                <a:latin typeface="Calibri" panose="020F0502020204030204" pitchFamily="34" charset="0"/>
                <a:cs typeface="Calibri" panose="020F0502020204030204" pitchFamily="34" charset="0"/>
              </a:rPr>
              <a:t>συναπόφαση</a:t>
            </a:r>
            <a:r>
              <a:rPr lang="el-GR" altLang="en-US" b="1" dirty="0">
                <a:latin typeface="Calibri" panose="020F0502020204030204" pitchFamily="34" charset="0"/>
                <a:cs typeface="Calibri" panose="020F0502020204030204" pitchFamily="34" charset="0"/>
              </a:rPr>
              <a:t> – </a:t>
            </a:r>
            <a:r>
              <a:rPr lang="el-GR" altLang="en-US" dirty="0">
                <a:latin typeface="Calibri" panose="020F0502020204030204" pitchFamily="34" charset="0"/>
                <a:cs typeface="Calibri" panose="020F0502020204030204" pitchFamily="34" charset="0"/>
              </a:rPr>
              <a:t>ο όρος παραμένει και τώρα) </a:t>
            </a:r>
          </a:p>
          <a:p>
            <a:pPr lvl="1" algn="just"/>
            <a:endParaRPr lang="el-GR" altLang="en-US" dirty="0">
              <a:latin typeface="Calibri" panose="020F0502020204030204" pitchFamily="34" charset="0"/>
              <a:cs typeface="Calibri" panose="020F0502020204030204" pitchFamily="34" charset="0"/>
            </a:endParaRPr>
          </a:p>
          <a:p>
            <a:pPr algn="just"/>
            <a:r>
              <a:rPr lang="el-GR" altLang="en-US" dirty="0">
                <a:latin typeface="Calibri" panose="020F0502020204030204" pitchFamily="34" charset="0"/>
                <a:cs typeface="Calibri" panose="020F0502020204030204" pitchFamily="34" charset="0"/>
              </a:rPr>
              <a:t>ΕΙΔΙΚΕΣ ΝΟΜΟΘΕΤΙΚΕΣ ΔΙΑΔΙΚΑΣΙΕΣ </a:t>
            </a:r>
            <a:r>
              <a:rPr lang="en-US" altLang="en-US" dirty="0">
                <a:latin typeface="Calibri" panose="020F0502020204030204" pitchFamily="34" charset="0"/>
                <a:cs typeface="Calibri" panose="020F0502020204030204" pitchFamily="34" charset="0"/>
              </a:rPr>
              <a:t>(</a:t>
            </a:r>
            <a:r>
              <a:rPr lang="el-GR" altLang="en-US" dirty="0">
                <a:latin typeface="Calibri" panose="020F0502020204030204" pitchFamily="34" charset="0"/>
                <a:cs typeface="Calibri" panose="020F0502020204030204" pitchFamily="34" charset="0"/>
              </a:rPr>
              <a:t>πριν την Συνθήκη της </a:t>
            </a:r>
            <a:r>
              <a:rPr lang="el-GR" altLang="en-US" dirty="0" err="1">
                <a:latin typeface="Calibri" panose="020F0502020204030204" pitchFamily="34" charset="0"/>
                <a:cs typeface="Calibri" panose="020F0502020204030204" pitchFamily="34" charset="0"/>
              </a:rPr>
              <a:t>Λισσαβώνας</a:t>
            </a:r>
            <a:r>
              <a:rPr lang="el-GR" altLang="en-US" dirty="0">
                <a:latin typeface="Calibri" panose="020F0502020204030204" pitchFamily="34" charset="0"/>
                <a:cs typeface="Calibri" panose="020F0502020204030204" pitchFamily="34" charset="0"/>
              </a:rPr>
              <a:t> γνωστές ως </a:t>
            </a:r>
            <a:r>
              <a:rPr lang="el-GR" altLang="en-US" b="1" dirty="0">
                <a:latin typeface="Calibri" panose="020F0502020204030204" pitchFamily="34" charset="0"/>
                <a:cs typeface="Calibri" panose="020F0502020204030204" pitchFamily="34" charset="0"/>
              </a:rPr>
              <a:t>διαβούλευση</a:t>
            </a:r>
            <a:r>
              <a:rPr lang="el-GR" altLang="en-US" dirty="0">
                <a:latin typeface="Calibri" panose="020F0502020204030204" pitchFamily="34" charset="0"/>
                <a:cs typeface="Calibri" panose="020F0502020204030204" pitchFamily="34" charset="0"/>
              </a:rPr>
              <a:t>) </a:t>
            </a:r>
          </a:p>
          <a:p>
            <a:pPr algn="just"/>
            <a:endParaRPr lang="el-GR" altLang="en-US"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Rectangle 2">
            <a:extLst>
              <a:ext uri="{FF2B5EF4-FFF2-40B4-BE49-F238E27FC236}">
                <a16:creationId xmlns:a16="http://schemas.microsoft.com/office/drawing/2014/main" id="{DE6E4EB5-01A7-1345-9798-C83E2FD567FE}"/>
              </a:ext>
            </a:extLst>
          </p:cNvPr>
          <p:cNvSpPr>
            <a:spLocks noGrp="1" noRot="1" noChangeArrowheads="1"/>
          </p:cNvSpPr>
          <p:nvPr>
            <p:ph type="title"/>
          </p:nvPr>
        </p:nvSpPr>
        <p:spPr>
          <a:xfrm>
            <a:off x="633357" y="1600199"/>
            <a:ext cx="2654449" cy="4297680"/>
          </a:xfrm>
        </p:spPr>
        <p:txBody>
          <a:bodyPr anchor="ctr">
            <a:normAutofit/>
          </a:bodyPr>
          <a:lstStyle/>
          <a:p>
            <a:pPr algn="r" fontAlgn="auto">
              <a:spcAft>
                <a:spcPts val="0"/>
              </a:spcAft>
              <a:defRPr/>
            </a:pPr>
            <a:r>
              <a:rPr lang="el-GR" altLang="en-US" sz="3200" b="1" dirty="0">
                <a:latin typeface="Calibri" panose="020F0502020204030204" pitchFamily="34" charset="0"/>
                <a:cs typeface="Calibri" panose="020F0502020204030204" pitchFamily="34" charset="0"/>
              </a:rPr>
              <a:t>ΣΥΝΗΘΗΣ ΝΟΜΟΘΕΤΙΚΗ ΔΙΑΔΙΚΑΣΙΑ</a:t>
            </a:r>
            <a:br>
              <a:rPr lang="el-GR" altLang="en-US" sz="3200" b="1" dirty="0">
                <a:latin typeface="Calibri" panose="020F0502020204030204" pitchFamily="34" charset="0"/>
                <a:cs typeface="Calibri" panose="020F0502020204030204" pitchFamily="34" charset="0"/>
              </a:rPr>
            </a:br>
            <a:r>
              <a:rPr lang="el-GR" altLang="en-US" sz="3200" b="1" dirty="0" err="1">
                <a:latin typeface="Calibri" panose="020F0502020204030204" pitchFamily="34" charset="0"/>
                <a:cs typeface="Calibri" panose="020F0502020204030204" pitchFamily="34" charset="0"/>
              </a:rPr>
              <a:t>πρωτη</a:t>
            </a:r>
            <a:r>
              <a:rPr lang="el-GR" altLang="en-US" sz="3200" b="1" dirty="0">
                <a:latin typeface="Calibri" panose="020F0502020204030204" pitchFamily="34" charset="0"/>
                <a:cs typeface="Calibri" panose="020F0502020204030204" pitchFamily="34" charset="0"/>
              </a:rPr>
              <a:t> </a:t>
            </a:r>
            <a:r>
              <a:rPr lang="el-GR" altLang="en-US" sz="3200" b="1" dirty="0" err="1">
                <a:latin typeface="Calibri" panose="020F0502020204030204" pitchFamily="34" charset="0"/>
                <a:cs typeface="Calibri" panose="020F0502020204030204" pitchFamily="34" charset="0"/>
              </a:rPr>
              <a:t>αναγνωςη</a:t>
            </a:r>
            <a:endParaRPr lang="el-GR" altLang="en-US" sz="3200" b="1" dirty="0">
              <a:latin typeface="Calibri" panose="020F0502020204030204" pitchFamily="34" charset="0"/>
              <a:cs typeface="Calibri" panose="020F0502020204030204" pitchFamily="34" charset="0"/>
            </a:endParaRPr>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9699" name="Rectangle 3">
            <a:extLst>
              <a:ext uri="{FF2B5EF4-FFF2-40B4-BE49-F238E27FC236}">
                <a16:creationId xmlns:a16="http://schemas.microsoft.com/office/drawing/2014/main" id="{1F54FD20-8A7F-834B-8282-C063BD94657B}"/>
              </a:ext>
            </a:extLst>
          </p:cNvPr>
          <p:cNvSpPr>
            <a:spLocks noGrp="1" noChangeArrowheads="1"/>
          </p:cNvSpPr>
          <p:nvPr>
            <p:ph idx="1"/>
          </p:nvPr>
        </p:nvSpPr>
        <p:spPr>
          <a:xfrm>
            <a:off x="3693638" y="1600199"/>
            <a:ext cx="4597502" cy="4297680"/>
          </a:xfrm>
        </p:spPr>
        <p:txBody>
          <a:bodyPr rtlCol="0" anchor="ctr">
            <a:normAutofit/>
          </a:bodyPr>
          <a:lstStyle/>
          <a:p>
            <a:pPr algn="just" fontAlgn="auto">
              <a:lnSpc>
                <a:spcPct val="110000"/>
              </a:lnSpc>
              <a:spcAft>
                <a:spcPts val="0"/>
              </a:spcAft>
              <a:defRPr/>
            </a:pPr>
            <a:r>
              <a:rPr lang="el-GR" altLang="en-US" sz="1300" dirty="0">
                <a:latin typeface="Calibri" panose="020F0502020204030204" pitchFamily="34" charset="0"/>
                <a:cs typeface="Calibri" panose="020F0502020204030204" pitchFamily="34" charset="0"/>
              </a:rPr>
              <a:t>Η Επιτροπή υποβάλλει πρόταση στο Ευρωπαϊκό Κοινοβούλιο και στο Συμβούλιο</a:t>
            </a:r>
          </a:p>
          <a:p>
            <a:pPr algn="just" fontAlgn="auto">
              <a:lnSpc>
                <a:spcPct val="110000"/>
              </a:lnSpc>
              <a:spcAft>
                <a:spcPts val="0"/>
              </a:spcAft>
              <a:defRPr/>
            </a:pPr>
            <a:r>
              <a:rPr lang="el-GR" altLang="en-US" sz="1300" dirty="0">
                <a:latin typeface="Calibri" panose="020F0502020204030204" pitchFamily="34" charset="0"/>
                <a:cs typeface="Calibri" panose="020F0502020204030204" pitchFamily="34" charset="0"/>
              </a:rPr>
              <a:t>Το Ευρωπαϊκό Κοινοβούλιο καθορίζει τη θέση του σε πρώτη ανάγνωση και τη διαβιβάζει στο Συμβούλιο</a:t>
            </a:r>
          </a:p>
          <a:p>
            <a:pPr algn="just" fontAlgn="auto">
              <a:lnSpc>
                <a:spcPct val="110000"/>
              </a:lnSpc>
              <a:spcAft>
                <a:spcPts val="0"/>
              </a:spcAft>
              <a:defRPr/>
            </a:pPr>
            <a:r>
              <a:rPr lang="el-GR" altLang="en-US" sz="1300" dirty="0">
                <a:latin typeface="Calibri" panose="020F0502020204030204" pitchFamily="34" charset="0"/>
                <a:cs typeface="Calibri" panose="020F0502020204030204" pitchFamily="34" charset="0"/>
              </a:rPr>
              <a:t>Εάν το Συμβούλιο εγκρίνει τη θέση του Ευρωπαϊκού Κοινοβουλίου, εκδίδεται η σχετική πράξη με τη διατύπωση που αποδίδει τη θέση του Ευρωπαϊκού Κοινοβουλίου</a:t>
            </a:r>
          </a:p>
          <a:p>
            <a:pPr algn="just" fontAlgn="auto">
              <a:lnSpc>
                <a:spcPct val="110000"/>
              </a:lnSpc>
              <a:spcAft>
                <a:spcPts val="0"/>
              </a:spcAft>
              <a:defRPr/>
            </a:pPr>
            <a:r>
              <a:rPr lang="el-GR" altLang="en-US" sz="1300" dirty="0">
                <a:latin typeface="Calibri" panose="020F0502020204030204" pitchFamily="34" charset="0"/>
                <a:cs typeface="Calibri" panose="020F0502020204030204" pitchFamily="34" charset="0"/>
              </a:rPr>
              <a:t>Εάν το Συμβούλιο δεν εγκρίνει τη θέση του Ευρωπαϊκού Κοινοβουλίου, καθορίζει τη θέση του σε πρώτη ανάγνωση και τη διαβιβάζει στο Ευρωπαϊκό Κοινοβούλιο</a:t>
            </a:r>
          </a:p>
          <a:p>
            <a:pPr algn="just" fontAlgn="auto">
              <a:lnSpc>
                <a:spcPct val="110000"/>
              </a:lnSpc>
              <a:spcAft>
                <a:spcPts val="0"/>
              </a:spcAft>
              <a:defRPr/>
            </a:pPr>
            <a:r>
              <a:rPr lang="el-GR" altLang="en-US" sz="1300" dirty="0">
                <a:latin typeface="Calibri" panose="020F0502020204030204" pitchFamily="34" charset="0"/>
                <a:cs typeface="Calibri" panose="020F0502020204030204" pitchFamily="34" charset="0"/>
              </a:rPr>
              <a:t>Το Συμβούλιο ενημερώνει πλήρως το Ευρωπαϊκό Κοινοβούλιο για τους λόγους που το οδήγησαν να καθορίσει τη θέση του σε πρώτη ανάγνωση. Η Επιτροπή ενημερώνει πλήρως το Ευρωπαϊκό Κοινοβούλιο για τη θέση της</a:t>
            </a:r>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1295</Words>
  <Application>Microsoft Macintosh PowerPoint</Application>
  <PresentationFormat>On-screen Show (4:3)</PresentationFormat>
  <Paragraphs>97</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Gill Sans MT</vt:lpstr>
      <vt:lpstr>Wingdings</vt:lpstr>
      <vt:lpstr>Gallery</vt:lpstr>
      <vt:lpstr>Η ΝΟΜΟΘΕΤΙΚΗ ΔΡΑΣΤΗΡΙΟΤΗΤΑ ΣΤΗΝ ΕΝΩΣΗ</vt:lpstr>
      <vt:lpstr>Η ΟΝΟΜΑΤΟΛΟΓΙΑ ΣΤΗΝ ΕΝΩΣΗ</vt:lpstr>
      <vt:lpstr>ΤΑ ΟΡΓΑΝΑ ΝΟΜΟΘΕΣΙΑΣ ΣΤΗΝ ΕΝΩΣΗ</vt:lpstr>
      <vt:lpstr>ΕΙΔΗ ΝΟΜΟΘΕΤΗΜΑΤΩΝ</vt:lpstr>
      <vt:lpstr>Ο ΚΑΝΟΝΙΣΜΟΣ</vt:lpstr>
      <vt:lpstr>Η ΟΔΗΓΙΑ</vt:lpstr>
      <vt:lpstr>Η ΑΠΟΦΑΣΗ</vt:lpstr>
      <vt:lpstr>ΤΡΟΠΟΙ ΛΗΨΕΩΣ ΑΠΟΦΑΣΕΩΝ</vt:lpstr>
      <vt:lpstr>ΣΥΝΗΘΗΣ ΝΟΜΟΘΕΤΙΚΗ ΔΙΑΔΙΚΑΣΙΑ πρωτη αναγνωςη</vt:lpstr>
      <vt:lpstr>ΣΥΝΗΘΗΣ ΝΟΜΟΘΕΤΙΚΗ ΔΙΑΔΙΚΑΣΙΑ δευτερη αναγνωςη</vt:lpstr>
      <vt:lpstr>ΣΥΝΗΘΗΣ ΝΟΜΟΘΕΤΙΚΗ ΔΙΑΔΙΚΑΣΙΑ δευτερη αναγνωςη</vt:lpstr>
      <vt:lpstr>ΣΥΝΗΘΗΣ ΝΟΜΟΘΕΤΙΚΗ ΔΙΑΔΙΚΑΣΙΑ ςυνδιαλλαγη</vt:lpstr>
      <vt:lpstr>ΣΥΝΗΘΗΣ ΝΟΜΟΘΕΤΙΚΗ ΔΙΑΔΙΚΑΣΙΑ τριτη αναγνωςη</vt:lpstr>
      <vt:lpstr>ΕΙΔΙΚΕΣ ΝΟΜΟΘΕΤΙΚΕΣ ΔΙΑΔΙΚΑΣΙΕΣ</vt:lpstr>
      <vt:lpstr>ΕΙΔΙΚΗ ΝΟΜΟΘΕΤΙΚΗ ΔΙΑΔΙΚΑΣΙΑ - περιπτωςεις</vt:lpstr>
      <vt:lpstr>ΕΙΔΙΚΗ ΝΟΜΟΘΕΤΙΚΗ ΔΙΑΔΙΚΑΣΙΑ - περιπτωςεις</vt:lpstr>
      <vt:lpstr>ΕΙΔΙΚΗ ΔΙΑΔΙΚΑΣΙΑ ΣΤΟΝ ΤΟΜΕΑ ΤΗΣ ΕΞΩΤΕΡΙΚΗΣ ΠΟΛΙΤΙΚΗΣ</vt:lpstr>
      <vt:lpstr>ΕΙΔΙΚΗ ΔΙΑΔΙΚΑΣΙΑ ΣΤΟΝ ΤΟΜΕΑ ΤΗΣ ΕΞΩΤΕΡΙΚΗΣ ΠΟΛΙΤΙΚΗΣ (ΙΙ)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ΝΟΜΟΘΕΤΙΚΗ ΔΡΑΣΤΗΡΙΟΤΗΤΑ ΣΤΗΝ ΕΝΩΣΗ</dc:title>
  <dc:creator>Ioannis Papageorgiou</dc:creator>
  <cp:lastModifiedBy>Ioannis Papageorgiou</cp:lastModifiedBy>
  <cp:revision>3</cp:revision>
  <dcterms:created xsi:type="dcterms:W3CDTF">2019-10-28T18:14:06Z</dcterms:created>
  <dcterms:modified xsi:type="dcterms:W3CDTF">2019-10-29T09:06:29Z</dcterms:modified>
</cp:coreProperties>
</file>