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75" r:id="rId2"/>
    <p:sldId id="264" r:id="rId3"/>
    <p:sldId id="265" r:id="rId4"/>
    <p:sldId id="266" r:id="rId5"/>
    <p:sldId id="267" r:id="rId6"/>
    <p:sldId id="276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48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43D14-A565-FB4E-8BA1-0068528DACA7}" type="doc">
      <dgm:prSet loTypeId="urn:microsoft.com/office/officeart/2005/8/layout/process1" loCatId="" qsTypeId="urn:microsoft.com/office/officeart/2005/8/quickstyle/simple1" qsCatId="simple" csTypeId="urn:microsoft.com/office/officeart/2005/8/colors/accent4_2" csCatId="accent4" phldr="1"/>
      <dgm:spPr/>
    </dgm:pt>
    <dgm:pt modelId="{C9865D37-3AC4-B942-AEFD-4D4F22A0B875}">
      <dgm:prSet phldrT="[Text]"/>
      <dgm:spPr/>
      <dgm:t>
        <a:bodyPr/>
        <a:lstStyle/>
        <a:p>
          <a:r>
            <a:rPr lang="el-G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Ενιαίο κράτος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7B9F51C-8150-DC47-A88E-E445DADFB634}" type="parTrans" cxnId="{89F5C9A9-CA37-C544-A02C-8656F1DF2D33}">
      <dgm:prSet/>
      <dgm:spPr/>
      <dgm:t>
        <a:bodyPr/>
        <a:lstStyle/>
        <a:p>
          <a:endParaRPr lang="en-US"/>
        </a:p>
      </dgm:t>
    </dgm:pt>
    <dgm:pt modelId="{EEA135E5-97BC-8F4D-9790-3AB6D71ED62B}" type="sibTrans" cxnId="{89F5C9A9-CA37-C544-A02C-8656F1DF2D33}">
      <dgm:prSet/>
      <dgm:spPr/>
      <dgm:t>
        <a:bodyPr/>
        <a:lstStyle/>
        <a:p>
          <a:endParaRPr lang="en-US"/>
        </a:p>
      </dgm:t>
    </dgm:pt>
    <dgm:pt modelId="{8A4A75F3-E003-5644-8F09-5CE008525FF2}">
      <dgm:prSet phldrT="[Text]"/>
      <dgm:spPr/>
      <dgm:t>
        <a:bodyPr/>
        <a:lstStyle/>
        <a:p>
          <a:r>
            <a:rPr lang="el-G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Αποκέντρωση - </a:t>
          </a:r>
          <a:r>
            <a: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devolution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3956668-69D1-0243-B559-22FE633D9457}" type="parTrans" cxnId="{E820D40B-BD0D-F04D-B620-B7AC49C62F5B}">
      <dgm:prSet/>
      <dgm:spPr/>
      <dgm:t>
        <a:bodyPr/>
        <a:lstStyle/>
        <a:p>
          <a:endParaRPr lang="en-US"/>
        </a:p>
      </dgm:t>
    </dgm:pt>
    <dgm:pt modelId="{1ACD6FAF-ABBF-9A41-B086-EAB73948619A}" type="sibTrans" cxnId="{E820D40B-BD0D-F04D-B620-B7AC49C62F5B}">
      <dgm:prSet/>
      <dgm:spPr/>
      <dgm:t>
        <a:bodyPr/>
        <a:lstStyle/>
        <a:p>
          <a:endParaRPr lang="en-US"/>
        </a:p>
      </dgm:t>
    </dgm:pt>
    <dgm:pt modelId="{AA184486-6B32-8043-AD27-554129E7B502}">
      <dgm:prSet phldrT="[Text]"/>
      <dgm:spPr/>
      <dgm:t>
        <a:bodyPr/>
        <a:lstStyle/>
        <a:p>
          <a:r>
            <a:rPr lang="el-G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Ομοσπονδιακό κράτος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E3D6C5E-8043-584B-B595-19E2A4EB8445}" type="parTrans" cxnId="{4A8DB3DE-1C9B-E043-AC25-EFBC38A0D89D}">
      <dgm:prSet/>
      <dgm:spPr/>
      <dgm:t>
        <a:bodyPr/>
        <a:lstStyle/>
        <a:p>
          <a:endParaRPr lang="en-US"/>
        </a:p>
      </dgm:t>
    </dgm:pt>
    <dgm:pt modelId="{40ED7958-746F-984A-A126-395B4F789D8E}" type="sibTrans" cxnId="{4A8DB3DE-1C9B-E043-AC25-EFBC38A0D89D}">
      <dgm:prSet/>
      <dgm:spPr/>
      <dgm:t>
        <a:bodyPr/>
        <a:lstStyle/>
        <a:p>
          <a:endParaRPr lang="en-US"/>
        </a:p>
      </dgm:t>
    </dgm:pt>
    <dgm:pt modelId="{8CEB8483-88DF-DA45-B5D0-CBA54F838F08}" type="pres">
      <dgm:prSet presAssocID="{72743D14-A565-FB4E-8BA1-0068528DACA7}" presName="Name0" presStyleCnt="0">
        <dgm:presLayoutVars>
          <dgm:dir/>
          <dgm:resizeHandles val="exact"/>
        </dgm:presLayoutVars>
      </dgm:prSet>
      <dgm:spPr/>
    </dgm:pt>
    <dgm:pt modelId="{6D37CE3F-C5ED-6B4B-A10A-3BE13A2D228F}" type="pres">
      <dgm:prSet presAssocID="{C9865D37-3AC4-B942-AEFD-4D4F22A0B87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F378AD-6298-154E-A0E9-1EEDB7A51845}" type="pres">
      <dgm:prSet presAssocID="{EEA135E5-97BC-8F4D-9790-3AB6D71ED62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D2D6BDCF-AD05-1B4E-A925-24438420B269}" type="pres">
      <dgm:prSet presAssocID="{EEA135E5-97BC-8F4D-9790-3AB6D71ED62B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F1B60958-20F1-DF48-91EB-B981B4379403}" type="pres">
      <dgm:prSet presAssocID="{8A4A75F3-E003-5644-8F09-5CE008525FF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FCF765-2078-2D49-8E61-E9209522B00A}" type="pres">
      <dgm:prSet presAssocID="{1ACD6FAF-ABBF-9A41-B086-EAB73948619A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CE9C509-3879-5349-BBD5-59CD781AD197}" type="pres">
      <dgm:prSet presAssocID="{1ACD6FAF-ABBF-9A41-B086-EAB73948619A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7BE6C7F2-A1B9-6448-AB54-E05AC259883B}" type="pres">
      <dgm:prSet presAssocID="{AA184486-6B32-8043-AD27-554129E7B50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43E52F-5FE4-4A59-B1D5-7A3FF3F26721}" type="presOf" srcId="{AA184486-6B32-8043-AD27-554129E7B502}" destId="{7BE6C7F2-A1B9-6448-AB54-E05AC259883B}" srcOrd="0" destOrd="0" presId="urn:microsoft.com/office/officeart/2005/8/layout/process1"/>
    <dgm:cxn modelId="{E2766AE5-59C3-4648-9DEE-03A9ABCE2989}" type="presOf" srcId="{C9865D37-3AC4-B942-AEFD-4D4F22A0B875}" destId="{6D37CE3F-C5ED-6B4B-A10A-3BE13A2D228F}" srcOrd="0" destOrd="0" presId="urn:microsoft.com/office/officeart/2005/8/layout/process1"/>
    <dgm:cxn modelId="{250E6E4B-D72B-4ADF-B331-066755599AAB}" type="presOf" srcId="{8A4A75F3-E003-5644-8F09-5CE008525FF2}" destId="{F1B60958-20F1-DF48-91EB-B981B4379403}" srcOrd="0" destOrd="0" presId="urn:microsoft.com/office/officeart/2005/8/layout/process1"/>
    <dgm:cxn modelId="{4A8DB3DE-1C9B-E043-AC25-EFBC38A0D89D}" srcId="{72743D14-A565-FB4E-8BA1-0068528DACA7}" destId="{AA184486-6B32-8043-AD27-554129E7B502}" srcOrd="2" destOrd="0" parTransId="{1E3D6C5E-8043-584B-B595-19E2A4EB8445}" sibTransId="{40ED7958-746F-984A-A126-395B4F789D8E}"/>
    <dgm:cxn modelId="{E820D40B-BD0D-F04D-B620-B7AC49C62F5B}" srcId="{72743D14-A565-FB4E-8BA1-0068528DACA7}" destId="{8A4A75F3-E003-5644-8F09-5CE008525FF2}" srcOrd="1" destOrd="0" parTransId="{03956668-69D1-0243-B559-22FE633D9457}" sibTransId="{1ACD6FAF-ABBF-9A41-B086-EAB73948619A}"/>
    <dgm:cxn modelId="{5818F12E-54BC-4BD2-A721-25AE1FA7202C}" type="presOf" srcId="{EEA135E5-97BC-8F4D-9790-3AB6D71ED62B}" destId="{D2D6BDCF-AD05-1B4E-A925-24438420B269}" srcOrd="1" destOrd="0" presId="urn:microsoft.com/office/officeart/2005/8/layout/process1"/>
    <dgm:cxn modelId="{F629EAC6-AEFC-4651-8540-7B182C94C800}" type="presOf" srcId="{EEA135E5-97BC-8F4D-9790-3AB6D71ED62B}" destId="{F8F378AD-6298-154E-A0E9-1EEDB7A51845}" srcOrd="0" destOrd="0" presId="urn:microsoft.com/office/officeart/2005/8/layout/process1"/>
    <dgm:cxn modelId="{5AB9B610-AAA8-4C0E-8FC6-38565345F240}" type="presOf" srcId="{1ACD6FAF-ABBF-9A41-B086-EAB73948619A}" destId="{6CE9C509-3879-5349-BBD5-59CD781AD197}" srcOrd="1" destOrd="0" presId="urn:microsoft.com/office/officeart/2005/8/layout/process1"/>
    <dgm:cxn modelId="{89F5C9A9-CA37-C544-A02C-8656F1DF2D33}" srcId="{72743D14-A565-FB4E-8BA1-0068528DACA7}" destId="{C9865D37-3AC4-B942-AEFD-4D4F22A0B875}" srcOrd="0" destOrd="0" parTransId="{C7B9F51C-8150-DC47-A88E-E445DADFB634}" sibTransId="{EEA135E5-97BC-8F4D-9790-3AB6D71ED62B}"/>
    <dgm:cxn modelId="{881F2C1C-564A-49F8-8E4A-7459819DED8E}" type="presOf" srcId="{72743D14-A565-FB4E-8BA1-0068528DACA7}" destId="{8CEB8483-88DF-DA45-B5D0-CBA54F838F08}" srcOrd="0" destOrd="0" presId="urn:microsoft.com/office/officeart/2005/8/layout/process1"/>
    <dgm:cxn modelId="{761A42BE-C4C6-4FE4-A000-8F5D110F76BC}" type="presOf" srcId="{1ACD6FAF-ABBF-9A41-B086-EAB73948619A}" destId="{D3FCF765-2078-2D49-8E61-E9209522B00A}" srcOrd="0" destOrd="0" presId="urn:microsoft.com/office/officeart/2005/8/layout/process1"/>
    <dgm:cxn modelId="{150F62A4-EA4E-4234-8643-F14AF5A580E9}" type="presParOf" srcId="{8CEB8483-88DF-DA45-B5D0-CBA54F838F08}" destId="{6D37CE3F-C5ED-6B4B-A10A-3BE13A2D228F}" srcOrd="0" destOrd="0" presId="urn:microsoft.com/office/officeart/2005/8/layout/process1"/>
    <dgm:cxn modelId="{5E7B1668-0B21-4837-A9D4-938C5A3A3FAF}" type="presParOf" srcId="{8CEB8483-88DF-DA45-B5D0-CBA54F838F08}" destId="{F8F378AD-6298-154E-A0E9-1EEDB7A51845}" srcOrd="1" destOrd="0" presId="urn:microsoft.com/office/officeart/2005/8/layout/process1"/>
    <dgm:cxn modelId="{093D8F21-A955-42BF-98B2-08B218940E77}" type="presParOf" srcId="{F8F378AD-6298-154E-A0E9-1EEDB7A51845}" destId="{D2D6BDCF-AD05-1B4E-A925-24438420B269}" srcOrd="0" destOrd="0" presId="urn:microsoft.com/office/officeart/2005/8/layout/process1"/>
    <dgm:cxn modelId="{B75C19F1-FA7D-4177-8818-4422A87BDDE1}" type="presParOf" srcId="{8CEB8483-88DF-DA45-B5D0-CBA54F838F08}" destId="{F1B60958-20F1-DF48-91EB-B981B4379403}" srcOrd="2" destOrd="0" presId="urn:microsoft.com/office/officeart/2005/8/layout/process1"/>
    <dgm:cxn modelId="{A8C4176B-90DB-44F3-B861-9E83C9FC7C31}" type="presParOf" srcId="{8CEB8483-88DF-DA45-B5D0-CBA54F838F08}" destId="{D3FCF765-2078-2D49-8E61-E9209522B00A}" srcOrd="3" destOrd="0" presId="urn:microsoft.com/office/officeart/2005/8/layout/process1"/>
    <dgm:cxn modelId="{394E755D-677D-4B02-9E9B-58FAA1EF9F0A}" type="presParOf" srcId="{D3FCF765-2078-2D49-8E61-E9209522B00A}" destId="{6CE9C509-3879-5349-BBD5-59CD781AD197}" srcOrd="0" destOrd="0" presId="urn:microsoft.com/office/officeart/2005/8/layout/process1"/>
    <dgm:cxn modelId="{928B60F8-D829-43F3-B0B7-7B7BBC27D31D}" type="presParOf" srcId="{8CEB8483-88DF-DA45-B5D0-CBA54F838F08}" destId="{7BE6C7F2-A1B9-6448-AB54-E05AC259883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37CE3F-C5ED-6B4B-A10A-3BE13A2D228F}">
      <dsp:nvSpPr>
        <dsp:cNvPr id="0" name=""/>
        <dsp:cNvSpPr/>
      </dsp:nvSpPr>
      <dsp:spPr>
        <a:xfrm>
          <a:off x="5793" y="1369673"/>
          <a:ext cx="1731503" cy="10389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Ενιαίο κράτος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6221" y="1400101"/>
        <a:ext cx="1670647" cy="978046"/>
      </dsp:txXfrm>
    </dsp:sp>
    <dsp:sp modelId="{F8F378AD-6298-154E-A0E9-1EEDB7A51845}">
      <dsp:nvSpPr>
        <dsp:cNvPr id="0" name=""/>
        <dsp:cNvSpPr/>
      </dsp:nvSpPr>
      <dsp:spPr>
        <a:xfrm>
          <a:off x="1910447" y="1674418"/>
          <a:ext cx="367078" cy="429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910447" y="1760300"/>
        <a:ext cx="256955" cy="257648"/>
      </dsp:txXfrm>
    </dsp:sp>
    <dsp:sp modelId="{F1B60958-20F1-DF48-91EB-B981B4379403}">
      <dsp:nvSpPr>
        <dsp:cNvPr id="0" name=""/>
        <dsp:cNvSpPr/>
      </dsp:nvSpPr>
      <dsp:spPr>
        <a:xfrm>
          <a:off x="2429898" y="1369673"/>
          <a:ext cx="1731503" cy="10389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Αποκέντρωση - </a:t>
          </a:r>
          <a:r>
            <a:rPr lang="en-US" sz="16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devolution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460326" y="1400101"/>
        <a:ext cx="1670647" cy="978046"/>
      </dsp:txXfrm>
    </dsp:sp>
    <dsp:sp modelId="{D3FCF765-2078-2D49-8E61-E9209522B00A}">
      <dsp:nvSpPr>
        <dsp:cNvPr id="0" name=""/>
        <dsp:cNvSpPr/>
      </dsp:nvSpPr>
      <dsp:spPr>
        <a:xfrm>
          <a:off x="4334552" y="1674418"/>
          <a:ext cx="367078" cy="429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334552" y="1760300"/>
        <a:ext cx="256955" cy="257648"/>
      </dsp:txXfrm>
    </dsp:sp>
    <dsp:sp modelId="{7BE6C7F2-A1B9-6448-AB54-E05AC259883B}">
      <dsp:nvSpPr>
        <dsp:cNvPr id="0" name=""/>
        <dsp:cNvSpPr/>
      </dsp:nvSpPr>
      <dsp:spPr>
        <a:xfrm>
          <a:off x="4854003" y="1369673"/>
          <a:ext cx="1731503" cy="10389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Ομοσπονδιακό κράτος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884431" y="1400101"/>
        <a:ext cx="1670647" cy="978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-42333" y="4321175"/>
            <a:ext cx="1860551" cy="781050"/>
          </a:xfrm>
          <a:custGeom>
            <a:avLst/>
            <a:gdLst>
              <a:gd name="T0" fmla="*/ 5799 w 8042"/>
              <a:gd name="T1" fmla="*/ 10000 h 10000"/>
              <a:gd name="T2" fmla="*/ 5961 w 8042"/>
              <a:gd name="T3" fmla="*/ 9880 h 10000"/>
              <a:gd name="T4" fmla="*/ 5988 w 8042"/>
              <a:gd name="T5" fmla="*/ 9820 h 10000"/>
              <a:gd name="T6" fmla="*/ 8042 w 8042"/>
              <a:gd name="T7" fmla="*/ 5260 h 10000"/>
              <a:gd name="T8" fmla="*/ 8042 w 8042"/>
              <a:gd name="T9" fmla="*/ 4721 h 10000"/>
              <a:gd name="T10" fmla="*/ 5988 w 8042"/>
              <a:gd name="T11" fmla="*/ 221 h 10000"/>
              <a:gd name="T12" fmla="*/ 5961 w 8042"/>
              <a:gd name="T13" fmla="*/ 160 h 10000"/>
              <a:gd name="T14" fmla="*/ 5799 w 8042"/>
              <a:gd name="T15" fmla="*/ 41 h 10000"/>
              <a:gd name="T16" fmla="*/ 18 w 8042"/>
              <a:gd name="T17" fmla="*/ 0 h 10000"/>
              <a:gd name="T18" fmla="*/ 0 w 8042"/>
              <a:gd name="T19" fmla="*/ 9991 h 10000"/>
              <a:gd name="T20" fmla="*/ 5799 w 8042"/>
              <a:gd name="T21" fmla="*/ 10000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889" y="2514601"/>
            <a:ext cx="880060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889" y="4777381"/>
            <a:ext cx="880060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5151" y="4529139"/>
            <a:ext cx="778933" cy="365125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F2C6B84C-CB54-4290-A354-6206DBB8C56D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9292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09600"/>
            <a:ext cx="8789313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A1250281-E6FA-415C-9B5F-C4B8AD63412F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2118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2410884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</a:pPr>
            <a:r>
              <a:rPr lang="en-US" altLang="en-US" sz="8000" smtClean="0">
                <a:solidFill>
                  <a:srgbClr val="A53010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1089236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</a:pPr>
            <a:r>
              <a:rPr lang="en-US" altLang="en-US" sz="8000" smtClean="0">
                <a:solidFill>
                  <a:srgbClr val="A53010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21296" y="3505200"/>
            <a:ext cx="7538517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4354046"/>
            <a:ext cx="8789313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3B457DF1-931E-4FBB-80E7-2FDFFCB9B714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99948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438402"/>
            <a:ext cx="8789313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8A5FCB65-69EE-40E4-B150-60B3249AED1D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82885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TextBox 34"/>
          <p:cNvSpPr txBox="1">
            <a:spLocks noChangeArrowheads="1"/>
          </p:cNvSpPr>
          <p:nvPr/>
        </p:nvSpPr>
        <p:spPr bwMode="auto">
          <a:xfrm>
            <a:off x="2410884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</a:pPr>
            <a:r>
              <a:rPr lang="en-US" altLang="en-US" sz="8000" smtClean="0">
                <a:solidFill>
                  <a:srgbClr val="A53010"/>
                </a:solidFill>
              </a:rPr>
              <a:t>“</a:t>
            </a:r>
          </a:p>
        </p:txBody>
      </p:sp>
      <p:sp>
        <p:nvSpPr>
          <p:cNvPr id="7" name="TextBox 62"/>
          <p:cNvSpPr txBox="1">
            <a:spLocks noChangeArrowheads="1"/>
          </p:cNvSpPr>
          <p:nvPr/>
        </p:nvSpPr>
        <p:spPr bwMode="auto">
          <a:xfrm>
            <a:off x="10892367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</a:pPr>
            <a:r>
              <a:rPr lang="en-US" altLang="en-US" sz="8000" smtClean="0">
                <a:solidFill>
                  <a:srgbClr val="A53010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7498" y="609600"/>
            <a:ext cx="814611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7" y="4343400"/>
            <a:ext cx="891772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5181600"/>
            <a:ext cx="891772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BFA1B4DB-09D1-4594-9D47-AAE50ADA6535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934312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627407"/>
            <a:ext cx="8789312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888" y="4343400"/>
            <a:ext cx="8789313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181600"/>
            <a:ext cx="8789313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32CB2557-2C5E-4B75-9030-15AF915A4279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17199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09C4977E-DBCB-414D-AA2B-FC3F0C39915D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57440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71380" y="627407"/>
            <a:ext cx="2208176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888" y="627407"/>
            <a:ext cx="6288464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85ABF03C-A416-4391-8375-0C4B2CF1C644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07943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762000"/>
            <a:ext cx="10566400" cy="1143000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17601" y="2362201"/>
            <a:ext cx="10257367" cy="372427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5B5B8E6A-3C23-402D-9A82-6AA2433FF093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6693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2" y="624110"/>
            <a:ext cx="87855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888" y="2133600"/>
            <a:ext cx="8789313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480BCD2F-FEB9-4360-9D09-3EF2B230DB0A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5281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0" y="3167063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2074562"/>
            <a:ext cx="8789313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888" y="3581400"/>
            <a:ext cx="8789313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567" y="3244851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79AA10AB-CB0C-400E-858E-B0E8D61C32F0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99733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889" y="2136707"/>
            <a:ext cx="4263375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6410" y="2136707"/>
            <a:ext cx="426279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E24C6D76-58BD-43D9-917D-FE617C4F683A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66822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0469" y="2226626"/>
            <a:ext cx="38327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887" y="2802889"/>
            <a:ext cx="4263376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1540" y="2223398"/>
            <a:ext cx="383098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1620" y="2799661"/>
            <a:ext cx="4260907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2DE25D6E-2490-43F0-A5C9-314962167F4E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70089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600" y="624110"/>
            <a:ext cx="87856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A239273A-F41C-4E02-96AC-4B77FD4E7544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2222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8074DB95-560B-4C22-BC98-715D736B1829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4419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711200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7" y="446088"/>
            <a:ext cx="3506112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59" y="446090"/>
            <a:ext cx="5054541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7" y="1598613"/>
            <a:ext cx="3506112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3782A4AB-9366-490E-AD36-4DD7D22DD3DC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0353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0" y="4910138"/>
            <a:ext cx="1811867" cy="508000"/>
          </a:xfrm>
          <a:custGeom>
            <a:avLst/>
            <a:gdLst>
              <a:gd name="T0" fmla="*/ 7908 w 7908"/>
              <a:gd name="T1" fmla="*/ 4694 h 10000"/>
              <a:gd name="T2" fmla="*/ 6575 w 7908"/>
              <a:gd name="T3" fmla="*/ 188 h 10000"/>
              <a:gd name="T4" fmla="*/ 6546 w 7908"/>
              <a:gd name="T5" fmla="*/ 94 h 10000"/>
              <a:gd name="T6" fmla="*/ 6463 w 7908"/>
              <a:gd name="T7" fmla="*/ 0 h 10000"/>
              <a:gd name="T8" fmla="*/ 5935 w 7908"/>
              <a:gd name="T9" fmla="*/ 0 h 10000"/>
              <a:gd name="T10" fmla="*/ 0 w 7908"/>
              <a:gd name="T11" fmla="*/ 62 h 10000"/>
              <a:gd name="T12" fmla="*/ 0 w 7908"/>
              <a:gd name="T13" fmla="*/ 10000 h 10000"/>
              <a:gd name="T14" fmla="*/ 5935 w 7908"/>
              <a:gd name="T15" fmla="*/ 9952 h 10000"/>
              <a:gd name="T16" fmla="*/ 6463 w 7908"/>
              <a:gd name="T17" fmla="*/ 9952 h 10000"/>
              <a:gd name="T18" fmla="*/ 6546 w 7908"/>
              <a:gd name="T19" fmla="*/ 9859 h 10000"/>
              <a:gd name="T20" fmla="*/ 6575 w 7908"/>
              <a:gd name="T21" fmla="*/ 9764 h 10000"/>
              <a:gd name="T22" fmla="*/ 7908 w 7908"/>
              <a:gd name="T23" fmla="*/ 5258 h 10000"/>
              <a:gd name="T24" fmla="*/ 7908 w 7908"/>
              <a:gd name="T25" fmla="*/ 4694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888" y="4800600"/>
            <a:ext cx="8789313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888" y="634965"/>
            <a:ext cx="8789313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888" y="5367338"/>
            <a:ext cx="8789313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1567" y="4983164"/>
            <a:ext cx="781051" cy="365125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prstClr val="black"/>
              </a:buClr>
              <a:defRPr/>
            </a:pPr>
            <a:fld id="{A842122A-3272-4257-B302-F3674593EDE6}" type="slidenum">
              <a:rPr lang="el-GR" altLang="en-US"/>
              <a:pPr>
                <a:buClr>
                  <a:prstClr val="black"/>
                </a:buCl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63382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>
            <a:grpSpLocks/>
          </p:cNvGrpSpPr>
          <p:nvPr/>
        </p:nvGrpSpPr>
        <p:grpSpPr bwMode="auto">
          <a:xfrm>
            <a:off x="0" y="228601"/>
            <a:ext cx="264160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grpSp>
        <p:nvGrpSpPr>
          <p:cNvPr id="1027" name="Group 48"/>
          <p:cNvGrpSpPr>
            <a:grpSpLocks/>
          </p:cNvGrpSpPr>
          <p:nvPr/>
        </p:nvGrpSpPr>
        <p:grpSpPr bwMode="auto">
          <a:xfrm>
            <a:off x="27518" y="0"/>
            <a:ext cx="2603500" cy="6853238"/>
            <a:chOff x="6627813" y="195717"/>
            <a:chExt cx="1952625" cy="5678034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1" y="0"/>
            <a:ext cx="243417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917" y="623888"/>
            <a:ext cx="8786283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90800" y="2133600"/>
            <a:ext cx="8788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3201" y="6135689"/>
            <a:ext cx="102235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135689"/>
            <a:ext cx="76221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81567" y="787401"/>
            <a:ext cx="7810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smtClean="0">
                <a:solidFill>
                  <a:srgbClr val="FEFFFF"/>
                </a:solidFill>
              </a:defRPr>
            </a:lvl1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  <a:defRPr/>
            </a:pPr>
            <a:fld id="{C277EC31-D14F-46D7-8110-BFA8F498167E}" type="slidenum">
              <a:rPr lang="el-GR" altLang="en-US" smtClean="0">
                <a:latin typeface="Arial" panose="020B0604020202020204" pitchFamily="34" charset="0"/>
                <a:ea typeface="MS PGothic" panose="020B0600070205080204" pitchFamily="34" charset="-128"/>
              </a:rPr>
              <a:pPr defTabSz="914400" fontAlgn="base">
                <a:spcAft>
                  <a:spcPct val="0"/>
                </a:spcAft>
                <a:buClr>
                  <a:prstClr val="black"/>
                </a:buClr>
                <a:defRPr/>
              </a:pPr>
              <a:t>‹#›</a:t>
            </a:fld>
            <a:endParaRPr lang="el-GR" altLang="en-US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09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Ενιαία και ομοσπονδιακά κράτη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Χαρακτηριστικά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3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Δεν είναι ομοσπονδιακό σύστημα</a:t>
            </a:r>
            <a:endParaRPr lang="en-GB" altLang="en-US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συνομοσπονδία</a:t>
            </a:r>
          </a:p>
          <a:p>
            <a:pPr lvl="1" algn="just"/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Πρόκειται για ένωση κρατών που μετέχουν ελεύθερα και αποχωρούν εύκολα από τη συνομοσπονδία 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Βασική διάκριση: 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συνομοσπονδιακό σύστημα δεν μπορεί να επιβάλει κανόνες σε ένα συμμετέχον κράτος χωρίς τη θέλησή του τελευταίου</a:t>
            </a:r>
          </a:p>
          <a:p>
            <a:pPr algn="just"/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Δεν υπάρχουν σταθερά παραδείγματα συνομοσπονδιών</a:t>
            </a:r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65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Ευρωπαϊκή Ένωση</a:t>
            </a:r>
            <a:endParaRPr lang="en-GB" alt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Δεν είναι ομοσπονδιακό σύστημα 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(και, ακόμα περισσότερο δεν είναι οι άλλες δομές περιφερειακής ενοποίησης)</a:t>
            </a:r>
          </a:p>
          <a:p>
            <a:pPr algn="just">
              <a:lnSpc>
                <a:spcPct val="110000"/>
              </a:lnSpc>
            </a:pP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Είναι ένα </a:t>
            </a:r>
            <a:r>
              <a:rPr lang="hu-HU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</a:t>
            </a:r>
            <a:r>
              <a:rPr lang="hu-HU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generis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(ιδιότυπο) πολιτικό σύστημα που περιέχει </a:t>
            </a: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στοιχεία ομοσπονδιακού συστήματος 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(π.χ. η νομισματική ένωση), </a:t>
            </a: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συνομοσπονδίας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(π.χ. η κοινή εξωτερική πολιτική) και </a:t>
            </a: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ενιαίου κράτους 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(π.χ. η εσωτερική αγορά)</a:t>
            </a:r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40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ομοσπονδιακό κράτος</a:t>
            </a:r>
            <a:endParaRPr lang="en-GB" altLang="en-US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711451" y="2349501"/>
            <a:ext cx="7693025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l-GR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δομή</a:t>
            </a:r>
            <a:endParaRPr lang="en-GB" altLang="en-US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448300" y="50847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656138" y="5300664"/>
            <a:ext cx="3168650" cy="7699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Λαός</a:t>
            </a:r>
            <a:endParaRPr lang="en-GB" altLang="en-US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686" name="Line 7"/>
          <p:cNvSpPr>
            <a:spLocks noChangeShapeType="1"/>
          </p:cNvSpPr>
          <p:nvPr/>
        </p:nvSpPr>
        <p:spPr bwMode="auto">
          <a:xfrm flipH="1" flipV="1">
            <a:off x="3792539" y="4149725"/>
            <a:ext cx="2592387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687" name="Line 8"/>
          <p:cNvSpPr>
            <a:spLocks noChangeShapeType="1"/>
          </p:cNvSpPr>
          <p:nvPr/>
        </p:nvSpPr>
        <p:spPr bwMode="auto">
          <a:xfrm flipV="1">
            <a:off x="6024564" y="4005263"/>
            <a:ext cx="2376487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688" name="Rectangle 10"/>
          <p:cNvSpPr>
            <a:spLocks noChangeArrowheads="1"/>
          </p:cNvSpPr>
          <p:nvPr/>
        </p:nvSpPr>
        <p:spPr bwMode="auto">
          <a:xfrm>
            <a:off x="2711450" y="3500439"/>
            <a:ext cx="3024188" cy="554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Κεντρικό κράτος</a:t>
            </a:r>
            <a:endParaRPr lang="en-GB" altLang="en-US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689" name="Rectangle 12"/>
          <p:cNvSpPr>
            <a:spLocks noChangeArrowheads="1"/>
          </p:cNvSpPr>
          <p:nvPr/>
        </p:nvSpPr>
        <p:spPr bwMode="auto">
          <a:xfrm>
            <a:off x="7104063" y="3573464"/>
            <a:ext cx="3168650" cy="409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20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Ομόσπονδα κρατίδια</a:t>
            </a:r>
            <a:endParaRPr lang="en-GB" altLang="en-US" sz="2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690" name="Text Box 14"/>
          <p:cNvSpPr txBox="1">
            <a:spLocks noChangeArrowheads="1"/>
          </p:cNvSpPr>
          <p:nvPr/>
        </p:nvSpPr>
        <p:spPr bwMode="auto">
          <a:xfrm rot="1703130">
            <a:off x="4346576" y="4435475"/>
            <a:ext cx="1463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12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νομιμοποίηση</a:t>
            </a:r>
            <a:endParaRPr lang="en-GB" altLang="en-US" sz="12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691" name="Rectangle 16"/>
          <p:cNvSpPr>
            <a:spLocks noChangeArrowheads="1"/>
          </p:cNvSpPr>
          <p:nvPr/>
        </p:nvSpPr>
        <p:spPr bwMode="auto">
          <a:xfrm rot="8949613" flipV="1">
            <a:off x="5808664" y="4437063"/>
            <a:ext cx="2878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Font typeface="Wingdings" panose="05000000000000000000" pitchFamily="2" charset="2"/>
              <a:buChar char="l"/>
            </a:pPr>
            <a:r>
              <a:rPr lang="el-GR" altLang="en-US" sz="14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νομιμοποίηση</a:t>
            </a:r>
            <a:endParaRPr lang="en-GB" altLang="en-US" sz="14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692" name="Line 17"/>
          <p:cNvSpPr>
            <a:spLocks noChangeShapeType="1"/>
          </p:cNvSpPr>
          <p:nvPr/>
        </p:nvSpPr>
        <p:spPr bwMode="auto">
          <a:xfrm>
            <a:off x="5735639" y="37163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693" name="Text Box 18"/>
          <p:cNvSpPr txBox="1">
            <a:spLocks noChangeArrowheads="1"/>
          </p:cNvSpPr>
          <p:nvPr/>
        </p:nvSpPr>
        <p:spPr bwMode="auto">
          <a:xfrm>
            <a:off x="5735638" y="3500439"/>
            <a:ext cx="1268412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10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Θεσμική ισορροπία</a:t>
            </a:r>
          </a:p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10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αλληλεξάρτηση</a:t>
            </a:r>
            <a:endParaRPr lang="en-GB" altLang="en-US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694" name="Rectangle 19"/>
          <p:cNvSpPr>
            <a:spLocks noChangeArrowheads="1"/>
          </p:cNvSpPr>
          <p:nvPr/>
        </p:nvSpPr>
        <p:spPr bwMode="auto">
          <a:xfrm>
            <a:off x="5735638" y="2349501"/>
            <a:ext cx="914400" cy="987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16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Σύνταγμα</a:t>
            </a:r>
            <a:endParaRPr lang="en-GB" altLang="en-US" sz="16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1695" name="Line 20"/>
          <p:cNvSpPr>
            <a:spLocks noChangeShapeType="1"/>
          </p:cNvSpPr>
          <p:nvPr/>
        </p:nvSpPr>
        <p:spPr bwMode="auto">
          <a:xfrm flipH="1">
            <a:off x="3719514" y="2781300"/>
            <a:ext cx="2016125" cy="71913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696" name="Line 22"/>
          <p:cNvSpPr>
            <a:spLocks noChangeShapeType="1"/>
          </p:cNvSpPr>
          <p:nvPr/>
        </p:nvSpPr>
        <p:spPr bwMode="auto">
          <a:xfrm flipH="1">
            <a:off x="3719514" y="2852738"/>
            <a:ext cx="20161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697" name="Line 23"/>
          <p:cNvSpPr>
            <a:spLocks noChangeShapeType="1"/>
          </p:cNvSpPr>
          <p:nvPr/>
        </p:nvSpPr>
        <p:spPr bwMode="auto">
          <a:xfrm>
            <a:off x="6600826" y="2708275"/>
            <a:ext cx="22320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3988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6"/>
          <p:cNvSpPr txBox="1">
            <a:spLocks noChangeArrowheads="1"/>
          </p:cNvSpPr>
          <p:nvPr/>
        </p:nvSpPr>
        <p:spPr bwMode="auto">
          <a:xfrm>
            <a:off x="3503613" y="692151"/>
            <a:ext cx="5327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2800" b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ενιαίο κράτος</a:t>
            </a:r>
            <a:endParaRPr lang="en-GB" altLang="en-US" sz="2800" b="1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2707" name="Rectangle 7"/>
          <p:cNvSpPr>
            <a:spLocks noChangeArrowheads="1"/>
          </p:cNvSpPr>
          <p:nvPr/>
        </p:nvSpPr>
        <p:spPr bwMode="auto">
          <a:xfrm>
            <a:off x="4943475" y="5373689"/>
            <a:ext cx="2376488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28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Λαός</a:t>
            </a:r>
            <a:endParaRPr lang="en-GB" altLang="en-US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08" name="Rectangle 8"/>
          <p:cNvSpPr>
            <a:spLocks noChangeArrowheads="1"/>
          </p:cNvSpPr>
          <p:nvPr/>
        </p:nvSpPr>
        <p:spPr bwMode="auto">
          <a:xfrm>
            <a:off x="4583114" y="5516564"/>
            <a:ext cx="13684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fontAlgn="base">
              <a:spcAft>
                <a:spcPct val="0"/>
              </a:spcAft>
              <a:buClr>
                <a:prstClr val="black"/>
              </a:buClr>
            </a:pP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2709" name="Line 9"/>
          <p:cNvSpPr>
            <a:spLocks noChangeShapeType="1"/>
          </p:cNvSpPr>
          <p:nvPr/>
        </p:nvSpPr>
        <p:spPr bwMode="auto">
          <a:xfrm flipH="1" flipV="1">
            <a:off x="6167439" y="4437063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10" name="Rectangle 10"/>
          <p:cNvSpPr>
            <a:spLocks noChangeArrowheads="1"/>
          </p:cNvSpPr>
          <p:nvPr/>
        </p:nvSpPr>
        <p:spPr bwMode="auto">
          <a:xfrm>
            <a:off x="5087938" y="3933825"/>
            <a:ext cx="2303462" cy="9350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20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Δομές ενιαίου κράτους</a:t>
            </a:r>
          </a:p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endParaRPr lang="en-GB" altLang="en-US" sz="2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11" name="Line 11"/>
          <p:cNvSpPr>
            <a:spLocks noChangeShapeType="1"/>
          </p:cNvSpPr>
          <p:nvPr/>
        </p:nvSpPr>
        <p:spPr bwMode="auto">
          <a:xfrm flipV="1">
            <a:off x="6240463" y="4941888"/>
            <a:ext cx="0" cy="4318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12" name="Rectangle 12"/>
          <p:cNvSpPr>
            <a:spLocks noChangeArrowheads="1"/>
          </p:cNvSpPr>
          <p:nvPr/>
        </p:nvSpPr>
        <p:spPr bwMode="auto">
          <a:xfrm>
            <a:off x="2279651" y="2708276"/>
            <a:ext cx="2303463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28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Σύνταγμα</a:t>
            </a:r>
            <a:endParaRPr lang="en-GB" altLang="en-US" sz="2800" dirty="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13" name="Line 13"/>
          <p:cNvSpPr>
            <a:spLocks noChangeShapeType="1"/>
          </p:cNvSpPr>
          <p:nvPr/>
        </p:nvSpPr>
        <p:spPr bwMode="auto">
          <a:xfrm flipH="1" flipV="1">
            <a:off x="3359151" y="3716338"/>
            <a:ext cx="1584325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14" name="Text Box 14"/>
          <p:cNvSpPr txBox="1">
            <a:spLocks noChangeArrowheads="1"/>
          </p:cNvSpPr>
          <p:nvPr/>
        </p:nvSpPr>
        <p:spPr bwMode="auto">
          <a:xfrm rot="3556787">
            <a:off x="3359945" y="4220370"/>
            <a:ext cx="17287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10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Αλλαγή  Συντάγματος</a:t>
            </a:r>
            <a:endParaRPr lang="en-GB" altLang="en-US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15" name="Line 15"/>
          <p:cNvSpPr>
            <a:spLocks noChangeShapeType="1"/>
          </p:cNvSpPr>
          <p:nvPr/>
        </p:nvSpPr>
        <p:spPr bwMode="auto">
          <a:xfrm>
            <a:off x="4656138" y="3213100"/>
            <a:ext cx="1727200" cy="647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16" name="Line 16"/>
          <p:cNvSpPr>
            <a:spLocks noChangeShapeType="1"/>
          </p:cNvSpPr>
          <p:nvPr/>
        </p:nvSpPr>
        <p:spPr bwMode="auto">
          <a:xfrm>
            <a:off x="4583114" y="3141663"/>
            <a:ext cx="17287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2717" name="Text Box 17"/>
          <p:cNvSpPr txBox="1">
            <a:spLocks noChangeArrowheads="1"/>
          </p:cNvSpPr>
          <p:nvPr/>
        </p:nvSpPr>
        <p:spPr bwMode="auto">
          <a:xfrm rot="1374347">
            <a:off x="5159376" y="3284539"/>
            <a:ext cx="22320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defTabSz="914400" fontAlgn="base">
              <a:spcBef>
                <a:spcPct val="50000"/>
              </a:spcBef>
              <a:spcAft>
                <a:spcPct val="0"/>
              </a:spcAft>
              <a:buClr>
                <a:prstClr val="black"/>
              </a:buClr>
              <a:buSzPct val="75000"/>
              <a:buNone/>
            </a:pPr>
            <a:r>
              <a:rPr lang="el-GR" altLang="en-US" sz="1000"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Αλλαγή δομών</a:t>
            </a:r>
            <a:endParaRPr lang="en-GB" altLang="en-US" sz="1000">
              <a:solidFill>
                <a:prstClr val="black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896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sz="2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Η διαδικασία αποκέντρωσης των εξουσιών</a:t>
            </a:r>
            <a:endParaRPr lang="en-US" altLang="en-US" sz="28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832772"/>
              </p:ext>
            </p:extLst>
          </p:nvPr>
        </p:nvGraphicFramePr>
        <p:xfrm>
          <a:off x="3467100" y="2133600"/>
          <a:ext cx="65913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90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ενιαίο κράτος</a:t>
            </a:r>
            <a:endParaRPr lang="en-GB" alt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Προέρχεται από το εθνικό κράτος του 19</a:t>
            </a:r>
            <a:r>
              <a:rPr lang="el-GR" altLang="en-US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ου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αιώνα</a:t>
            </a:r>
          </a:p>
          <a:p>
            <a:pPr algn="just">
              <a:lnSpc>
                <a:spcPct val="90000"/>
              </a:lnSpc>
            </a:pP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Στο ενιαίο κράτος, η κεντρική κυβέρνηση ασκεί εξουσία σε όλο το έδαφος της χώρας και οι </a:t>
            </a:r>
            <a:r>
              <a:rPr lang="el-GR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υπο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-εθνικές δομές (τοπική αυτοδιοίκηση, περιφέρειες κλπ.) ασκούν μόνο εκείνες τις εξουσίες που τους αναθέτει (και μπορεί να αποσύρει) η εθνική κυβέρνηση</a:t>
            </a:r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78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αποκέντρωση</a:t>
            </a:r>
            <a:endParaRPr lang="en-GB" altLang="en-US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r>
              <a:rPr lang="el-GR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αποκέντρωση</a:t>
            </a:r>
          </a:p>
          <a:p>
            <a:pPr lvl="1"/>
            <a:r>
              <a:rPr lang="el-GR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Τοπική αυτοδιοίκηση</a:t>
            </a:r>
          </a:p>
          <a:p>
            <a:pPr lvl="1"/>
            <a:r>
              <a:rPr lang="el-GR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Περιφερειοποίηση</a:t>
            </a:r>
            <a:endParaRPr lang="hu-HU" altLang="en-US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hu-HU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Devolution</a:t>
            </a:r>
            <a:endParaRPr lang="el-GR" altLang="en-US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l-GR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Βασική διάκριση: </a:t>
            </a:r>
            <a:r>
              <a:rPr lang="el-GR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κεντρικό κράτος μπορεί να ανακαλέσει την αποκέντρωση αλλά όχι την ομοσπονδιοποίηση</a:t>
            </a:r>
          </a:p>
          <a:p>
            <a:endParaRPr lang="en-GB" altLang="en-US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FontTx/>
              <a:buNone/>
            </a:pPr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15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ομοσπονδιακό σύστημα (Ι)</a:t>
            </a:r>
            <a:endParaRPr lang="en-GB" alt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el-GR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Ένα κυρίαρχο κράτος που περιλαμβάνει (συνίσταται από) περισσότερες (ομόσπονδες) αυτόνομες οντότητες. </a:t>
            </a:r>
            <a:endParaRPr lang="el-GR" altLang="en-US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l-GR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</a:t>
            </a:r>
            <a:r>
              <a:rPr lang="el-GR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σχέση κεντρικού κράτους – ομόσπονδων δομών δεν είναι σχέση </a:t>
            </a:r>
            <a:r>
              <a:rPr lang="el-GR" alt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εξάρτησης</a:t>
            </a:r>
            <a:r>
              <a:rPr lang="el-GR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αλλά </a:t>
            </a:r>
            <a:r>
              <a:rPr lang="el-GR" alt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συνάρθωσης</a:t>
            </a:r>
            <a:r>
              <a:rPr lang="el-GR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>
              <a:lnSpc>
                <a:spcPct val="110000"/>
              </a:lnSpc>
            </a:pPr>
            <a:r>
              <a:rPr lang="el-GR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εξουσία </a:t>
            </a:r>
            <a:r>
              <a:rPr lang="el-GR" alt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κατανέμεται</a:t>
            </a:r>
            <a:r>
              <a:rPr lang="el-GR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μεταξύ δύο διαφορετικών </a:t>
            </a:r>
            <a:r>
              <a:rPr lang="el-GR" alt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επιπέδων</a:t>
            </a:r>
            <a:r>
              <a:rPr lang="el-GR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διακυβέρνησης που αντλούν και τα </a:t>
            </a:r>
            <a:r>
              <a:rPr lang="el-GR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δύο </a:t>
            </a:r>
            <a:r>
              <a:rPr lang="el-GR" alt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νομιμοποίηση από τον λαό</a:t>
            </a:r>
          </a:p>
          <a:p>
            <a:pPr lvl="1" algn="just">
              <a:lnSpc>
                <a:spcPct val="110000"/>
              </a:lnSpc>
            </a:pP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εθνικού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(το κεντρικό κράτος) </a:t>
            </a:r>
          </a:p>
          <a:p>
            <a:pPr lvl="1" algn="just">
              <a:lnSpc>
                <a:spcPct val="110000"/>
              </a:lnSpc>
            </a:pPr>
            <a:r>
              <a:rPr lang="el-GR" altLang="en-US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υπο</a:t>
            </a: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-εθνικών 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(τα ομόσπονδα κρατίδια)</a:t>
            </a:r>
          </a:p>
        </p:txBody>
      </p:sp>
    </p:spTree>
    <p:extLst>
      <p:ext uri="{BB962C8B-B14F-4D97-AF65-F5344CB8AC3E}">
        <p14:creationId xmlns:p14="http://schemas.microsoft.com/office/powerpoint/2010/main" val="244480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ομοσπονδιακό σύστημα (ΙΙ)</a:t>
            </a:r>
            <a:endParaRPr lang="en-GB" alt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el-GR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εξουσία κατανέμεται </a:t>
            </a:r>
            <a:r>
              <a:rPr lang="el-GR" alt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(ΠΡΟΣΟΧΗ </a:t>
            </a:r>
            <a:r>
              <a:rPr lang="el-GR" alt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ΟΧΙ Η ΔΙΑΚΡΙΣΗ ΤΩΝ ΕΞΟΥΣΙΩΝ</a:t>
            </a:r>
            <a:r>
              <a:rPr lang="el-GR" alt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l-GR" altLang="en-US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l-GR" alt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algn="just">
              <a:lnSpc>
                <a:spcPct val="110000"/>
              </a:lnSpc>
            </a:pP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οριζόντια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(το κεντρικό κράτος έχει αρμοδιότητα σε όλη την ομοσπονδία, ενώ τα ομόσπονδα κρατίδια σε συγκεκριμένο τμήμα της) </a:t>
            </a:r>
          </a:p>
          <a:p>
            <a:pPr lvl="1" algn="just">
              <a:lnSpc>
                <a:spcPct val="110000"/>
              </a:lnSpc>
            </a:pP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κάθετα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(το κεντρικό κράτος έχει αρμοδιότητα για συγκεκριμένους τομείς δράσης, ενώ το ομόσπονδο κρατίδιο σε άλλους, διακριτούς, τομείς) </a:t>
            </a:r>
          </a:p>
        </p:txBody>
      </p:sp>
    </p:spTree>
    <p:extLst>
      <p:ext uri="{BB962C8B-B14F-4D97-AF65-F5344CB8AC3E}">
        <p14:creationId xmlns:p14="http://schemas.microsoft.com/office/powerpoint/2010/main" val="124919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ομοσπονδιακό σύστημα (ΙΙΙ)</a:t>
            </a:r>
            <a:endParaRPr lang="en-GB" alt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algn="just"/>
            <a:r>
              <a:rPr lang="el-GR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ομοσπονδιακό σύστημα καθορίζεται στον καταστατικό χάρτη του κράτους (</a:t>
            </a:r>
            <a:r>
              <a:rPr lang="el-GR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el-GR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Σύνταγμα)</a:t>
            </a:r>
          </a:p>
          <a:p>
            <a:pPr algn="just"/>
            <a:r>
              <a:rPr lang="el-GR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Είναι μια συμφωνία (</a:t>
            </a:r>
            <a:r>
              <a:rPr lang="hu-HU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foedus</a:t>
            </a:r>
            <a:r>
              <a:rPr lang="el-GR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ανάμεσα στα </a:t>
            </a:r>
            <a:r>
              <a:rPr lang="el-GR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συνιστώντα</a:t>
            </a:r>
            <a:r>
              <a:rPr lang="el-GR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κράτη (π.χ. ΗΠΑ -13 αρχικές πολιτείες) ή ανάμεσα στο κεντρικό κράτος και τα </a:t>
            </a:r>
            <a:r>
              <a:rPr lang="el-GR" alt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συνιστώντα</a:t>
            </a:r>
            <a:r>
              <a:rPr lang="el-GR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κράτη (π.χ. Γερμανία, Ρωσία, Ινδία)</a:t>
            </a:r>
          </a:p>
          <a:p>
            <a:pPr algn="just"/>
            <a:r>
              <a:rPr lang="el-GR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Κάθε αλλαγή στη συμφωνία προϋποθέτει την συναίνεση και των δύο πλευρών (με ειδικές διαδικασίες και αυξημένη πλειοψηφία)</a:t>
            </a:r>
            <a:endParaRPr lang="en-GB" alt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4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Τα δυναμικά χαρακτηριστικά του ομοσπονδιακού μοντέλου</a:t>
            </a:r>
            <a:endParaRPr lang="en-GB" alt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Είναι δυναμικό και εξελίσσεται συνεχώς</a:t>
            </a:r>
          </a:p>
          <a:p>
            <a:pPr algn="just">
              <a:lnSpc>
                <a:spcPct val="110000"/>
              </a:lnSpc>
            </a:pP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Δεν είναι πάντα πρόδηλο (η διαφορά ανάμεσα σε ένα χαλαρό ενιαίο κράτος και μια ασαφή ομοσπονδία δεν είναι εμφανής) 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Ισπανία</a:t>
            </a:r>
            <a:endParaRPr lang="el-GR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πολιτική κουλτούρα διαδραματίζει σημαντικό </a:t>
            </a:r>
            <a:r>
              <a:rPr lang="el-GR" alt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εξωθεσμικό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ρόλο </a:t>
            </a:r>
            <a:r>
              <a:rPr lang="el-GR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Ρωσία</a:t>
            </a:r>
            <a:endParaRPr lang="en-GB" alt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328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Grp="1" noChangeArrowheads="1"/>
          </p:cNvSpPr>
          <p:nvPr>
            <p:ph type="title"/>
          </p:nvPr>
        </p:nvSpPr>
        <p:spPr>
          <a:xfrm>
            <a:off x="3468688" y="623888"/>
            <a:ext cx="6589712" cy="1281112"/>
          </a:xfrm>
        </p:spPr>
        <p:txBody>
          <a:bodyPr/>
          <a:lstStyle/>
          <a:p>
            <a:pPr algn="ctr"/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Διάκριση </a:t>
            </a:r>
            <a:r>
              <a:rPr lang="el-GR" alt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ενιαίου και ομοσπονδιακού κράτους</a:t>
            </a:r>
            <a:endParaRPr lang="en-GB" alt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3467100" y="2133600"/>
            <a:ext cx="6591300" cy="3778250"/>
          </a:xfrm>
        </p:spPr>
        <p:txBody>
          <a:bodyPr>
            <a:normAutofit/>
          </a:bodyPr>
          <a:lstStyle/>
          <a:p>
            <a:pPr algn="just"/>
            <a:r>
              <a:rPr lang="el-GR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Δεν είναι πάντα εύκολη η διάκριση ανάμεσα σε ένα ενιαίο και ένα ομοσπονδιακό κράτος</a:t>
            </a:r>
          </a:p>
          <a:p>
            <a:pPr algn="just"/>
            <a:r>
              <a:rPr lang="el-GR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Παραδείγματα ενιαίων κρατών που σταδιακά αποκτούν ομοσπονδιακά χαρακτηριστικά</a:t>
            </a:r>
          </a:p>
          <a:p>
            <a:pPr lvl="1"/>
            <a:r>
              <a:rPr lang="el-GR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Ισπανία</a:t>
            </a:r>
          </a:p>
          <a:p>
            <a:pPr lvl="1"/>
            <a:r>
              <a:rPr lang="el-GR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Ιταλία</a:t>
            </a:r>
          </a:p>
          <a:p>
            <a:pPr algn="just"/>
            <a:r>
              <a:rPr lang="el-GR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Παραδείγματα ομοσπονδιακών κρατών που σταδιακά αποκτούν χαρακτηριστικά ενιαίου</a:t>
            </a:r>
          </a:p>
          <a:p>
            <a:pPr lvl="1"/>
            <a:r>
              <a:rPr lang="el-GR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Ρωσία</a:t>
            </a:r>
          </a:p>
          <a:p>
            <a:pPr lvl="1"/>
            <a:r>
              <a:rPr lang="el-GR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Βραζιλία</a:t>
            </a:r>
          </a:p>
          <a:p>
            <a:pPr lvl="1">
              <a:lnSpc>
                <a:spcPct val="70000"/>
              </a:lnSpc>
            </a:pPr>
            <a:endParaRPr lang="en-GB" altLang="en-US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70000"/>
              </a:lnSpc>
            </a:pPr>
            <a:endParaRPr lang="el-GR" altLang="en-US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lnSpc>
                <a:spcPct val="70000"/>
              </a:lnSpc>
            </a:pPr>
            <a:endParaRPr lang="en-GB" altLang="en-US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4430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115</TotalTime>
  <Words>520</Words>
  <Application>Microsoft Macintosh PowerPoint</Application>
  <PresentationFormat>Custom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Wisp</vt:lpstr>
      <vt:lpstr>Ενιαία και ομοσπονδιακά κράτη</vt:lpstr>
      <vt:lpstr> Η διαδικασία αποκέντρωσης των εξουσιών</vt:lpstr>
      <vt:lpstr>Το ενιαίο κράτος</vt:lpstr>
      <vt:lpstr>Η αποκέντρωση</vt:lpstr>
      <vt:lpstr>Το ομοσπονδιακό σύστημα (Ι)</vt:lpstr>
      <vt:lpstr>Το ομοσπονδιακό σύστημα (ΙΙ)</vt:lpstr>
      <vt:lpstr>Το ομοσπονδιακό σύστημα (ΙΙΙ)</vt:lpstr>
      <vt:lpstr>Τα δυναμικά χαρακτηριστικά του ομοσπονδιακού μοντέλου</vt:lpstr>
      <vt:lpstr>Διάκριση ενιαίου και ομοσπονδιακού κράτους</vt:lpstr>
      <vt:lpstr>Δεν είναι ομοσπονδιακό σύστημα</vt:lpstr>
      <vt:lpstr>Η Ευρωπαϊκή Ένωση</vt:lpstr>
      <vt:lpstr>Το ομοσπονδιακό κράτος</vt:lpstr>
      <vt:lpstr>PowerPoint Presentation</vt:lpstr>
    </vt:vector>
  </TitlesOfParts>
  <Company>European Parliament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Ενιαία και ομοσπονδιακά κράτη</dc:title>
  <dc:creator>PAPAGEORGIOU Ioannis</dc:creator>
  <cp:lastModifiedBy>Ioannis Papageorgiou</cp:lastModifiedBy>
  <cp:revision>5</cp:revision>
  <dcterms:created xsi:type="dcterms:W3CDTF">2018-02-16T11:58:14Z</dcterms:created>
  <dcterms:modified xsi:type="dcterms:W3CDTF">2018-03-08T06:49:22Z</dcterms:modified>
</cp:coreProperties>
</file>