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1" r:id="rId1"/>
  </p:sldMasterIdLst>
  <p:notesMasterIdLst>
    <p:notesMasterId r:id="rId30"/>
  </p:notesMasterIdLst>
  <p:sldIdLst>
    <p:sldId id="256" r:id="rId2"/>
    <p:sldId id="299" r:id="rId3"/>
    <p:sldId id="300" r:id="rId4"/>
    <p:sldId id="257" r:id="rId5"/>
    <p:sldId id="258" r:id="rId6"/>
    <p:sldId id="265" r:id="rId7"/>
    <p:sldId id="259" r:id="rId8"/>
    <p:sldId id="260" r:id="rId9"/>
    <p:sldId id="261" r:id="rId10"/>
    <p:sldId id="262" r:id="rId11"/>
    <p:sldId id="263" r:id="rId12"/>
    <p:sldId id="270" r:id="rId13"/>
    <p:sldId id="264" r:id="rId14"/>
    <p:sldId id="287" r:id="rId15"/>
    <p:sldId id="288" r:id="rId16"/>
    <p:sldId id="266" r:id="rId17"/>
    <p:sldId id="267" r:id="rId18"/>
    <p:sldId id="268" r:id="rId19"/>
    <p:sldId id="269" r:id="rId20"/>
    <p:sldId id="272" r:id="rId21"/>
    <p:sldId id="273" r:id="rId22"/>
    <p:sldId id="274" r:id="rId23"/>
    <p:sldId id="275" r:id="rId24"/>
    <p:sldId id="278" r:id="rId25"/>
    <p:sldId id="277" r:id="rId26"/>
    <p:sldId id="295" r:id="rId27"/>
    <p:sldId id="298" r:id="rId28"/>
    <p:sldId id="297"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04"/>
  </p:normalViewPr>
  <p:slideViewPr>
    <p:cSldViewPr>
      <p:cViewPr>
        <p:scale>
          <a:sx n="79" d="100"/>
          <a:sy n="79" d="100"/>
        </p:scale>
        <p:origin x="2064" y="4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_rels/data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6.svg"/><Relationship Id="rId1" Type="http://schemas.openxmlformats.org/officeDocument/2006/relationships/image" Target="../media/image21.png"/><Relationship Id="rId6" Type="http://schemas.openxmlformats.org/officeDocument/2006/relationships/image" Target="../media/image20.svg"/><Relationship Id="rId5" Type="http://schemas.openxmlformats.org/officeDocument/2006/relationships/image" Target="../media/image23.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C86431-70D3-4FCF-8B4E-9CBE6458F12D}" type="doc">
      <dgm:prSet loTypeId="urn:microsoft.com/office/officeart/2016/7/layout/RoundedRectangleTimeline" loCatId="process" qsTypeId="urn:microsoft.com/office/officeart/2005/8/quickstyle/simple4" qsCatId="simple" csTypeId="urn:microsoft.com/office/officeart/2005/8/colors/colorful1" csCatId="colorful" phldr="1"/>
      <dgm:spPr/>
      <dgm:t>
        <a:bodyPr/>
        <a:lstStyle/>
        <a:p>
          <a:endParaRPr lang="en-US"/>
        </a:p>
      </dgm:t>
    </dgm:pt>
    <dgm:pt modelId="{80A04944-7C23-4BE1-A704-691F61DCB939}">
      <dgm:prSet/>
      <dgm:spPr/>
      <dgm:t>
        <a:bodyPr/>
        <a:lstStyle/>
        <a:p>
          <a:r>
            <a:rPr lang="en-US"/>
            <a:t>1951</a:t>
          </a:r>
        </a:p>
      </dgm:t>
    </dgm:pt>
    <dgm:pt modelId="{2F889868-2A8B-4672-A23C-A21A16CDBACB}" type="parTrans" cxnId="{E8556EF3-42F0-4C56-B51E-B9B4A618236A}">
      <dgm:prSet/>
      <dgm:spPr/>
      <dgm:t>
        <a:bodyPr/>
        <a:lstStyle/>
        <a:p>
          <a:endParaRPr lang="en-US"/>
        </a:p>
      </dgm:t>
    </dgm:pt>
    <dgm:pt modelId="{766E0AFF-F009-43D3-BCD6-A6687D6097E8}" type="sibTrans" cxnId="{E8556EF3-42F0-4C56-B51E-B9B4A618236A}">
      <dgm:prSet/>
      <dgm:spPr/>
      <dgm:t>
        <a:bodyPr/>
        <a:lstStyle/>
        <a:p>
          <a:endParaRPr lang="en-US"/>
        </a:p>
      </dgm:t>
    </dgm:pt>
    <dgm:pt modelId="{69FBD4B9-A44E-43F3-AA0B-86093E375CE7}">
      <dgm:prSet/>
      <dgm:spPr/>
      <dgm:t>
        <a:bodyPr/>
        <a:lstStyle/>
        <a:p>
          <a:r>
            <a:rPr lang="en-US"/>
            <a:t>Treaty of Paris (signed 1951, entered into force 1952, expired 2002) è European Coal and Steel Community (ECSC)</a:t>
          </a:r>
        </a:p>
      </dgm:t>
    </dgm:pt>
    <dgm:pt modelId="{7908177B-A904-46D8-A6AD-0AEB16FB8C3F}" type="parTrans" cxnId="{DAFD47C9-3716-425C-96B9-C7E692B83D1D}">
      <dgm:prSet/>
      <dgm:spPr/>
      <dgm:t>
        <a:bodyPr/>
        <a:lstStyle/>
        <a:p>
          <a:endParaRPr lang="en-US"/>
        </a:p>
      </dgm:t>
    </dgm:pt>
    <dgm:pt modelId="{44306791-152F-4817-BA0C-04730F0AB038}" type="sibTrans" cxnId="{DAFD47C9-3716-425C-96B9-C7E692B83D1D}">
      <dgm:prSet/>
      <dgm:spPr/>
      <dgm:t>
        <a:bodyPr/>
        <a:lstStyle/>
        <a:p>
          <a:endParaRPr lang="en-US"/>
        </a:p>
      </dgm:t>
    </dgm:pt>
    <dgm:pt modelId="{A38551A2-923E-415A-804D-6458973DC481}">
      <dgm:prSet/>
      <dgm:spPr/>
      <dgm:t>
        <a:bodyPr/>
        <a:lstStyle/>
        <a:p>
          <a:r>
            <a:rPr lang="en-US"/>
            <a:t>1957</a:t>
          </a:r>
        </a:p>
      </dgm:t>
    </dgm:pt>
    <dgm:pt modelId="{11BE539E-7199-43EB-B2DF-55424F94BEFB}" type="parTrans" cxnId="{9201BB3D-CD36-4266-9929-3B95CD4ED0E3}">
      <dgm:prSet/>
      <dgm:spPr/>
      <dgm:t>
        <a:bodyPr/>
        <a:lstStyle/>
        <a:p>
          <a:endParaRPr lang="en-US"/>
        </a:p>
      </dgm:t>
    </dgm:pt>
    <dgm:pt modelId="{ABAFB2E3-AB96-4427-9657-BDC536B748D1}" type="sibTrans" cxnId="{9201BB3D-CD36-4266-9929-3B95CD4ED0E3}">
      <dgm:prSet/>
      <dgm:spPr/>
      <dgm:t>
        <a:bodyPr/>
        <a:lstStyle/>
        <a:p>
          <a:endParaRPr lang="en-US"/>
        </a:p>
      </dgm:t>
    </dgm:pt>
    <dgm:pt modelId="{AEFDEC44-49BE-4255-8032-77DC45FD3DAA}">
      <dgm:prSet/>
      <dgm:spPr/>
      <dgm:t>
        <a:bodyPr/>
        <a:lstStyle/>
        <a:p>
          <a:r>
            <a:rPr lang="en-US"/>
            <a:t>Treaties of Rome (signed 1957, entered into force 1958)è European Economic Community (EEC) and European Atomic Energy Community (Euratom)</a:t>
          </a:r>
        </a:p>
      </dgm:t>
    </dgm:pt>
    <dgm:pt modelId="{E3E8AD27-52FB-4E72-A67D-49314641DCC0}" type="parTrans" cxnId="{8FB56C49-73F8-4489-9745-301E259C7F61}">
      <dgm:prSet/>
      <dgm:spPr/>
      <dgm:t>
        <a:bodyPr/>
        <a:lstStyle/>
        <a:p>
          <a:endParaRPr lang="en-US"/>
        </a:p>
      </dgm:t>
    </dgm:pt>
    <dgm:pt modelId="{67B827B3-0CD0-4199-B258-59669FF5AF79}" type="sibTrans" cxnId="{8FB56C49-73F8-4489-9745-301E259C7F61}">
      <dgm:prSet/>
      <dgm:spPr/>
      <dgm:t>
        <a:bodyPr/>
        <a:lstStyle/>
        <a:p>
          <a:endParaRPr lang="en-US"/>
        </a:p>
      </dgm:t>
    </dgm:pt>
    <dgm:pt modelId="{532B7F0D-0287-4F04-8EE0-F69F4FB3E684}">
      <dgm:prSet/>
      <dgm:spPr/>
      <dgm:t>
        <a:bodyPr/>
        <a:lstStyle/>
        <a:p>
          <a:r>
            <a:rPr lang="en-US"/>
            <a:t>1986</a:t>
          </a:r>
        </a:p>
      </dgm:t>
    </dgm:pt>
    <dgm:pt modelId="{2987BAE5-4344-4EBA-A74D-37D12867EA19}" type="parTrans" cxnId="{185CDAA4-25C0-408F-B184-99E70E101450}">
      <dgm:prSet/>
      <dgm:spPr/>
      <dgm:t>
        <a:bodyPr/>
        <a:lstStyle/>
        <a:p>
          <a:endParaRPr lang="en-US"/>
        </a:p>
      </dgm:t>
    </dgm:pt>
    <dgm:pt modelId="{86F0312C-CDAB-499A-8B9F-80EEF2157811}" type="sibTrans" cxnId="{185CDAA4-25C0-408F-B184-99E70E101450}">
      <dgm:prSet/>
      <dgm:spPr/>
      <dgm:t>
        <a:bodyPr/>
        <a:lstStyle/>
        <a:p>
          <a:endParaRPr lang="en-US"/>
        </a:p>
      </dgm:t>
    </dgm:pt>
    <dgm:pt modelId="{6628BEAD-05DB-4847-89E8-551CD9EDDD1D}">
      <dgm:prSet/>
      <dgm:spPr/>
      <dgm:t>
        <a:bodyPr/>
        <a:lstStyle/>
        <a:p>
          <a:r>
            <a:rPr lang="en-US"/>
            <a:t>Single European Act (signed 1986, entered into force 1987)</a:t>
          </a:r>
        </a:p>
      </dgm:t>
    </dgm:pt>
    <dgm:pt modelId="{28FB5FC1-4AA3-4EB2-A5D9-C28FA67F9328}" type="parTrans" cxnId="{4FED411C-1C50-499E-826F-6A7A55399C71}">
      <dgm:prSet/>
      <dgm:spPr/>
      <dgm:t>
        <a:bodyPr/>
        <a:lstStyle/>
        <a:p>
          <a:endParaRPr lang="en-US"/>
        </a:p>
      </dgm:t>
    </dgm:pt>
    <dgm:pt modelId="{D26A4CC8-7E14-4052-B32C-266F69B8441F}" type="sibTrans" cxnId="{4FED411C-1C50-499E-826F-6A7A55399C71}">
      <dgm:prSet/>
      <dgm:spPr/>
      <dgm:t>
        <a:bodyPr/>
        <a:lstStyle/>
        <a:p>
          <a:endParaRPr lang="en-US"/>
        </a:p>
      </dgm:t>
    </dgm:pt>
    <dgm:pt modelId="{4C26870B-09DE-4809-89A6-D34742D7886C}">
      <dgm:prSet/>
      <dgm:spPr/>
      <dgm:t>
        <a:bodyPr/>
        <a:lstStyle/>
        <a:p>
          <a:r>
            <a:rPr lang="en-US"/>
            <a:t>1992</a:t>
          </a:r>
        </a:p>
      </dgm:t>
    </dgm:pt>
    <dgm:pt modelId="{CE74C70A-43F7-48CD-A160-E4EFBCF5687C}" type="parTrans" cxnId="{9C376840-8C01-4FEC-89C0-40C4B172DC6E}">
      <dgm:prSet/>
      <dgm:spPr/>
      <dgm:t>
        <a:bodyPr/>
        <a:lstStyle/>
        <a:p>
          <a:endParaRPr lang="en-US"/>
        </a:p>
      </dgm:t>
    </dgm:pt>
    <dgm:pt modelId="{C78F4EDF-2ED7-4795-98B6-6689BA5EC256}" type="sibTrans" cxnId="{9C376840-8C01-4FEC-89C0-40C4B172DC6E}">
      <dgm:prSet/>
      <dgm:spPr/>
      <dgm:t>
        <a:bodyPr/>
        <a:lstStyle/>
        <a:p>
          <a:endParaRPr lang="en-US"/>
        </a:p>
      </dgm:t>
    </dgm:pt>
    <dgm:pt modelId="{FDE3DD7D-BECD-45C9-A9C2-2F6E270EFC68}">
      <dgm:prSet/>
      <dgm:spPr/>
      <dgm:t>
        <a:bodyPr/>
        <a:lstStyle/>
        <a:p>
          <a:r>
            <a:rPr lang="en-US"/>
            <a:t>Treaty of Maastricht (signed 1992, entered into force 1993)</a:t>
          </a:r>
        </a:p>
      </dgm:t>
    </dgm:pt>
    <dgm:pt modelId="{AD37C121-475E-49E6-B0E8-9FC5CB43C56A}" type="parTrans" cxnId="{244E550C-E133-408A-A6B7-1BC38800E478}">
      <dgm:prSet/>
      <dgm:spPr/>
      <dgm:t>
        <a:bodyPr/>
        <a:lstStyle/>
        <a:p>
          <a:endParaRPr lang="en-US"/>
        </a:p>
      </dgm:t>
    </dgm:pt>
    <dgm:pt modelId="{FCA3AAA1-8C50-4170-8726-AD7A714B6339}" type="sibTrans" cxnId="{244E550C-E133-408A-A6B7-1BC38800E478}">
      <dgm:prSet/>
      <dgm:spPr/>
      <dgm:t>
        <a:bodyPr/>
        <a:lstStyle/>
        <a:p>
          <a:endParaRPr lang="en-US"/>
        </a:p>
      </dgm:t>
    </dgm:pt>
    <dgm:pt modelId="{6DFBB8F1-F167-4959-AAA6-DD1A18FD635D}">
      <dgm:prSet/>
      <dgm:spPr/>
      <dgm:t>
        <a:bodyPr/>
        <a:lstStyle/>
        <a:p>
          <a:r>
            <a:rPr lang="en-US"/>
            <a:t>1997</a:t>
          </a:r>
        </a:p>
      </dgm:t>
    </dgm:pt>
    <dgm:pt modelId="{8F249E80-C772-48D9-B96B-71E8145E4169}" type="parTrans" cxnId="{86C87E01-0775-4199-93AC-0D879AEDC715}">
      <dgm:prSet/>
      <dgm:spPr/>
      <dgm:t>
        <a:bodyPr/>
        <a:lstStyle/>
        <a:p>
          <a:endParaRPr lang="en-US"/>
        </a:p>
      </dgm:t>
    </dgm:pt>
    <dgm:pt modelId="{82A5DEE3-F4B5-4B2F-B899-84DBDE1D1F43}" type="sibTrans" cxnId="{86C87E01-0775-4199-93AC-0D879AEDC715}">
      <dgm:prSet/>
      <dgm:spPr/>
      <dgm:t>
        <a:bodyPr/>
        <a:lstStyle/>
        <a:p>
          <a:endParaRPr lang="en-US"/>
        </a:p>
      </dgm:t>
    </dgm:pt>
    <dgm:pt modelId="{88C4387A-01AF-427B-ABAE-82CF13BB8FA7}">
      <dgm:prSet/>
      <dgm:spPr/>
      <dgm:t>
        <a:bodyPr/>
        <a:lstStyle/>
        <a:p>
          <a:r>
            <a:rPr lang="en-US"/>
            <a:t>Treaty of Amsterdam (signed 1997, entered into force 1999)</a:t>
          </a:r>
        </a:p>
      </dgm:t>
    </dgm:pt>
    <dgm:pt modelId="{79EE2E63-033E-4358-899D-467619C193B5}" type="parTrans" cxnId="{564B698A-B178-41FD-A7C9-E86967571B72}">
      <dgm:prSet/>
      <dgm:spPr/>
      <dgm:t>
        <a:bodyPr/>
        <a:lstStyle/>
        <a:p>
          <a:endParaRPr lang="en-US"/>
        </a:p>
      </dgm:t>
    </dgm:pt>
    <dgm:pt modelId="{5F1F4EEA-BA05-4AC6-9FC7-1C94380D542F}" type="sibTrans" cxnId="{564B698A-B178-41FD-A7C9-E86967571B72}">
      <dgm:prSet/>
      <dgm:spPr/>
      <dgm:t>
        <a:bodyPr/>
        <a:lstStyle/>
        <a:p>
          <a:endParaRPr lang="en-US"/>
        </a:p>
      </dgm:t>
    </dgm:pt>
    <dgm:pt modelId="{EDA04859-03B1-4591-9422-C7F89BBFFFAE}">
      <dgm:prSet/>
      <dgm:spPr/>
      <dgm:t>
        <a:bodyPr/>
        <a:lstStyle/>
        <a:p>
          <a:r>
            <a:rPr lang="en-US"/>
            <a:t>2001</a:t>
          </a:r>
        </a:p>
      </dgm:t>
    </dgm:pt>
    <dgm:pt modelId="{818AB174-E891-4087-A95E-CF3527154C18}" type="parTrans" cxnId="{3FFC9CFA-F21F-47EC-B6F4-3E359FB806FE}">
      <dgm:prSet/>
      <dgm:spPr/>
      <dgm:t>
        <a:bodyPr/>
        <a:lstStyle/>
        <a:p>
          <a:endParaRPr lang="en-US"/>
        </a:p>
      </dgm:t>
    </dgm:pt>
    <dgm:pt modelId="{F8F31FE1-F988-46C6-8E8B-91D041640212}" type="sibTrans" cxnId="{3FFC9CFA-F21F-47EC-B6F4-3E359FB806FE}">
      <dgm:prSet/>
      <dgm:spPr/>
      <dgm:t>
        <a:bodyPr/>
        <a:lstStyle/>
        <a:p>
          <a:endParaRPr lang="en-US"/>
        </a:p>
      </dgm:t>
    </dgm:pt>
    <dgm:pt modelId="{60ACDF38-5FC4-4C36-9517-51C4E8A66CE6}">
      <dgm:prSet/>
      <dgm:spPr/>
      <dgm:t>
        <a:bodyPr/>
        <a:lstStyle/>
        <a:p>
          <a:r>
            <a:rPr lang="en-US"/>
            <a:t>Treaty of Nice ((signed 2001, entered into force 2003)</a:t>
          </a:r>
        </a:p>
      </dgm:t>
    </dgm:pt>
    <dgm:pt modelId="{4AF104FD-736E-4FDF-BE3F-F7ACF12AF0DD}" type="parTrans" cxnId="{4CDB1C5E-1372-4BA8-8E7F-2A240880E5E0}">
      <dgm:prSet/>
      <dgm:spPr/>
      <dgm:t>
        <a:bodyPr/>
        <a:lstStyle/>
        <a:p>
          <a:endParaRPr lang="en-US"/>
        </a:p>
      </dgm:t>
    </dgm:pt>
    <dgm:pt modelId="{9871FDBA-F24E-40AD-BCC4-D2D9703B51B6}" type="sibTrans" cxnId="{4CDB1C5E-1372-4BA8-8E7F-2A240880E5E0}">
      <dgm:prSet/>
      <dgm:spPr/>
      <dgm:t>
        <a:bodyPr/>
        <a:lstStyle/>
        <a:p>
          <a:endParaRPr lang="en-US"/>
        </a:p>
      </dgm:t>
    </dgm:pt>
    <dgm:pt modelId="{B99E6FBA-E66E-487A-A5B1-CA1996B1ACC0}">
      <dgm:prSet/>
      <dgm:spPr/>
      <dgm:t>
        <a:bodyPr/>
        <a:lstStyle/>
        <a:p>
          <a:r>
            <a:rPr lang="en-US"/>
            <a:t>2007</a:t>
          </a:r>
        </a:p>
      </dgm:t>
    </dgm:pt>
    <dgm:pt modelId="{958D4DFC-1553-4CF8-823E-BC58B5AC3321}" type="parTrans" cxnId="{E409C6A9-1B4F-413D-AB2C-C76192804874}">
      <dgm:prSet/>
      <dgm:spPr/>
      <dgm:t>
        <a:bodyPr/>
        <a:lstStyle/>
        <a:p>
          <a:endParaRPr lang="en-US"/>
        </a:p>
      </dgm:t>
    </dgm:pt>
    <dgm:pt modelId="{2B89E2D1-AF02-477C-A1E9-60C8A32712D3}" type="sibTrans" cxnId="{E409C6A9-1B4F-413D-AB2C-C76192804874}">
      <dgm:prSet/>
      <dgm:spPr/>
      <dgm:t>
        <a:bodyPr/>
        <a:lstStyle/>
        <a:p>
          <a:endParaRPr lang="en-US"/>
        </a:p>
      </dgm:t>
    </dgm:pt>
    <dgm:pt modelId="{78C32B3E-4100-4065-809F-FD4BB0DF1E54}">
      <dgm:prSet/>
      <dgm:spPr/>
      <dgm:t>
        <a:bodyPr/>
        <a:lstStyle/>
        <a:p>
          <a:r>
            <a:rPr lang="en-US"/>
            <a:t>Treaty of Lisbon (signed 2007, entered into force 2009)</a:t>
          </a:r>
        </a:p>
      </dgm:t>
    </dgm:pt>
    <dgm:pt modelId="{B0AA3C17-D001-4B59-84D8-2EEAD9B33B61}" type="parTrans" cxnId="{51F64C04-A33D-47E6-963A-412B6ABBE0A8}">
      <dgm:prSet/>
      <dgm:spPr/>
      <dgm:t>
        <a:bodyPr/>
        <a:lstStyle/>
        <a:p>
          <a:endParaRPr lang="en-US"/>
        </a:p>
      </dgm:t>
    </dgm:pt>
    <dgm:pt modelId="{1FC708A6-AFA5-46FC-BD17-9E5E16492793}" type="sibTrans" cxnId="{51F64C04-A33D-47E6-963A-412B6ABBE0A8}">
      <dgm:prSet/>
      <dgm:spPr/>
      <dgm:t>
        <a:bodyPr/>
        <a:lstStyle/>
        <a:p>
          <a:endParaRPr lang="en-US"/>
        </a:p>
      </dgm:t>
    </dgm:pt>
    <dgm:pt modelId="{9A85F38C-3016-2A47-BBA8-FCF5A648F1ED}" type="pres">
      <dgm:prSet presAssocID="{C2C86431-70D3-4FCF-8B4E-9CBE6458F12D}" presName="Name0" presStyleCnt="0">
        <dgm:presLayoutVars>
          <dgm:chMax/>
          <dgm:chPref/>
          <dgm:animLvl val="lvl"/>
        </dgm:presLayoutVars>
      </dgm:prSet>
      <dgm:spPr/>
    </dgm:pt>
    <dgm:pt modelId="{D4EAB874-AE5E-3048-8A08-0A89534E0C81}" type="pres">
      <dgm:prSet presAssocID="{80A04944-7C23-4BE1-A704-691F61DCB939}" presName="composite1" presStyleCnt="0"/>
      <dgm:spPr/>
    </dgm:pt>
    <dgm:pt modelId="{760DF9DB-E0CF-634F-AA69-47CA87913FDA}" type="pres">
      <dgm:prSet presAssocID="{80A04944-7C23-4BE1-A704-691F61DCB939}" presName="parent1" presStyleLbl="alignNode1" presStyleIdx="0" presStyleCnt="7">
        <dgm:presLayoutVars>
          <dgm:chMax val="1"/>
          <dgm:chPref val="1"/>
          <dgm:bulletEnabled val="1"/>
        </dgm:presLayoutVars>
      </dgm:prSet>
      <dgm:spPr/>
    </dgm:pt>
    <dgm:pt modelId="{DC3AD4E0-EF20-A442-B676-BFF7BE4D7177}" type="pres">
      <dgm:prSet presAssocID="{80A04944-7C23-4BE1-A704-691F61DCB939}" presName="Childtext1" presStyleLbl="revTx" presStyleIdx="0" presStyleCnt="7">
        <dgm:presLayoutVars>
          <dgm:bulletEnabled val="1"/>
        </dgm:presLayoutVars>
      </dgm:prSet>
      <dgm:spPr/>
    </dgm:pt>
    <dgm:pt modelId="{EC01C5CB-85D8-2F46-AEBD-FECB20586815}" type="pres">
      <dgm:prSet presAssocID="{80A04944-7C23-4BE1-A704-691F61DCB939}" presName="ConnectLine1" presStyleLbl="sibTrans1D1" presStyleIdx="0" presStyleCnt="7"/>
      <dgm:spPr>
        <a:noFill/>
        <a:ln w="9525" cap="flat" cmpd="sng" algn="ctr">
          <a:solidFill>
            <a:schemeClr val="accent2">
              <a:hueOff val="0"/>
              <a:satOff val="0"/>
              <a:lumOff val="0"/>
              <a:alphaOff val="0"/>
            </a:schemeClr>
          </a:solidFill>
          <a:prstDash val="dash"/>
        </a:ln>
        <a:effectLst/>
      </dgm:spPr>
    </dgm:pt>
    <dgm:pt modelId="{3C7F204C-6EB7-844B-9A9A-EAEAED79C78C}" type="pres">
      <dgm:prSet presAssocID="{80A04944-7C23-4BE1-A704-691F61DCB939}" presName="ConnectLineEnd1" presStyleLbl="lnNode1" presStyleIdx="0" presStyleCnt="7"/>
      <dgm:spPr/>
    </dgm:pt>
    <dgm:pt modelId="{9732549D-AF51-A646-BBD6-3BF2228EB7C2}" type="pres">
      <dgm:prSet presAssocID="{80A04944-7C23-4BE1-A704-691F61DCB939}" presName="EmptyPane1" presStyleCnt="0"/>
      <dgm:spPr/>
    </dgm:pt>
    <dgm:pt modelId="{167A3ACB-45DC-A44B-81DE-930873698587}" type="pres">
      <dgm:prSet presAssocID="{766E0AFF-F009-43D3-BCD6-A6687D6097E8}" presName="spaceBetweenRectangles1" presStyleCnt="0"/>
      <dgm:spPr/>
    </dgm:pt>
    <dgm:pt modelId="{8BA34293-2390-6548-8F24-00FBB6A10C04}" type="pres">
      <dgm:prSet presAssocID="{A38551A2-923E-415A-804D-6458973DC481}" presName="composite1" presStyleCnt="0"/>
      <dgm:spPr/>
    </dgm:pt>
    <dgm:pt modelId="{065607D4-518D-7B49-917B-21B1E0E00530}" type="pres">
      <dgm:prSet presAssocID="{A38551A2-923E-415A-804D-6458973DC481}" presName="parent1" presStyleLbl="alignNode1" presStyleIdx="1" presStyleCnt="7">
        <dgm:presLayoutVars>
          <dgm:chMax val="1"/>
          <dgm:chPref val="1"/>
          <dgm:bulletEnabled val="1"/>
        </dgm:presLayoutVars>
      </dgm:prSet>
      <dgm:spPr/>
    </dgm:pt>
    <dgm:pt modelId="{170251AD-F990-D54D-8475-DFBF7E9EB5DC}" type="pres">
      <dgm:prSet presAssocID="{A38551A2-923E-415A-804D-6458973DC481}" presName="Childtext1" presStyleLbl="revTx" presStyleIdx="1" presStyleCnt="7">
        <dgm:presLayoutVars>
          <dgm:bulletEnabled val="1"/>
        </dgm:presLayoutVars>
      </dgm:prSet>
      <dgm:spPr/>
    </dgm:pt>
    <dgm:pt modelId="{E734CF61-9E63-9F45-813C-CE160939FEC1}" type="pres">
      <dgm:prSet presAssocID="{A38551A2-923E-415A-804D-6458973DC481}" presName="ConnectLine1" presStyleLbl="sibTrans1D1" presStyleIdx="1" presStyleCnt="7"/>
      <dgm:spPr>
        <a:noFill/>
        <a:ln w="9525" cap="flat" cmpd="sng" algn="ctr">
          <a:solidFill>
            <a:schemeClr val="accent3">
              <a:hueOff val="0"/>
              <a:satOff val="0"/>
              <a:lumOff val="0"/>
              <a:alphaOff val="0"/>
            </a:schemeClr>
          </a:solidFill>
          <a:prstDash val="dash"/>
        </a:ln>
        <a:effectLst/>
      </dgm:spPr>
    </dgm:pt>
    <dgm:pt modelId="{5AEA459D-147A-C742-9EF1-62C898B8B59C}" type="pres">
      <dgm:prSet presAssocID="{A38551A2-923E-415A-804D-6458973DC481}" presName="ConnectLineEnd1" presStyleLbl="lnNode1" presStyleIdx="1" presStyleCnt="7"/>
      <dgm:spPr/>
    </dgm:pt>
    <dgm:pt modelId="{395927A9-CCD8-8D46-9151-B5624111D691}" type="pres">
      <dgm:prSet presAssocID="{A38551A2-923E-415A-804D-6458973DC481}" presName="EmptyPane1" presStyleCnt="0"/>
      <dgm:spPr/>
    </dgm:pt>
    <dgm:pt modelId="{B8E1C378-731D-9A44-841A-B754ED9D96D5}" type="pres">
      <dgm:prSet presAssocID="{ABAFB2E3-AB96-4427-9657-BDC536B748D1}" presName="spaceBetweenRectangles1" presStyleCnt="0"/>
      <dgm:spPr/>
    </dgm:pt>
    <dgm:pt modelId="{C07C9726-913E-5549-B681-729CA633753E}" type="pres">
      <dgm:prSet presAssocID="{532B7F0D-0287-4F04-8EE0-F69F4FB3E684}" presName="composite1" presStyleCnt="0"/>
      <dgm:spPr/>
    </dgm:pt>
    <dgm:pt modelId="{76DD3D81-DFE8-894A-904E-46AE65B765C7}" type="pres">
      <dgm:prSet presAssocID="{532B7F0D-0287-4F04-8EE0-F69F4FB3E684}" presName="parent1" presStyleLbl="alignNode1" presStyleIdx="2" presStyleCnt="7">
        <dgm:presLayoutVars>
          <dgm:chMax val="1"/>
          <dgm:chPref val="1"/>
          <dgm:bulletEnabled val="1"/>
        </dgm:presLayoutVars>
      </dgm:prSet>
      <dgm:spPr/>
    </dgm:pt>
    <dgm:pt modelId="{23083025-7A01-224F-BA3D-0FC454E7756C}" type="pres">
      <dgm:prSet presAssocID="{532B7F0D-0287-4F04-8EE0-F69F4FB3E684}" presName="Childtext1" presStyleLbl="revTx" presStyleIdx="2" presStyleCnt="7">
        <dgm:presLayoutVars>
          <dgm:bulletEnabled val="1"/>
        </dgm:presLayoutVars>
      </dgm:prSet>
      <dgm:spPr/>
    </dgm:pt>
    <dgm:pt modelId="{0F002456-16E0-384D-8B63-0F52412DAC41}" type="pres">
      <dgm:prSet presAssocID="{532B7F0D-0287-4F04-8EE0-F69F4FB3E684}" presName="ConnectLine1" presStyleLbl="sibTrans1D1" presStyleIdx="2" presStyleCnt="7"/>
      <dgm:spPr>
        <a:noFill/>
        <a:ln w="9525" cap="flat" cmpd="sng" algn="ctr">
          <a:solidFill>
            <a:schemeClr val="accent4">
              <a:hueOff val="0"/>
              <a:satOff val="0"/>
              <a:lumOff val="0"/>
              <a:alphaOff val="0"/>
            </a:schemeClr>
          </a:solidFill>
          <a:prstDash val="dash"/>
        </a:ln>
        <a:effectLst/>
      </dgm:spPr>
    </dgm:pt>
    <dgm:pt modelId="{9A7DA596-E38C-984A-ABE2-F10D15F0FBF6}" type="pres">
      <dgm:prSet presAssocID="{532B7F0D-0287-4F04-8EE0-F69F4FB3E684}" presName="ConnectLineEnd1" presStyleLbl="lnNode1" presStyleIdx="2" presStyleCnt="7"/>
      <dgm:spPr/>
    </dgm:pt>
    <dgm:pt modelId="{4D88BE5E-0EC6-6D4A-85F0-94F5285A3005}" type="pres">
      <dgm:prSet presAssocID="{532B7F0D-0287-4F04-8EE0-F69F4FB3E684}" presName="EmptyPane1" presStyleCnt="0"/>
      <dgm:spPr/>
    </dgm:pt>
    <dgm:pt modelId="{15FB6E0C-4BAA-B74E-BC7C-0DAF057BC982}" type="pres">
      <dgm:prSet presAssocID="{86F0312C-CDAB-499A-8B9F-80EEF2157811}" presName="spaceBetweenRectangles1" presStyleCnt="0"/>
      <dgm:spPr/>
    </dgm:pt>
    <dgm:pt modelId="{D34FE1E4-19BF-1542-ACC3-49FEAB9AAF8D}" type="pres">
      <dgm:prSet presAssocID="{4C26870B-09DE-4809-89A6-D34742D7886C}" presName="composite1" presStyleCnt="0"/>
      <dgm:spPr/>
    </dgm:pt>
    <dgm:pt modelId="{85104210-D89B-0F4F-B0D4-9A12A9E83DB8}" type="pres">
      <dgm:prSet presAssocID="{4C26870B-09DE-4809-89A6-D34742D7886C}" presName="parent1" presStyleLbl="alignNode1" presStyleIdx="3" presStyleCnt="7">
        <dgm:presLayoutVars>
          <dgm:chMax val="1"/>
          <dgm:chPref val="1"/>
          <dgm:bulletEnabled val="1"/>
        </dgm:presLayoutVars>
      </dgm:prSet>
      <dgm:spPr/>
    </dgm:pt>
    <dgm:pt modelId="{FD5CC557-B5FF-B749-A449-D6A67FA2BE0E}" type="pres">
      <dgm:prSet presAssocID="{4C26870B-09DE-4809-89A6-D34742D7886C}" presName="Childtext1" presStyleLbl="revTx" presStyleIdx="3" presStyleCnt="7">
        <dgm:presLayoutVars>
          <dgm:bulletEnabled val="1"/>
        </dgm:presLayoutVars>
      </dgm:prSet>
      <dgm:spPr/>
    </dgm:pt>
    <dgm:pt modelId="{84F1CCD3-C608-F548-AB23-67074AEF9EAA}" type="pres">
      <dgm:prSet presAssocID="{4C26870B-09DE-4809-89A6-D34742D7886C}" presName="ConnectLine1" presStyleLbl="sibTrans1D1" presStyleIdx="3" presStyleCnt="7"/>
      <dgm:spPr>
        <a:noFill/>
        <a:ln w="9525" cap="flat" cmpd="sng" algn="ctr">
          <a:solidFill>
            <a:schemeClr val="accent5">
              <a:hueOff val="0"/>
              <a:satOff val="0"/>
              <a:lumOff val="0"/>
              <a:alphaOff val="0"/>
            </a:schemeClr>
          </a:solidFill>
          <a:prstDash val="dash"/>
        </a:ln>
        <a:effectLst/>
      </dgm:spPr>
    </dgm:pt>
    <dgm:pt modelId="{6C3AB48C-1AC4-DA42-BE44-4B278A127318}" type="pres">
      <dgm:prSet presAssocID="{4C26870B-09DE-4809-89A6-D34742D7886C}" presName="ConnectLineEnd1" presStyleLbl="lnNode1" presStyleIdx="3" presStyleCnt="7"/>
      <dgm:spPr/>
    </dgm:pt>
    <dgm:pt modelId="{D2CE16AA-30E8-934B-9A9E-F7F28AE04D64}" type="pres">
      <dgm:prSet presAssocID="{4C26870B-09DE-4809-89A6-D34742D7886C}" presName="EmptyPane1" presStyleCnt="0"/>
      <dgm:spPr/>
    </dgm:pt>
    <dgm:pt modelId="{8C154FAD-5891-9941-AFEC-585F0FC67E45}" type="pres">
      <dgm:prSet presAssocID="{C78F4EDF-2ED7-4795-98B6-6689BA5EC256}" presName="spaceBetweenRectangles1" presStyleCnt="0"/>
      <dgm:spPr/>
    </dgm:pt>
    <dgm:pt modelId="{12AA6C12-2C04-BB44-93E9-C90E377A13BA}" type="pres">
      <dgm:prSet presAssocID="{6DFBB8F1-F167-4959-AAA6-DD1A18FD635D}" presName="composite1" presStyleCnt="0"/>
      <dgm:spPr/>
    </dgm:pt>
    <dgm:pt modelId="{B2A9D896-1F2C-7D41-A03D-E82ED3CFCEED}" type="pres">
      <dgm:prSet presAssocID="{6DFBB8F1-F167-4959-AAA6-DD1A18FD635D}" presName="parent1" presStyleLbl="alignNode1" presStyleIdx="4" presStyleCnt="7">
        <dgm:presLayoutVars>
          <dgm:chMax val="1"/>
          <dgm:chPref val="1"/>
          <dgm:bulletEnabled val="1"/>
        </dgm:presLayoutVars>
      </dgm:prSet>
      <dgm:spPr/>
    </dgm:pt>
    <dgm:pt modelId="{E3F46766-2ACB-1A44-90E8-4DE1A72B9DD6}" type="pres">
      <dgm:prSet presAssocID="{6DFBB8F1-F167-4959-AAA6-DD1A18FD635D}" presName="Childtext1" presStyleLbl="revTx" presStyleIdx="4" presStyleCnt="7">
        <dgm:presLayoutVars>
          <dgm:bulletEnabled val="1"/>
        </dgm:presLayoutVars>
      </dgm:prSet>
      <dgm:spPr/>
    </dgm:pt>
    <dgm:pt modelId="{E86AE135-86C8-8A4A-BEDC-2A192102A09C}" type="pres">
      <dgm:prSet presAssocID="{6DFBB8F1-F167-4959-AAA6-DD1A18FD635D}" presName="ConnectLine1" presStyleLbl="sibTrans1D1" presStyleIdx="4" presStyleCnt="7"/>
      <dgm:spPr>
        <a:noFill/>
        <a:ln w="9525" cap="flat" cmpd="sng" algn="ctr">
          <a:solidFill>
            <a:schemeClr val="accent6">
              <a:hueOff val="0"/>
              <a:satOff val="0"/>
              <a:lumOff val="0"/>
              <a:alphaOff val="0"/>
            </a:schemeClr>
          </a:solidFill>
          <a:prstDash val="dash"/>
        </a:ln>
        <a:effectLst/>
      </dgm:spPr>
    </dgm:pt>
    <dgm:pt modelId="{3554ABEC-7059-394B-9190-07D693841E8F}" type="pres">
      <dgm:prSet presAssocID="{6DFBB8F1-F167-4959-AAA6-DD1A18FD635D}" presName="ConnectLineEnd1" presStyleLbl="lnNode1" presStyleIdx="4" presStyleCnt="7"/>
      <dgm:spPr/>
    </dgm:pt>
    <dgm:pt modelId="{DFC37E38-D5B6-2344-B4AF-34179245B82D}" type="pres">
      <dgm:prSet presAssocID="{6DFBB8F1-F167-4959-AAA6-DD1A18FD635D}" presName="EmptyPane1" presStyleCnt="0"/>
      <dgm:spPr/>
    </dgm:pt>
    <dgm:pt modelId="{753A64F5-CAC9-6245-A380-C641C616AC03}" type="pres">
      <dgm:prSet presAssocID="{82A5DEE3-F4B5-4B2F-B899-84DBDE1D1F43}" presName="spaceBetweenRectangles1" presStyleCnt="0"/>
      <dgm:spPr/>
    </dgm:pt>
    <dgm:pt modelId="{2D181B0F-EE55-CD47-8841-CBD54764203C}" type="pres">
      <dgm:prSet presAssocID="{EDA04859-03B1-4591-9422-C7F89BBFFFAE}" presName="composite1" presStyleCnt="0"/>
      <dgm:spPr/>
    </dgm:pt>
    <dgm:pt modelId="{D708C99D-EEF3-8447-8A58-C4A25CBE918C}" type="pres">
      <dgm:prSet presAssocID="{EDA04859-03B1-4591-9422-C7F89BBFFFAE}" presName="parent1" presStyleLbl="alignNode1" presStyleIdx="5" presStyleCnt="7">
        <dgm:presLayoutVars>
          <dgm:chMax val="1"/>
          <dgm:chPref val="1"/>
          <dgm:bulletEnabled val="1"/>
        </dgm:presLayoutVars>
      </dgm:prSet>
      <dgm:spPr/>
    </dgm:pt>
    <dgm:pt modelId="{227C1796-E12F-8348-BB34-45AAB043693C}" type="pres">
      <dgm:prSet presAssocID="{EDA04859-03B1-4591-9422-C7F89BBFFFAE}" presName="Childtext1" presStyleLbl="revTx" presStyleIdx="5" presStyleCnt="7">
        <dgm:presLayoutVars>
          <dgm:bulletEnabled val="1"/>
        </dgm:presLayoutVars>
      </dgm:prSet>
      <dgm:spPr/>
    </dgm:pt>
    <dgm:pt modelId="{29CF1F54-DEDA-5548-AFFD-32C2183284CC}" type="pres">
      <dgm:prSet presAssocID="{EDA04859-03B1-4591-9422-C7F89BBFFFAE}" presName="ConnectLine1" presStyleLbl="sibTrans1D1" presStyleIdx="5" presStyleCnt="7"/>
      <dgm:spPr>
        <a:noFill/>
        <a:ln w="9525" cap="flat" cmpd="sng" algn="ctr">
          <a:solidFill>
            <a:schemeClr val="accent2">
              <a:hueOff val="0"/>
              <a:satOff val="0"/>
              <a:lumOff val="0"/>
              <a:alphaOff val="0"/>
            </a:schemeClr>
          </a:solidFill>
          <a:prstDash val="dash"/>
        </a:ln>
        <a:effectLst/>
      </dgm:spPr>
    </dgm:pt>
    <dgm:pt modelId="{96CC64D1-1060-DC4D-9808-C0FAD4DD1244}" type="pres">
      <dgm:prSet presAssocID="{EDA04859-03B1-4591-9422-C7F89BBFFFAE}" presName="ConnectLineEnd1" presStyleLbl="lnNode1" presStyleIdx="5" presStyleCnt="7"/>
      <dgm:spPr/>
    </dgm:pt>
    <dgm:pt modelId="{9EB45419-62A3-0848-BEBD-97691E3459E1}" type="pres">
      <dgm:prSet presAssocID="{EDA04859-03B1-4591-9422-C7F89BBFFFAE}" presName="EmptyPane1" presStyleCnt="0"/>
      <dgm:spPr/>
    </dgm:pt>
    <dgm:pt modelId="{6EF3EBEB-C318-374E-8038-1B34CC1F862C}" type="pres">
      <dgm:prSet presAssocID="{F8F31FE1-F988-46C6-8E8B-91D041640212}" presName="spaceBetweenRectangles1" presStyleCnt="0"/>
      <dgm:spPr/>
    </dgm:pt>
    <dgm:pt modelId="{024D86D5-151F-0648-ACF3-C64866957775}" type="pres">
      <dgm:prSet presAssocID="{B99E6FBA-E66E-487A-A5B1-CA1996B1ACC0}" presName="composite1" presStyleCnt="0"/>
      <dgm:spPr/>
    </dgm:pt>
    <dgm:pt modelId="{C331BAE3-5911-964E-9649-B388CC5BF4A5}" type="pres">
      <dgm:prSet presAssocID="{B99E6FBA-E66E-487A-A5B1-CA1996B1ACC0}" presName="parent1" presStyleLbl="alignNode1" presStyleIdx="6" presStyleCnt="7">
        <dgm:presLayoutVars>
          <dgm:chMax val="1"/>
          <dgm:chPref val="1"/>
          <dgm:bulletEnabled val="1"/>
        </dgm:presLayoutVars>
      </dgm:prSet>
      <dgm:spPr/>
    </dgm:pt>
    <dgm:pt modelId="{995C836E-B24C-ED49-8A54-B7CE55D986EB}" type="pres">
      <dgm:prSet presAssocID="{B99E6FBA-E66E-487A-A5B1-CA1996B1ACC0}" presName="Childtext1" presStyleLbl="revTx" presStyleIdx="6" presStyleCnt="7">
        <dgm:presLayoutVars>
          <dgm:bulletEnabled val="1"/>
        </dgm:presLayoutVars>
      </dgm:prSet>
      <dgm:spPr/>
    </dgm:pt>
    <dgm:pt modelId="{0EA1388D-B8C3-6F46-BE0E-FBCA414E3A64}" type="pres">
      <dgm:prSet presAssocID="{B99E6FBA-E66E-487A-A5B1-CA1996B1ACC0}" presName="ConnectLine1" presStyleLbl="sibTrans1D1" presStyleIdx="6" presStyleCnt="7"/>
      <dgm:spPr>
        <a:noFill/>
        <a:ln w="9525" cap="flat" cmpd="sng" algn="ctr">
          <a:solidFill>
            <a:schemeClr val="accent3">
              <a:hueOff val="0"/>
              <a:satOff val="0"/>
              <a:lumOff val="0"/>
              <a:alphaOff val="0"/>
            </a:schemeClr>
          </a:solidFill>
          <a:prstDash val="dash"/>
        </a:ln>
        <a:effectLst/>
      </dgm:spPr>
    </dgm:pt>
    <dgm:pt modelId="{0F2B74BD-A137-BE4C-B7E8-00717007D316}" type="pres">
      <dgm:prSet presAssocID="{B99E6FBA-E66E-487A-A5B1-CA1996B1ACC0}" presName="ConnectLineEnd1" presStyleLbl="lnNode1" presStyleIdx="6" presStyleCnt="7"/>
      <dgm:spPr/>
    </dgm:pt>
    <dgm:pt modelId="{62D6A860-AB97-CC41-9881-D90E4E14E263}" type="pres">
      <dgm:prSet presAssocID="{B99E6FBA-E66E-487A-A5B1-CA1996B1ACC0}" presName="EmptyPane1" presStyleCnt="0"/>
      <dgm:spPr/>
    </dgm:pt>
  </dgm:ptLst>
  <dgm:cxnLst>
    <dgm:cxn modelId="{86C87E01-0775-4199-93AC-0D879AEDC715}" srcId="{C2C86431-70D3-4FCF-8B4E-9CBE6458F12D}" destId="{6DFBB8F1-F167-4959-AAA6-DD1A18FD635D}" srcOrd="4" destOrd="0" parTransId="{8F249E80-C772-48D9-B96B-71E8145E4169}" sibTransId="{82A5DEE3-F4B5-4B2F-B899-84DBDE1D1F43}"/>
    <dgm:cxn modelId="{51F64C04-A33D-47E6-963A-412B6ABBE0A8}" srcId="{B99E6FBA-E66E-487A-A5B1-CA1996B1ACC0}" destId="{78C32B3E-4100-4065-809F-FD4BB0DF1E54}" srcOrd="0" destOrd="0" parTransId="{B0AA3C17-D001-4B59-84D8-2EEAD9B33B61}" sibTransId="{1FC708A6-AFA5-46FC-BD17-9E5E16492793}"/>
    <dgm:cxn modelId="{11325E06-1306-F446-84A8-1E55600E864D}" type="presOf" srcId="{6DFBB8F1-F167-4959-AAA6-DD1A18FD635D}" destId="{B2A9D896-1F2C-7D41-A03D-E82ED3CFCEED}" srcOrd="0" destOrd="0" presId="urn:microsoft.com/office/officeart/2016/7/layout/RoundedRectangleTimeline"/>
    <dgm:cxn modelId="{244E550C-E133-408A-A6B7-1BC38800E478}" srcId="{4C26870B-09DE-4809-89A6-D34742D7886C}" destId="{FDE3DD7D-BECD-45C9-A9C2-2F6E270EFC68}" srcOrd="0" destOrd="0" parTransId="{AD37C121-475E-49E6-B0E8-9FC5CB43C56A}" sibTransId="{FCA3AAA1-8C50-4170-8726-AD7A714B6339}"/>
    <dgm:cxn modelId="{3B08240F-84AB-9645-9E18-D1C11623491F}" type="presOf" srcId="{80A04944-7C23-4BE1-A704-691F61DCB939}" destId="{760DF9DB-E0CF-634F-AA69-47CA87913FDA}" srcOrd="0" destOrd="0" presId="urn:microsoft.com/office/officeart/2016/7/layout/RoundedRectangleTimeline"/>
    <dgm:cxn modelId="{3C55C50F-2419-9E42-919D-33D56CDADE62}" type="presOf" srcId="{4C26870B-09DE-4809-89A6-D34742D7886C}" destId="{85104210-D89B-0F4F-B0D4-9A12A9E83DB8}" srcOrd="0" destOrd="0" presId="urn:microsoft.com/office/officeart/2016/7/layout/RoundedRectangleTimeline"/>
    <dgm:cxn modelId="{4FED411C-1C50-499E-826F-6A7A55399C71}" srcId="{532B7F0D-0287-4F04-8EE0-F69F4FB3E684}" destId="{6628BEAD-05DB-4847-89E8-551CD9EDDD1D}" srcOrd="0" destOrd="0" parTransId="{28FB5FC1-4AA3-4EB2-A5D9-C28FA67F9328}" sibTransId="{D26A4CC8-7E14-4052-B32C-266F69B8441F}"/>
    <dgm:cxn modelId="{F0F5791F-B4F8-BD41-834A-2FF55312E62E}" type="presOf" srcId="{78C32B3E-4100-4065-809F-FD4BB0DF1E54}" destId="{995C836E-B24C-ED49-8A54-B7CE55D986EB}" srcOrd="0" destOrd="0" presId="urn:microsoft.com/office/officeart/2016/7/layout/RoundedRectangleTimeline"/>
    <dgm:cxn modelId="{9201BB3D-CD36-4266-9929-3B95CD4ED0E3}" srcId="{C2C86431-70D3-4FCF-8B4E-9CBE6458F12D}" destId="{A38551A2-923E-415A-804D-6458973DC481}" srcOrd="1" destOrd="0" parTransId="{11BE539E-7199-43EB-B2DF-55424F94BEFB}" sibTransId="{ABAFB2E3-AB96-4427-9657-BDC536B748D1}"/>
    <dgm:cxn modelId="{00FF2A3E-552B-A74B-8E87-5AEDB75CCA72}" type="presOf" srcId="{69FBD4B9-A44E-43F3-AA0B-86093E375CE7}" destId="{DC3AD4E0-EF20-A442-B676-BFF7BE4D7177}" srcOrd="0" destOrd="0" presId="urn:microsoft.com/office/officeart/2016/7/layout/RoundedRectangleTimeline"/>
    <dgm:cxn modelId="{9C376840-8C01-4FEC-89C0-40C4B172DC6E}" srcId="{C2C86431-70D3-4FCF-8B4E-9CBE6458F12D}" destId="{4C26870B-09DE-4809-89A6-D34742D7886C}" srcOrd="3" destOrd="0" parTransId="{CE74C70A-43F7-48CD-A160-E4EFBCF5687C}" sibTransId="{C78F4EDF-2ED7-4795-98B6-6689BA5EC256}"/>
    <dgm:cxn modelId="{8FB56C49-73F8-4489-9745-301E259C7F61}" srcId="{A38551A2-923E-415A-804D-6458973DC481}" destId="{AEFDEC44-49BE-4255-8032-77DC45FD3DAA}" srcOrd="0" destOrd="0" parTransId="{E3E8AD27-52FB-4E72-A67D-49314641DCC0}" sibTransId="{67B827B3-0CD0-4199-B258-59669FF5AF79}"/>
    <dgm:cxn modelId="{948BFB4B-23E1-2448-933E-62B86E3DE10A}" type="presOf" srcId="{B99E6FBA-E66E-487A-A5B1-CA1996B1ACC0}" destId="{C331BAE3-5911-964E-9649-B388CC5BF4A5}" srcOrd="0" destOrd="0" presId="urn:microsoft.com/office/officeart/2016/7/layout/RoundedRectangleTimeline"/>
    <dgm:cxn modelId="{123EDF56-D47E-3646-B7EC-1102852E7846}" type="presOf" srcId="{6628BEAD-05DB-4847-89E8-551CD9EDDD1D}" destId="{23083025-7A01-224F-BA3D-0FC454E7756C}" srcOrd="0" destOrd="0" presId="urn:microsoft.com/office/officeart/2016/7/layout/RoundedRectangleTimeline"/>
    <dgm:cxn modelId="{A5B2F957-33E1-4E45-9541-544DAACADF7A}" type="presOf" srcId="{C2C86431-70D3-4FCF-8B4E-9CBE6458F12D}" destId="{9A85F38C-3016-2A47-BBA8-FCF5A648F1ED}" srcOrd="0" destOrd="0" presId="urn:microsoft.com/office/officeart/2016/7/layout/RoundedRectangleTimeline"/>
    <dgm:cxn modelId="{4CDB1C5E-1372-4BA8-8E7F-2A240880E5E0}" srcId="{EDA04859-03B1-4591-9422-C7F89BBFFFAE}" destId="{60ACDF38-5FC4-4C36-9517-51C4E8A66CE6}" srcOrd="0" destOrd="0" parTransId="{4AF104FD-736E-4FDF-BE3F-F7ACF12AF0DD}" sibTransId="{9871FDBA-F24E-40AD-BCC4-D2D9703B51B6}"/>
    <dgm:cxn modelId="{F4E74460-FB53-7544-A824-220EC94D640E}" type="presOf" srcId="{EDA04859-03B1-4591-9422-C7F89BBFFFAE}" destId="{D708C99D-EEF3-8447-8A58-C4A25CBE918C}" srcOrd="0" destOrd="0" presId="urn:microsoft.com/office/officeart/2016/7/layout/RoundedRectangleTimeline"/>
    <dgm:cxn modelId="{1F0A4785-DDAE-6046-B2D4-E9B4D349559B}" type="presOf" srcId="{88C4387A-01AF-427B-ABAE-82CF13BB8FA7}" destId="{E3F46766-2ACB-1A44-90E8-4DE1A72B9DD6}" srcOrd="0" destOrd="0" presId="urn:microsoft.com/office/officeart/2016/7/layout/RoundedRectangleTimeline"/>
    <dgm:cxn modelId="{564B698A-B178-41FD-A7C9-E86967571B72}" srcId="{6DFBB8F1-F167-4959-AAA6-DD1A18FD635D}" destId="{88C4387A-01AF-427B-ABAE-82CF13BB8FA7}" srcOrd="0" destOrd="0" parTransId="{79EE2E63-033E-4358-899D-467619C193B5}" sibTransId="{5F1F4EEA-BA05-4AC6-9FC7-1C94380D542F}"/>
    <dgm:cxn modelId="{920D4294-2E25-7C4D-AB79-33D784A60335}" type="presOf" srcId="{A38551A2-923E-415A-804D-6458973DC481}" destId="{065607D4-518D-7B49-917B-21B1E0E00530}" srcOrd="0" destOrd="0" presId="urn:microsoft.com/office/officeart/2016/7/layout/RoundedRectangleTimeline"/>
    <dgm:cxn modelId="{B372C7A0-6965-5E48-9A9E-4776449FF092}" type="presOf" srcId="{AEFDEC44-49BE-4255-8032-77DC45FD3DAA}" destId="{170251AD-F990-D54D-8475-DFBF7E9EB5DC}" srcOrd="0" destOrd="0" presId="urn:microsoft.com/office/officeart/2016/7/layout/RoundedRectangleTimeline"/>
    <dgm:cxn modelId="{185CDAA4-25C0-408F-B184-99E70E101450}" srcId="{C2C86431-70D3-4FCF-8B4E-9CBE6458F12D}" destId="{532B7F0D-0287-4F04-8EE0-F69F4FB3E684}" srcOrd="2" destOrd="0" parTransId="{2987BAE5-4344-4EBA-A74D-37D12867EA19}" sibTransId="{86F0312C-CDAB-499A-8B9F-80EEF2157811}"/>
    <dgm:cxn modelId="{E409C6A9-1B4F-413D-AB2C-C76192804874}" srcId="{C2C86431-70D3-4FCF-8B4E-9CBE6458F12D}" destId="{B99E6FBA-E66E-487A-A5B1-CA1996B1ACC0}" srcOrd="6" destOrd="0" parTransId="{958D4DFC-1553-4CF8-823E-BC58B5AC3321}" sibTransId="{2B89E2D1-AF02-477C-A1E9-60C8A32712D3}"/>
    <dgm:cxn modelId="{838193AE-D32E-2044-A16B-E08DB08ED726}" type="presOf" srcId="{60ACDF38-5FC4-4C36-9517-51C4E8A66CE6}" destId="{227C1796-E12F-8348-BB34-45AAB043693C}" srcOrd="0" destOrd="0" presId="urn:microsoft.com/office/officeart/2016/7/layout/RoundedRectangleTimeline"/>
    <dgm:cxn modelId="{DAFD47C9-3716-425C-96B9-C7E692B83D1D}" srcId="{80A04944-7C23-4BE1-A704-691F61DCB939}" destId="{69FBD4B9-A44E-43F3-AA0B-86093E375CE7}" srcOrd="0" destOrd="0" parTransId="{7908177B-A904-46D8-A6AD-0AEB16FB8C3F}" sibTransId="{44306791-152F-4817-BA0C-04730F0AB038}"/>
    <dgm:cxn modelId="{E8556EF3-42F0-4C56-B51E-B9B4A618236A}" srcId="{C2C86431-70D3-4FCF-8B4E-9CBE6458F12D}" destId="{80A04944-7C23-4BE1-A704-691F61DCB939}" srcOrd="0" destOrd="0" parTransId="{2F889868-2A8B-4672-A23C-A21A16CDBACB}" sibTransId="{766E0AFF-F009-43D3-BCD6-A6687D6097E8}"/>
    <dgm:cxn modelId="{2C4BEEF5-8B13-624A-BDE5-801444EE8C0A}" type="presOf" srcId="{FDE3DD7D-BECD-45C9-A9C2-2F6E270EFC68}" destId="{FD5CC557-B5FF-B749-A449-D6A67FA2BE0E}" srcOrd="0" destOrd="0" presId="urn:microsoft.com/office/officeart/2016/7/layout/RoundedRectangleTimeline"/>
    <dgm:cxn modelId="{7E0CCDF6-E43F-E144-B396-614CDB1C1D9F}" type="presOf" srcId="{532B7F0D-0287-4F04-8EE0-F69F4FB3E684}" destId="{76DD3D81-DFE8-894A-904E-46AE65B765C7}" srcOrd="0" destOrd="0" presId="urn:microsoft.com/office/officeart/2016/7/layout/RoundedRectangleTimeline"/>
    <dgm:cxn modelId="{3FFC9CFA-F21F-47EC-B6F4-3E359FB806FE}" srcId="{C2C86431-70D3-4FCF-8B4E-9CBE6458F12D}" destId="{EDA04859-03B1-4591-9422-C7F89BBFFFAE}" srcOrd="5" destOrd="0" parTransId="{818AB174-E891-4087-A95E-CF3527154C18}" sibTransId="{F8F31FE1-F988-46C6-8E8B-91D041640212}"/>
    <dgm:cxn modelId="{80614446-B1F9-EB49-8D51-F5E0F1B31D84}" type="presParOf" srcId="{9A85F38C-3016-2A47-BBA8-FCF5A648F1ED}" destId="{D4EAB874-AE5E-3048-8A08-0A89534E0C81}" srcOrd="0" destOrd="0" presId="urn:microsoft.com/office/officeart/2016/7/layout/RoundedRectangleTimeline"/>
    <dgm:cxn modelId="{3C045D39-EC5A-EF4D-81D0-DFBD29CFB00D}" type="presParOf" srcId="{D4EAB874-AE5E-3048-8A08-0A89534E0C81}" destId="{760DF9DB-E0CF-634F-AA69-47CA87913FDA}" srcOrd="0" destOrd="0" presId="urn:microsoft.com/office/officeart/2016/7/layout/RoundedRectangleTimeline"/>
    <dgm:cxn modelId="{7A464764-B597-5A4A-9264-B76304CF4325}" type="presParOf" srcId="{D4EAB874-AE5E-3048-8A08-0A89534E0C81}" destId="{DC3AD4E0-EF20-A442-B676-BFF7BE4D7177}" srcOrd="1" destOrd="0" presId="urn:microsoft.com/office/officeart/2016/7/layout/RoundedRectangleTimeline"/>
    <dgm:cxn modelId="{2912FE09-FA0E-A348-9F82-4DD104935AA7}" type="presParOf" srcId="{D4EAB874-AE5E-3048-8A08-0A89534E0C81}" destId="{EC01C5CB-85D8-2F46-AEBD-FECB20586815}" srcOrd="2" destOrd="0" presId="urn:microsoft.com/office/officeart/2016/7/layout/RoundedRectangleTimeline"/>
    <dgm:cxn modelId="{7F0AE86E-659F-D94E-A145-F532A2DEE091}" type="presParOf" srcId="{D4EAB874-AE5E-3048-8A08-0A89534E0C81}" destId="{3C7F204C-6EB7-844B-9A9A-EAEAED79C78C}" srcOrd="3" destOrd="0" presId="urn:microsoft.com/office/officeart/2016/7/layout/RoundedRectangleTimeline"/>
    <dgm:cxn modelId="{469597DE-5388-5048-9F28-0FD736588718}" type="presParOf" srcId="{D4EAB874-AE5E-3048-8A08-0A89534E0C81}" destId="{9732549D-AF51-A646-BBD6-3BF2228EB7C2}" srcOrd="4" destOrd="0" presId="urn:microsoft.com/office/officeart/2016/7/layout/RoundedRectangleTimeline"/>
    <dgm:cxn modelId="{83A0CE2B-56CD-3044-BFB5-A20ABBF97D8A}" type="presParOf" srcId="{9A85F38C-3016-2A47-BBA8-FCF5A648F1ED}" destId="{167A3ACB-45DC-A44B-81DE-930873698587}" srcOrd="1" destOrd="0" presId="urn:microsoft.com/office/officeart/2016/7/layout/RoundedRectangleTimeline"/>
    <dgm:cxn modelId="{14F8BC05-F5AA-A34D-96FE-655088081EEC}" type="presParOf" srcId="{9A85F38C-3016-2A47-BBA8-FCF5A648F1ED}" destId="{8BA34293-2390-6548-8F24-00FBB6A10C04}" srcOrd="2" destOrd="0" presId="urn:microsoft.com/office/officeart/2016/7/layout/RoundedRectangleTimeline"/>
    <dgm:cxn modelId="{ED826B91-EBE4-A943-AB13-032B27F286D4}" type="presParOf" srcId="{8BA34293-2390-6548-8F24-00FBB6A10C04}" destId="{065607D4-518D-7B49-917B-21B1E0E00530}" srcOrd="0" destOrd="0" presId="urn:microsoft.com/office/officeart/2016/7/layout/RoundedRectangleTimeline"/>
    <dgm:cxn modelId="{4EC76D05-39E8-9342-86F8-859F83804EC0}" type="presParOf" srcId="{8BA34293-2390-6548-8F24-00FBB6A10C04}" destId="{170251AD-F990-D54D-8475-DFBF7E9EB5DC}" srcOrd="1" destOrd="0" presId="urn:microsoft.com/office/officeart/2016/7/layout/RoundedRectangleTimeline"/>
    <dgm:cxn modelId="{3B5EF1EF-E119-7949-943F-6273277C4C52}" type="presParOf" srcId="{8BA34293-2390-6548-8F24-00FBB6A10C04}" destId="{E734CF61-9E63-9F45-813C-CE160939FEC1}" srcOrd="2" destOrd="0" presId="urn:microsoft.com/office/officeart/2016/7/layout/RoundedRectangleTimeline"/>
    <dgm:cxn modelId="{8DE0F72B-85A7-AC4D-B6FF-F6504E79EB52}" type="presParOf" srcId="{8BA34293-2390-6548-8F24-00FBB6A10C04}" destId="{5AEA459D-147A-C742-9EF1-62C898B8B59C}" srcOrd="3" destOrd="0" presId="urn:microsoft.com/office/officeart/2016/7/layout/RoundedRectangleTimeline"/>
    <dgm:cxn modelId="{63778DD5-2B59-2C45-AE8B-36D4371334DD}" type="presParOf" srcId="{8BA34293-2390-6548-8F24-00FBB6A10C04}" destId="{395927A9-CCD8-8D46-9151-B5624111D691}" srcOrd="4" destOrd="0" presId="urn:microsoft.com/office/officeart/2016/7/layout/RoundedRectangleTimeline"/>
    <dgm:cxn modelId="{DD61A86F-70B1-E749-8D1B-26B81C87667F}" type="presParOf" srcId="{9A85F38C-3016-2A47-BBA8-FCF5A648F1ED}" destId="{B8E1C378-731D-9A44-841A-B754ED9D96D5}" srcOrd="3" destOrd="0" presId="urn:microsoft.com/office/officeart/2016/7/layout/RoundedRectangleTimeline"/>
    <dgm:cxn modelId="{3A357F4A-4F27-CA42-A70B-44193A00E9F9}" type="presParOf" srcId="{9A85F38C-3016-2A47-BBA8-FCF5A648F1ED}" destId="{C07C9726-913E-5549-B681-729CA633753E}" srcOrd="4" destOrd="0" presId="urn:microsoft.com/office/officeart/2016/7/layout/RoundedRectangleTimeline"/>
    <dgm:cxn modelId="{901ED45B-B1BF-A246-9F2D-4FF58009F032}" type="presParOf" srcId="{C07C9726-913E-5549-B681-729CA633753E}" destId="{76DD3D81-DFE8-894A-904E-46AE65B765C7}" srcOrd="0" destOrd="0" presId="urn:microsoft.com/office/officeart/2016/7/layout/RoundedRectangleTimeline"/>
    <dgm:cxn modelId="{6216489F-CF17-DA42-A5D3-79DB9E66EE93}" type="presParOf" srcId="{C07C9726-913E-5549-B681-729CA633753E}" destId="{23083025-7A01-224F-BA3D-0FC454E7756C}" srcOrd="1" destOrd="0" presId="urn:microsoft.com/office/officeart/2016/7/layout/RoundedRectangleTimeline"/>
    <dgm:cxn modelId="{DBBF795A-27A1-0C4D-A799-F39DD41B16AE}" type="presParOf" srcId="{C07C9726-913E-5549-B681-729CA633753E}" destId="{0F002456-16E0-384D-8B63-0F52412DAC41}" srcOrd="2" destOrd="0" presId="urn:microsoft.com/office/officeart/2016/7/layout/RoundedRectangleTimeline"/>
    <dgm:cxn modelId="{C982BA07-74AA-0F40-9602-ADE08023092C}" type="presParOf" srcId="{C07C9726-913E-5549-B681-729CA633753E}" destId="{9A7DA596-E38C-984A-ABE2-F10D15F0FBF6}" srcOrd="3" destOrd="0" presId="urn:microsoft.com/office/officeart/2016/7/layout/RoundedRectangleTimeline"/>
    <dgm:cxn modelId="{4346856A-8349-0F49-A9AC-758F1F968E7B}" type="presParOf" srcId="{C07C9726-913E-5549-B681-729CA633753E}" destId="{4D88BE5E-0EC6-6D4A-85F0-94F5285A3005}" srcOrd="4" destOrd="0" presId="urn:microsoft.com/office/officeart/2016/7/layout/RoundedRectangleTimeline"/>
    <dgm:cxn modelId="{5FFFB8A4-9B75-7549-8F53-72F8219541C1}" type="presParOf" srcId="{9A85F38C-3016-2A47-BBA8-FCF5A648F1ED}" destId="{15FB6E0C-4BAA-B74E-BC7C-0DAF057BC982}" srcOrd="5" destOrd="0" presId="urn:microsoft.com/office/officeart/2016/7/layout/RoundedRectangleTimeline"/>
    <dgm:cxn modelId="{D22ABB49-B2C4-394D-B689-1471AE594E5B}" type="presParOf" srcId="{9A85F38C-3016-2A47-BBA8-FCF5A648F1ED}" destId="{D34FE1E4-19BF-1542-ACC3-49FEAB9AAF8D}" srcOrd="6" destOrd="0" presId="urn:microsoft.com/office/officeart/2016/7/layout/RoundedRectangleTimeline"/>
    <dgm:cxn modelId="{D8F30B2B-8232-004D-9CBF-BE058CAB0524}" type="presParOf" srcId="{D34FE1E4-19BF-1542-ACC3-49FEAB9AAF8D}" destId="{85104210-D89B-0F4F-B0D4-9A12A9E83DB8}" srcOrd="0" destOrd="0" presId="urn:microsoft.com/office/officeart/2016/7/layout/RoundedRectangleTimeline"/>
    <dgm:cxn modelId="{4EDEE298-8975-EE41-A798-7244EE6CEC68}" type="presParOf" srcId="{D34FE1E4-19BF-1542-ACC3-49FEAB9AAF8D}" destId="{FD5CC557-B5FF-B749-A449-D6A67FA2BE0E}" srcOrd="1" destOrd="0" presId="urn:microsoft.com/office/officeart/2016/7/layout/RoundedRectangleTimeline"/>
    <dgm:cxn modelId="{00021C75-6038-8146-98BA-9070476BDA36}" type="presParOf" srcId="{D34FE1E4-19BF-1542-ACC3-49FEAB9AAF8D}" destId="{84F1CCD3-C608-F548-AB23-67074AEF9EAA}" srcOrd="2" destOrd="0" presId="urn:microsoft.com/office/officeart/2016/7/layout/RoundedRectangleTimeline"/>
    <dgm:cxn modelId="{3F645451-BA73-7946-ADAE-340073FAAAC2}" type="presParOf" srcId="{D34FE1E4-19BF-1542-ACC3-49FEAB9AAF8D}" destId="{6C3AB48C-1AC4-DA42-BE44-4B278A127318}" srcOrd="3" destOrd="0" presId="urn:microsoft.com/office/officeart/2016/7/layout/RoundedRectangleTimeline"/>
    <dgm:cxn modelId="{61BC0163-68E5-0941-88D5-EA227347D82D}" type="presParOf" srcId="{D34FE1E4-19BF-1542-ACC3-49FEAB9AAF8D}" destId="{D2CE16AA-30E8-934B-9A9E-F7F28AE04D64}" srcOrd="4" destOrd="0" presId="urn:microsoft.com/office/officeart/2016/7/layout/RoundedRectangleTimeline"/>
    <dgm:cxn modelId="{EA51AC93-31A6-074A-A28E-03D3D1C14437}" type="presParOf" srcId="{9A85F38C-3016-2A47-BBA8-FCF5A648F1ED}" destId="{8C154FAD-5891-9941-AFEC-585F0FC67E45}" srcOrd="7" destOrd="0" presId="urn:microsoft.com/office/officeart/2016/7/layout/RoundedRectangleTimeline"/>
    <dgm:cxn modelId="{B4156227-6FEA-8B4B-906F-FFA9ED06D8FD}" type="presParOf" srcId="{9A85F38C-3016-2A47-BBA8-FCF5A648F1ED}" destId="{12AA6C12-2C04-BB44-93E9-C90E377A13BA}" srcOrd="8" destOrd="0" presId="urn:microsoft.com/office/officeart/2016/7/layout/RoundedRectangleTimeline"/>
    <dgm:cxn modelId="{FB89AA27-C3FF-D641-A37D-6A3C915BA6EC}" type="presParOf" srcId="{12AA6C12-2C04-BB44-93E9-C90E377A13BA}" destId="{B2A9D896-1F2C-7D41-A03D-E82ED3CFCEED}" srcOrd="0" destOrd="0" presId="urn:microsoft.com/office/officeart/2016/7/layout/RoundedRectangleTimeline"/>
    <dgm:cxn modelId="{386DD28A-AEC4-D549-A3EC-DA11070B0B4B}" type="presParOf" srcId="{12AA6C12-2C04-BB44-93E9-C90E377A13BA}" destId="{E3F46766-2ACB-1A44-90E8-4DE1A72B9DD6}" srcOrd="1" destOrd="0" presId="urn:microsoft.com/office/officeart/2016/7/layout/RoundedRectangleTimeline"/>
    <dgm:cxn modelId="{A0D99DCA-3C46-924C-953B-ECEC20488D28}" type="presParOf" srcId="{12AA6C12-2C04-BB44-93E9-C90E377A13BA}" destId="{E86AE135-86C8-8A4A-BEDC-2A192102A09C}" srcOrd="2" destOrd="0" presId="urn:microsoft.com/office/officeart/2016/7/layout/RoundedRectangleTimeline"/>
    <dgm:cxn modelId="{A32F67DC-2646-2A47-9C68-944340D94D88}" type="presParOf" srcId="{12AA6C12-2C04-BB44-93E9-C90E377A13BA}" destId="{3554ABEC-7059-394B-9190-07D693841E8F}" srcOrd="3" destOrd="0" presId="urn:microsoft.com/office/officeart/2016/7/layout/RoundedRectangleTimeline"/>
    <dgm:cxn modelId="{C5ADC360-2295-BD4F-BA1C-522E2FA31515}" type="presParOf" srcId="{12AA6C12-2C04-BB44-93E9-C90E377A13BA}" destId="{DFC37E38-D5B6-2344-B4AF-34179245B82D}" srcOrd="4" destOrd="0" presId="urn:microsoft.com/office/officeart/2016/7/layout/RoundedRectangleTimeline"/>
    <dgm:cxn modelId="{834AB6B3-2F0F-7F4C-8F71-A50251625CFA}" type="presParOf" srcId="{9A85F38C-3016-2A47-BBA8-FCF5A648F1ED}" destId="{753A64F5-CAC9-6245-A380-C641C616AC03}" srcOrd="9" destOrd="0" presId="urn:microsoft.com/office/officeart/2016/7/layout/RoundedRectangleTimeline"/>
    <dgm:cxn modelId="{7A0E0544-AC59-0E46-9FCE-5EE9F914B85B}" type="presParOf" srcId="{9A85F38C-3016-2A47-BBA8-FCF5A648F1ED}" destId="{2D181B0F-EE55-CD47-8841-CBD54764203C}" srcOrd="10" destOrd="0" presId="urn:microsoft.com/office/officeart/2016/7/layout/RoundedRectangleTimeline"/>
    <dgm:cxn modelId="{614AA2AE-49B5-E645-8EF8-ABEE7B32E29B}" type="presParOf" srcId="{2D181B0F-EE55-CD47-8841-CBD54764203C}" destId="{D708C99D-EEF3-8447-8A58-C4A25CBE918C}" srcOrd="0" destOrd="0" presId="urn:microsoft.com/office/officeart/2016/7/layout/RoundedRectangleTimeline"/>
    <dgm:cxn modelId="{9348618C-1A50-B048-B9AE-C191A0F79692}" type="presParOf" srcId="{2D181B0F-EE55-CD47-8841-CBD54764203C}" destId="{227C1796-E12F-8348-BB34-45AAB043693C}" srcOrd="1" destOrd="0" presId="urn:microsoft.com/office/officeart/2016/7/layout/RoundedRectangleTimeline"/>
    <dgm:cxn modelId="{AA49B096-4155-0247-B6F5-1BCE17B0EBAE}" type="presParOf" srcId="{2D181B0F-EE55-CD47-8841-CBD54764203C}" destId="{29CF1F54-DEDA-5548-AFFD-32C2183284CC}" srcOrd="2" destOrd="0" presId="urn:microsoft.com/office/officeart/2016/7/layout/RoundedRectangleTimeline"/>
    <dgm:cxn modelId="{2AE0999D-474B-274B-8A8E-1071C86B6E02}" type="presParOf" srcId="{2D181B0F-EE55-CD47-8841-CBD54764203C}" destId="{96CC64D1-1060-DC4D-9808-C0FAD4DD1244}" srcOrd="3" destOrd="0" presId="urn:microsoft.com/office/officeart/2016/7/layout/RoundedRectangleTimeline"/>
    <dgm:cxn modelId="{DC4602D5-887A-1545-99C1-5B677B418A5D}" type="presParOf" srcId="{2D181B0F-EE55-CD47-8841-CBD54764203C}" destId="{9EB45419-62A3-0848-BEBD-97691E3459E1}" srcOrd="4" destOrd="0" presId="urn:microsoft.com/office/officeart/2016/7/layout/RoundedRectangleTimeline"/>
    <dgm:cxn modelId="{C543D77A-B06D-4046-861A-9F3B8ADDB2D9}" type="presParOf" srcId="{9A85F38C-3016-2A47-BBA8-FCF5A648F1ED}" destId="{6EF3EBEB-C318-374E-8038-1B34CC1F862C}" srcOrd="11" destOrd="0" presId="urn:microsoft.com/office/officeart/2016/7/layout/RoundedRectangleTimeline"/>
    <dgm:cxn modelId="{1A1985C1-A1DA-7B48-98BD-8C31762487FA}" type="presParOf" srcId="{9A85F38C-3016-2A47-BBA8-FCF5A648F1ED}" destId="{024D86D5-151F-0648-ACF3-C64866957775}" srcOrd="12" destOrd="0" presId="urn:microsoft.com/office/officeart/2016/7/layout/RoundedRectangleTimeline"/>
    <dgm:cxn modelId="{31A5AC41-39D6-0B48-AF13-51F79F1D097C}" type="presParOf" srcId="{024D86D5-151F-0648-ACF3-C64866957775}" destId="{C331BAE3-5911-964E-9649-B388CC5BF4A5}" srcOrd="0" destOrd="0" presId="urn:microsoft.com/office/officeart/2016/7/layout/RoundedRectangleTimeline"/>
    <dgm:cxn modelId="{9C9F4508-7EEB-8B4E-A061-5BFE49598672}" type="presParOf" srcId="{024D86D5-151F-0648-ACF3-C64866957775}" destId="{995C836E-B24C-ED49-8A54-B7CE55D986EB}" srcOrd="1" destOrd="0" presId="urn:microsoft.com/office/officeart/2016/7/layout/RoundedRectangleTimeline"/>
    <dgm:cxn modelId="{78180FFE-5FBC-B94B-9891-801C6368D4E6}" type="presParOf" srcId="{024D86D5-151F-0648-ACF3-C64866957775}" destId="{0EA1388D-B8C3-6F46-BE0E-FBCA414E3A64}" srcOrd="2" destOrd="0" presId="urn:microsoft.com/office/officeart/2016/7/layout/RoundedRectangleTimeline"/>
    <dgm:cxn modelId="{837693A3-4889-F34C-8200-DF5E157AD775}" type="presParOf" srcId="{024D86D5-151F-0648-ACF3-C64866957775}" destId="{0F2B74BD-A137-BE4C-B7E8-00717007D316}" srcOrd="3" destOrd="0" presId="urn:microsoft.com/office/officeart/2016/7/layout/RoundedRectangleTimeline"/>
    <dgm:cxn modelId="{7547AEDD-5A26-1D4C-9277-6B39E241C9B5}" type="presParOf" srcId="{024D86D5-151F-0648-ACF3-C64866957775}" destId="{62D6A860-AB97-CC41-9881-D90E4E14E263}"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9C14B7-6EF1-46CF-9327-58317E586589}" type="doc">
      <dgm:prSet loTypeId="urn:microsoft.com/office/officeart/2005/8/layout/process4" loCatId="process" qsTypeId="urn:microsoft.com/office/officeart/2005/8/quickstyle/simple4" qsCatId="simple" csTypeId="urn:microsoft.com/office/officeart/2005/8/colors/colorful2" csCatId="colorful"/>
      <dgm:spPr/>
      <dgm:t>
        <a:bodyPr/>
        <a:lstStyle/>
        <a:p>
          <a:endParaRPr lang="en-US"/>
        </a:p>
      </dgm:t>
    </dgm:pt>
    <dgm:pt modelId="{F211FAEF-8D47-4A30-AFD5-03591FFDA997}">
      <dgm:prSet/>
      <dgm:spPr/>
      <dgm:t>
        <a:bodyPr/>
        <a:lstStyle/>
        <a:p>
          <a:r>
            <a:rPr lang="en-US" b="1"/>
            <a:t>What is determined</a:t>
          </a:r>
          <a:r>
            <a:rPr lang="el-GR" b="1"/>
            <a:t>:</a:t>
          </a:r>
          <a:r>
            <a:rPr lang="el-GR"/>
            <a:t> </a:t>
          </a:r>
          <a:r>
            <a:rPr lang="en-US"/>
            <a:t>clear risk of a serious breach by a Member State of the values referred to in Article 2 </a:t>
          </a:r>
          <a:r>
            <a:rPr lang="el-GR"/>
            <a:t>. </a:t>
          </a:r>
          <a:endParaRPr lang="en-US"/>
        </a:p>
      </dgm:t>
    </dgm:pt>
    <dgm:pt modelId="{16A7E4AF-9735-4F1A-8837-D6FC9A3CE7C1}" type="parTrans" cxnId="{251877FD-3F42-4522-BC66-9958286745BA}">
      <dgm:prSet/>
      <dgm:spPr/>
      <dgm:t>
        <a:bodyPr/>
        <a:lstStyle/>
        <a:p>
          <a:endParaRPr lang="en-US"/>
        </a:p>
      </dgm:t>
    </dgm:pt>
    <dgm:pt modelId="{A200018C-1DA7-4D78-AB41-9D69C0DA1EA1}" type="sibTrans" cxnId="{251877FD-3F42-4522-BC66-9958286745BA}">
      <dgm:prSet/>
      <dgm:spPr/>
      <dgm:t>
        <a:bodyPr/>
        <a:lstStyle/>
        <a:p>
          <a:endParaRPr lang="en-US"/>
        </a:p>
      </dgm:t>
    </dgm:pt>
    <dgm:pt modelId="{E1313C90-3710-4ABA-AD9C-FBC71130908F}">
      <dgm:prSet/>
      <dgm:spPr/>
      <dgm:t>
        <a:bodyPr/>
        <a:lstStyle/>
        <a:p>
          <a:r>
            <a:rPr lang="en-US" b="1"/>
            <a:t>What are the consequences</a:t>
          </a:r>
          <a:r>
            <a:rPr lang="el-GR" b="1"/>
            <a:t>:</a:t>
          </a:r>
          <a:r>
            <a:rPr lang="el-GR"/>
            <a:t> </a:t>
          </a:r>
          <a:r>
            <a:rPr lang="en-US"/>
            <a:t>None technically</a:t>
          </a:r>
          <a:r>
            <a:rPr lang="el-GR"/>
            <a:t>. </a:t>
          </a:r>
          <a:r>
            <a:rPr lang="en-US"/>
            <a:t>Negotiations start between Commission and Member state and the Council of Ministers may address recommendations</a:t>
          </a:r>
          <a:r>
            <a:rPr lang="el-GR"/>
            <a:t>. </a:t>
          </a:r>
          <a:endParaRPr lang="en-US"/>
        </a:p>
      </dgm:t>
    </dgm:pt>
    <dgm:pt modelId="{BFA1EB0E-902D-4873-BB96-9289366C4D30}" type="parTrans" cxnId="{B9128284-EB36-43FC-9693-47441CC680FE}">
      <dgm:prSet/>
      <dgm:spPr/>
      <dgm:t>
        <a:bodyPr/>
        <a:lstStyle/>
        <a:p>
          <a:endParaRPr lang="en-US"/>
        </a:p>
      </dgm:t>
    </dgm:pt>
    <dgm:pt modelId="{00DE8C51-E834-4FBF-9FE6-BB6D50D6CC03}" type="sibTrans" cxnId="{B9128284-EB36-43FC-9693-47441CC680FE}">
      <dgm:prSet/>
      <dgm:spPr/>
      <dgm:t>
        <a:bodyPr/>
        <a:lstStyle/>
        <a:p>
          <a:endParaRPr lang="en-US"/>
        </a:p>
      </dgm:t>
    </dgm:pt>
    <dgm:pt modelId="{C5869E23-3E9C-DD47-8A66-6F5ED18C6492}" type="pres">
      <dgm:prSet presAssocID="{4F9C14B7-6EF1-46CF-9327-58317E586589}" presName="Name0" presStyleCnt="0">
        <dgm:presLayoutVars>
          <dgm:dir/>
          <dgm:animLvl val="lvl"/>
          <dgm:resizeHandles val="exact"/>
        </dgm:presLayoutVars>
      </dgm:prSet>
      <dgm:spPr/>
    </dgm:pt>
    <dgm:pt modelId="{7BB7434F-C24F-2D43-83BB-C3E674AE86B2}" type="pres">
      <dgm:prSet presAssocID="{E1313C90-3710-4ABA-AD9C-FBC71130908F}" presName="boxAndChildren" presStyleCnt="0"/>
      <dgm:spPr/>
    </dgm:pt>
    <dgm:pt modelId="{F221DFB5-18A7-304B-99C4-3433294A4379}" type="pres">
      <dgm:prSet presAssocID="{E1313C90-3710-4ABA-AD9C-FBC71130908F}" presName="parentTextBox" presStyleLbl="node1" presStyleIdx="0" presStyleCnt="2"/>
      <dgm:spPr/>
    </dgm:pt>
    <dgm:pt modelId="{A6AAD50B-F463-0349-98C7-02A12663402B}" type="pres">
      <dgm:prSet presAssocID="{A200018C-1DA7-4D78-AB41-9D69C0DA1EA1}" presName="sp" presStyleCnt="0"/>
      <dgm:spPr/>
    </dgm:pt>
    <dgm:pt modelId="{991D8A5E-99CB-454A-93F4-6E611F3FA7F7}" type="pres">
      <dgm:prSet presAssocID="{F211FAEF-8D47-4A30-AFD5-03591FFDA997}" presName="arrowAndChildren" presStyleCnt="0"/>
      <dgm:spPr/>
    </dgm:pt>
    <dgm:pt modelId="{13C1B1D2-0D16-C14D-8A38-8F4318504F71}" type="pres">
      <dgm:prSet presAssocID="{F211FAEF-8D47-4A30-AFD5-03591FFDA997}" presName="parentTextArrow" presStyleLbl="node1" presStyleIdx="1" presStyleCnt="2"/>
      <dgm:spPr/>
    </dgm:pt>
  </dgm:ptLst>
  <dgm:cxnLst>
    <dgm:cxn modelId="{2CF46B5F-DE00-1747-8BDE-C4BA2CF8AB62}" type="presOf" srcId="{E1313C90-3710-4ABA-AD9C-FBC71130908F}" destId="{F221DFB5-18A7-304B-99C4-3433294A4379}" srcOrd="0" destOrd="0" presId="urn:microsoft.com/office/officeart/2005/8/layout/process4"/>
    <dgm:cxn modelId="{C819187B-5438-284F-B979-4416AA01EB07}" type="presOf" srcId="{4F9C14B7-6EF1-46CF-9327-58317E586589}" destId="{C5869E23-3E9C-DD47-8A66-6F5ED18C6492}" srcOrd="0" destOrd="0" presId="urn:microsoft.com/office/officeart/2005/8/layout/process4"/>
    <dgm:cxn modelId="{B9128284-EB36-43FC-9693-47441CC680FE}" srcId="{4F9C14B7-6EF1-46CF-9327-58317E586589}" destId="{E1313C90-3710-4ABA-AD9C-FBC71130908F}" srcOrd="1" destOrd="0" parTransId="{BFA1EB0E-902D-4873-BB96-9289366C4D30}" sibTransId="{00DE8C51-E834-4FBF-9FE6-BB6D50D6CC03}"/>
    <dgm:cxn modelId="{1216558B-4AC2-E845-8D28-7F3F30F99CE4}" type="presOf" srcId="{F211FAEF-8D47-4A30-AFD5-03591FFDA997}" destId="{13C1B1D2-0D16-C14D-8A38-8F4318504F71}" srcOrd="0" destOrd="0" presId="urn:microsoft.com/office/officeart/2005/8/layout/process4"/>
    <dgm:cxn modelId="{251877FD-3F42-4522-BC66-9958286745BA}" srcId="{4F9C14B7-6EF1-46CF-9327-58317E586589}" destId="{F211FAEF-8D47-4A30-AFD5-03591FFDA997}" srcOrd="0" destOrd="0" parTransId="{16A7E4AF-9735-4F1A-8837-D6FC9A3CE7C1}" sibTransId="{A200018C-1DA7-4D78-AB41-9D69C0DA1EA1}"/>
    <dgm:cxn modelId="{71A4C381-1318-6A42-966F-547554F3A9CB}" type="presParOf" srcId="{C5869E23-3E9C-DD47-8A66-6F5ED18C6492}" destId="{7BB7434F-C24F-2D43-83BB-C3E674AE86B2}" srcOrd="0" destOrd="0" presId="urn:microsoft.com/office/officeart/2005/8/layout/process4"/>
    <dgm:cxn modelId="{EE2D2D79-A067-EC4B-A657-37B4341F4DAD}" type="presParOf" srcId="{7BB7434F-C24F-2D43-83BB-C3E674AE86B2}" destId="{F221DFB5-18A7-304B-99C4-3433294A4379}" srcOrd="0" destOrd="0" presId="urn:microsoft.com/office/officeart/2005/8/layout/process4"/>
    <dgm:cxn modelId="{6E91E999-F5FD-3D4E-9B24-BAB9A498C1B8}" type="presParOf" srcId="{C5869E23-3E9C-DD47-8A66-6F5ED18C6492}" destId="{A6AAD50B-F463-0349-98C7-02A12663402B}" srcOrd="1" destOrd="0" presId="urn:microsoft.com/office/officeart/2005/8/layout/process4"/>
    <dgm:cxn modelId="{BFEFD981-BA01-2C40-A60F-C00EB59FF33D}" type="presParOf" srcId="{C5869E23-3E9C-DD47-8A66-6F5ED18C6492}" destId="{991D8A5E-99CB-454A-93F4-6E611F3FA7F7}" srcOrd="2" destOrd="0" presId="urn:microsoft.com/office/officeart/2005/8/layout/process4"/>
    <dgm:cxn modelId="{92D1589D-E716-8844-8C0E-B4CA6D776ED6}" type="presParOf" srcId="{991D8A5E-99CB-454A-93F4-6E611F3FA7F7}" destId="{13C1B1D2-0D16-C14D-8A38-8F4318504F71}"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3970AD-450B-4EF7-A82C-9BD3F83F8339}" type="doc">
      <dgm:prSet loTypeId="urn:microsoft.com/office/officeart/2005/8/layout/vProcess5" loCatId="process" qsTypeId="urn:microsoft.com/office/officeart/2005/8/quickstyle/simple4" qsCatId="simple" csTypeId="urn:microsoft.com/office/officeart/2005/8/colors/colorful1" csCatId="colorful"/>
      <dgm:spPr/>
      <dgm:t>
        <a:bodyPr/>
        <a:lstStyle/>
        <a:p>
          <a:endParaRPr lang="en-US"/>
        </a:p>
      </dgm:t>
    </dgm:pt>
    <dgm:pt modelId="{AD0E480C-3B53-4DF9-AB51-78C4FDB61574}">
      <dgm:prSet/>
      <dgm:spPr/>
      <dgm:t>
        <a:bodyPr/>
        <a:lstStyle/>
        <a:p>
          <a:r>
            <a:rPr lang="en-US" b="1"/>
            <a:t>What is determined</a:t>
          </a:r>
          <a:r>
            <a:rPr lang="el-GR"/>
            <a:t>: </a:t>
          </a:r>
          <a:r>
            <a:rPr lang="en-US"/>
            <a:t>the existence of a serious and persistent breach by a Member State of the values referred to in Article 2 </a:t>
          </a:r>
        </a:p>
      </dgm:t>
    </dgm:pt>
    <dgm:pt modelId="{0C661988-888F-4FAC-BDC2-4D2E8C5CF466}" type="parTrans" cxnId="{5077F756-24B7-4AAC-8934-85B3F654FE92}">
      <dgm:prSet/>
      <dgm:spPr/>
      <dgm:t>
        <a:bodyPr/>
        <a:lstStyle/>
        <a:p>
          <a:endParaRPr lang="en-US"/>
        </a:p>
      </dgm:t>
    </dgm:pt>
    <dgm:pt modelId="{78F75A3A-09BE-48B8-A28A-90F35190E3DC}" type="sibTrans" cxnId="{5077F756-24B7-4AAC-8934-85B3F654FE92}">
      <dgm:prSet/>
      <dgm:spPr/>
      <dgm:t>
        <a:bodyPr/>
        <a:lstStyle/>
        <a:p>
          <a:endParaRPr lang="en-US"/>
        </a:p>
      </dgm:t>
    </dgm:pt>
    <dgm:pt modelId="{55690C47-18B5-4E02-9693-A4BA77800E5F}">
      <dgm:prSet/>
      <dgm:spPr/>
      <dgm:t>
        <a:bodyPr/>
        <a:lstStyle/>
        <a:p>
          <a:r>
            <a:rPr lang="en-US" b="1"/>
            <a:t>What are the consequences</a:t>
          </a:r>
          <a:r>
            <a:rPr lang="el-GR" b="1"/>
            <a:t>:</a:t>
          </a:r>
          <a:r>
            <a:rPr lang="el-GR"/>
            <a:t> </a:t>
          </a:r>
          <a:r>
            <a:rPr lang="en-US"/>
            <a:t>the Council, acting by a qualified majority, may decide to suspend certain of the rights deriving from the application of the Treaties to the Member State in question, including the voting rights of the representative of the government of that Member State in the Council. </a:t>
          </a:r>
        </a:p>
      </dgm:t>
    </dgm:pt>
    <dgm:pt modelId="{083EF042-F1E7-4C2B-A8F1-AFF82D9AA418}" type="parTrans" cxnId="{AB9E29E0-214B-4C52-95C3-8553DA33E53E}">
      <dgm:prSet/>
      <dgm:spPr/>
      <dgm:t>
        <a:bodyPr/>
        <a:lstStyle/>
        <a:p>
          <a:endParaRPr lang="en-US"/>
        </a:p>
      </dgm:t>
    </dgm:pt>
    <dgm:pt modelId="{DF6E5137-03CC-401B-92EE-B8073689B666}" type="sibTrans" cxnId="{AB9E29E0-214B-4C52-95C3-8553DA33E53E}">
      <dgm:prSet/>
      <dgm:spPr/>
      <dgm:t>
        <a:bodyPr/>
        <a:lstStyle/>
        <a:p>
          <a:endParaRPr lang="en-US"/>
        </a:p>
      </dgm:t>
    </dgm:pt>
    <dgm:pt modelId="{F531633C-ACAB-E243-95E5-E57E31487E9D}" type="pres">
      <dgm:prSet presAssocID="{673970AD-450B-4EF7-A82C-9BD3F83F8339}" presName="outerComposite" presStyleCnt="0">
        <dgm:presLayoutVars>
          <dgm:chMax val="5"/>
          <dgm:dir/>
          <dgm:resizeHandles val="exact"/>
        </dgm:presLayoutVars>
      </dgm:prSet>
      <dgm:spPr/>
    </dgm:pt>
    <dgm:pt modelId="{F83DF71F-9082-7741-B47E-A914CA12FE06}" type="pres">
      <dgm:prSet presAssocID="{673970AD-450B-4EF7-A82C-9BD3F83F8339}" presName="dummyMaxCanvas" presStyleCnt="0">
        <dgm:presLayoutVars/>
      </dgm:prSet>
      <dgm:spPr/>
    </dgm:pt>
    <dgm:pt modelId="{64930286-E4B3-1F42-8AFF-7A5B9B6321D3}" type="pres">
      <dgm:prSet presAssocID="{673970AD-450B-4EF7-A82C-9BD3F83F8339}" presName="TwoNodes_1" presStyleLbl="node1" presStyleIdx="0" presStyleCnt="2">
        <dgm:presLayoutVars>
          <dgm:bulletEnabled val="1"/>
        </dgm:presLayoutVars>
      </dgm:prSet>
      <dgm:spPr/>
    </dgm:pt>
    <dgm:pt modelId="{5A2E25FD-B1C3-1E47-8510-9C0025F323EC}" type="pres">
      <dgm:prSet presAssocID="{673970AD-450B-4EF7-A82C-9BD3F83F8339}" presName="TwoNodes_2" presStyleLbl="node1" presStyleIdx="1" presStyleCnt="2">
        <dgm:presLayoutVars>
          <dgm:bulletEnabled val="1"/>
        </dgm:presLayoutVars>
      </dgm:prSet>
      <dgm:spPr/>
    </dgm:pt>
    <dgm:pt modelId="{5A605658-C636-384A-BD74-FA32E9B1C08A}" type="pres">
      <dgm:prSet presAssocID="{673970AD-450B-4EF7-A82C-9BD3F83F8339}" presName="TwoConn_1-2" presStyleLbl="fgAccFollowNode1" presStyleIdx="0" presStyleCnt="1">
        <dgm:presLayoutVars>
          <dgm:bulletEnabled val="1"/>
        </dgm:presLayoutVars>
      </dgm:prSet>
      <dgm:spPr/>
    </dgm:pt>
    <dgm:pt modelId="{A2E50C61-A376-4144-AD82-FE79D140BEE9}" type="pres">
      <dgm:prSet presAssocID="{673970AD-450B-4EF7-A82C-9BD3F83F8339}" presName="TwoNodes_1_text" presStyleLbl="node1" presStyleIdx="1" presStyleCnt="2">
        <dgm:presLayoutVars>
          <dgm:bulletEnabled val="1"/>
        </dgm:presLayoutVars>
      </dgm:prSet>
      <dgm:spPr/>
    </dgm:pt>
    <dgm:pt modelId="{56882AFC-B99E-2245-A57F-70FA4BBBAA55}" type="pres">
      <dgm:prSet presAssocID="{673970AD-450B-4EF7-A82C-9BD3F83F8339}" presName="TwoNodes_2_text" presStyleLbl="node1" presStyleIdx="1" presStyleCnt="2">
        <dgm:presLayoutVars>
          <dgm:bulletEnabled val="1"/>
        </dgm:presLayoutVars>
      </dgm:prSet>
      <dgm:spPr/>
    </dgm:pt>
  </dgm:ptLst>
  <dgm:cxnLst>
    <dgm:cxn modelId="{07815418-386B-FC4E-B13F-71BBD32DE504}" type="presOf" srcId="{78F75A3A-09BE-48B8-A28A-90F35190E3DC}" destId="{5A605658-C636-384A-BD74-FA32E9B1C08A}" srcOrd="0" destOrd="0" presId="urn:microsoft.com/office/officeart/2005/8/layout/vProcess5"/>
    <dgm:cxn modelId="{03171047-CDF8-A842-83F4-E2A21C87D7E6}" type="presOf" srcId="{55690C47-18B5-4E02-9693-A4BA77800E5F}" destId="{56882AFC-B99E-2245-A57F-70FA4BBBAA55}" srcOrd="1" destOrd="0" presId="urn:microsoft.com/office/officeart/2005/8/layout/vProcess5"/>
    <dgm:cxn modelId="{5077F756-24B7-4AAC-8934-85B3F654FE92}" srcId="{673970AD-450B-4EF7-A82C-9BD3F83F8339}" destId="{AD0E480C-3B53-4DF9-AB51-78C4FDB61574}" srcOrd="0" destOrd="0" parTransId="{0C661988-888F-4FAC-BDC2-4D2E8C5CF466}" sibTransId="{78F75A3A-09BE-48B8-A28A-90F35190E3DC}"/>
    <dgm:cxn modelId="{0E0A506D-6035-A54D-93CE-679472180B82}" type="presOf" srcId="{AD0E480C-3B53-4DF9-AB51-78C4FDB61574}" destId="{64930286-E4B3-1F42-8AFF-7A5B9B6321D3}" srcOrd="0" destOrd="0" presId="urn:microsoft.com/office/officeart/2005/8/layout/vProcess5"/>
    <dgm:cxn modelId="{AC65FBA8-E675-3343-AA37-A4DEB327D712}" type="presOf" srcId="{AD0E480C-3B53-4DF9-AB51-78C4FDB61574}" destId="{A2E50C61-A376-4144-AD82-FE79D140BEE9}" srcOrd="1" destOrd="0" presId="urn:microsoft.com/office/officeart/2005/8/layout/vProcess5"/>
    <dgm:cxn modelId="{4CF86DB0-F376-EA4E-A886-569F516F42D1}" type="presOf" srcId="{673970AD-450B-4EF7-A82C-9BD3F83F8339}" destId="{F531633C-ACAB-E243-95E5-E57E31487E9D}" srcOrd="0" destOrd="0" presId="urn:microsoft.com/office/officeart/2005/8/layout/vProcess5"/>
    <dgm:cxn modelId="{0D3867D7-96AF-C245-B227-9A8DBFA4F467}" type="presOf" srcId="{55690C47-18B5-4E02-9693-A4BA77800E5F}" destId="{5A2E25FD-B1C3-1E47-8510-9C0025F323EC}" srcOrd="0" destOrd="0" presId="urn:microsoft.com/office/officeart/2005/8/layout/vProcess5"/>
    <dgm:cxn modelId="{AB9E29E0-214B-4C52-95C3-8553DA33E53E}" srcId="{673970AD-450B-4EF7-A82C-9BD3F83F8339}" destId="{55690C47-18B5-4E02-9693-A4BA77800E5F}" srcOrd="1" destOrd="0" parTransId="{083EF042-F1E7-4C2B-A8F1-AFF82D9AA418}" sibTransId="{DF6E5137-03CC-401B-92EE-B8073689B666}"/>
    <dgm:cxn modelId="{95FC5A64-D7FE-F24E-BD4B-8C5A7258BC7F}" type="presParOf" srcId="{F531633C-ACAB-E243-95E5-E57E31487E9D}" destId="{F83DF71F-9082-7741-B47E-A914CA12FE06}" srcOrd="0" destOrd="0" presId="urn:microsoft.com/office/officeart/2005/8/layout/vProcess5"/>
    <dgm:cxn modelId="{3C0F4924-B752-2940-A658-307024C6E4B6}" type="presParOf" srcId="{F531633C-ACAB-E243-95E5-E57E31487E9D}" destId="{64930286-E4B3-1F42-8AFF-7A5B9B6321D3}" srcOrd="1" destOrd="0" presId="urn:microsoft.com/office/officeart/2005/8/layout/vProcess5"/>
    <dgm:cxn modelId="{CB071270-16D8-C942-AB4C-DBC3842DD5EF}" type="presParOf" srcId="{F531633C-ACAB-E243-95E5-E57E31487E9D}" destId="{5A2E25FD-B1C3-1E47-8510-9C0025F323EC}" srcOrd="2" destOrd="0" presId="urn:microsoft.com/office/officeart/2005/8/layout/vProcess5"/>
    <dgm:cxn modelId="{389CE417-D837-434B-8E25-AFA13E1DCE4D}" type="presParOf" srcId="{F531633C-ACAB-E243-95E5-E57E31487E9D}" destId="{5A605658-C636-384A-BD74-FA32E9B1C08A}" srcOrd="3" destOrd="0" presId="urn:microsoft.com/office/officeart/2005/8/layout/vProcess5"/>
    <dgm:cxn modelId="{4367F4BF-108C-DE41-9B79-57243F694105}" type="presParOf" srcId="{F531633C-ACAB-E243-95E5-E57E31487E9D}" destId="{A2E50C61-A376-4144-AD82-FE79D140BEE9}" srcOrd="4" destOrd="0" presId="urn:microsoft.com/office/officeart/2005/8/layout/vProcess5"/>
    <dgm:cxn modelId="{7C72EA2E-555D-A544-A0AA-DEBAB9A4D873}" type="presParOf" srcId="{F531633C-ACAB-E243-95E5-E57E31487E9D}" destId="{56882AFC-B99E-2245-A57F-70FA4BBBAA55}"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891133-6267-4340-9285-7977BCCB6D6F}"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0694E02-EA57-4EB6-9AA4-C23EB9D3661E}">
      <dgm:prSet/>
      <dgm:spPr/>
      <dgm:t>
        <a:bodyPr/>
        <a:lstStyle/>
        <a:p>
          <a:r>
            <a:rPr lang="en-US"/>
            <a:t>A State	</a:t>
          </a:r>
        </a:p>
      </dgm:t>
    </dgm:pt>
    <dgm:pt modelId="{FF2FFA89-E8D9-4209-A7F9-34CFBFF43E20}" type="parTrans" cxnId="{D4A6FFCE-B619-4103-813E-991E8754ED88}">
      <dgm:prSet/>
      <dgm:spPr/>
      <dgm:t>
        <a:bodyPr/>
        <a:lstStyle/>
        <a:p>
          <a:endParaRPr lang="en-US"/>
        </a:p>
      </dgm:t>
    </dgm:pt>
    <dgm:pt modelId="{23E369FA-D298-4008-85D2-4BFA707768D4}" type="sibTrans" cxnId="{D4A6FFCE-B619-4103-813E-991E8754ED88}">
      <dgm:prSet/>
      <dgm:spPr/>
      <dgm:t>
        <a:bodyPr/>
        <a:lstStyle/>
        <a:p>
          <a:endParaRPr lang="en-US"/>
        </a:p>
      </dgm:t>
    </dgm:pt>
    <dgm:pt modelId="{1C814AD1-D814-4B20-AAE9-A1266CA006B2}">
      <dgm:prSet/>
      <dgm:spPr/>
      <dgm:t>
        <a:bodyPr/>
        <a:lstStyle/>
        <a:p>
          <a:r>
            <a:rPr lang="en-US"/>
            <a:t>A European state</a:t>
          </a:r>
        </a:p>
      </dgm:t>
    </dgm:pt>
    <dgm:pt modelId="{0245343D-5125-4B8C-8F71-7E681A7DC729}" type="parTrans" cxnId="{49534FDE-5A45-4510-B255-AF00EFC1A34D}">
      <dgm:prSet/>
      <dgm:spPr/>
      <dgm:t>
        <a:bodyPr/>
        <a:lstStyle/>
        <a:p>
          <a:endParaRPr lang="en-US"/>
        </a:p>
      </dgm:t>
    </dgm:pt>
    <dgm:pt modelId="{D1267051-65FF-4B94-BD2F-B6973C9FA3D4}" type="sibTrans" cxnId="{49534FDE-5A45-4510-B255-AF00EFC1A34D}">
      <dgm:prSet/>
      <dgm:spPr/>
      <dgm:t>
        <a:bodyPr/>
        <a:lstStyle/>
        <a:p>
          <a:endParaRPr lang="en-US"/>
        </a:p>
      </dgm:t>
    </dgm:pt>
    <dgm:pt modelId="{011F1730-7A39-4DA6-A2EE-1065E09A065C}">
      <dgm:prSet/>
      <dgm:spPr/>
      <dgm:t>
        <a:bodyPr/>
        <a:lstStyle/>
        <a:p>
          <a:r>
            <a:rPr lang="en-US"/>
            <a:t>Which respects the principles of Article </a:t>
          </a:r>
          <a:r>
            <a:rPr lang="el-GR"/>
            <a:t>2</a:t>
          </a:r>
          <a:endParaRPr lang="en-US"/>
        </a:p>
      </dgm:t>
    </dgm:pt>
    <dgm:pt modelId="{A54333E6-A568-4A8E-9F33-439FE82A53C3}" type="parTrans" cxnId="{103F5AF2-C743-40D5-80F7-F4708A7B9333}">
      <dgm:prSet/>
      <dgm:spPr/>
      <dgm:t>
        <a:bodyPr/>
        <a:lstStyle/>
        <a:p>
          <a:endParaRPr lang="en-US"/>
        </a:p>
      </dgm:t>
    </dgm:pt>
    <dgm:pt modelId="{1B9FA7BE-59C1-4609-90E8-8D43AF851E97}" type="sibTrans" cxnId="{103F5AF2-C743-40D5-80F7-F4708A7B9333}">
      <dgm:prSet/>
      <dgm:spPr/>
      <dgm:t>
        <a:bodyPr/>
        <a:lstStyle/>
        <a:p>
          <a:endParaRPr lang="en-US"/>
        </a:p>
      </dgm:t>
    </dgm:pt>
    <dgm:pt modelId="{F176F3B2-710C-4180-8190-85D54E478D6C}" type="pres">
      <dgm:prSet presAssocID="{C6891133-6267-4340-9285-7977BCCB6D6F}" presName="root" presStyleCnt="0">
        <dgm:presLayoutVars>
          <dgm:dir/>
          <dgm:resizeHandles val="exact"/>
        </dgm:presLayoutVars>
      </dgm:prSet>
      <dgm:spPr/>
    </dgm:pt>
    <dgm:pt modelId="{F78DA7C3-FEFE-4E53-B886-47B8F236F531}" type="pres">
      <dgm:prSet presAssocID="{B0694E02-EA57-4EB6-9AA4-C23EB9D3661E}" presName="compNode" presStyleCnt="0"/>
      <dgm:spPr/>
    </dgm:pt>
    <dgm:pt modelId="{6D6F3958-8057-43FB-90FD-B334EC53FEB6}" type="pres">
      <dgm:prSet presAssocID="{B0694E02-EA57-4EB6-9AA4-C23EB9D3661E}" presName="bgRect" presStyleLbl="bgShp" presStyleIdx="0" presStyleCnt="3"/>
      <dgm:spPr/>
    </dgm:pt>
    <dgm:pt modelId="{B5D5995D-3B04-4CA1-8AA8-2E5688CFB77E}" type="pres">
      <dgm:prSet presAssocID="{B0694E02-EA57-4EB6-9AA4-C23EB9D3661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eightsUneven2"/>
        </a:ext>
      </dgm:extLst>
    </dgm:pt>
    <dgm:pt modelId="{E6612BFD-6BBD-4666-955F-75230AB43370}" type="pres">
      <dgm:prSet presAssocID="{B0694E02-EA57-4EB6-9AA4-C23EB9D3661E}" presName="spaceRect" presStyleCnt="0"/>
      <dgm:spPr/>
    </dgm:pt>
    <dgm:pt modelId="{86490159-90D3-4FD5-ACF2-F7BB14F05E73}" type="pres">
      <dgm:prSet presAssocID="{B0694E02-EA57-4EB6-9AA4-C23EB9D3661E}" presName="parTx" presStyleLbl="revTx" presStyleIdx="0" presStyleCnt="3">
        <dgm:presLayoutVars>
          <dgm:chMax val="0"/>
          <dgm:chPref val="0"/>
        </dgm:presLayoutVars>
      </dgm:prSet>
      <dgm:spPr/>
    </dgm:pt>
    <dgm:pt modelId="{30FCC28E-4AA3-4AC1-89F9-DEB99A7E254C}" type="pres">
      <dgm:prSet presAssocID="{23E369FA-D298-4008-85D2-4BFA707768D4}" presName="sibTrans" presStyleCnt="0"/>
      <dgm:spPr/>
    </dgm:pt>
    <dgm:pt modelId="{70F30BDB-06F3-48D6-A408-60A708EB986B}" type="pres">
      <dgm:prSet presAssocID="{1C814AD1-D814-4B20-AAE9-A1266CA006B2}" presName="compNode" presStyleCnt="0"/>
      <dgm:spPr/>
    </dgm:pt>
    <dgm:pt modelId="{A7723E8F-5C64-4BF5-B6A4-5B959D75FB34}" type="pres">
      <dgm:prSet presAssocID="{1C814AD1-D814-4B20-AAE9-A1266CA006B2}" presName="bgRect" presStyleLbl="bgShp" presStyleIdx="1" presStyleCnt="3"/>
      <dgm:spPr/>
    </dgm:pt>
    <dgm:pt modelId="{E8238603-72AB-4B98-9B8A-59895DB63059}" type="pres">
      <dgm:prSet presAssocID="{1C814AD1-D814-4B20-AAE9-A1266CA006B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North America"/>
        </a:ext>
      </dgm:extLst>
    </dgm:pt>
    <dgm:pt modelId="{EBD45906-57E4-43F2-B033-42CD535C6602}" type="pres">
      <dgm:prSet presAssocID="{1C814AD1-D814-4B20-AAE9-A1266CA006B2}" presName="spaceRect" presStyleCnt="0"/>
      <dgm:spPr/>
    </dgm:pt>
    <dgm:pt modelId="{A020E4E4-819D-410A-AF67-1C67894B271C}" type="pres">
      <dgm:prSet presAssocID="{1C814AD1-D814-4B20-AAE9-A1266CA006B2}" presName="parTx" presStyleLbl="revTx" presStyleIdx="1" presStyleCnt="3">
        <dgm:presLayoutVars>
          <dgm:chMax val="0"/>
          <dgm:chPref val="0"/>
        </dgm:presLayoutVars>
      </dgm:prSet>
      <dgm:spPr/>
    </dgm:pt>
    <dgm:pt modelId="{07821E72-1987-4BEA-AFEA-1B8E570C2E04}" type="pres">
      <dgm:prSet presAssocID="{D1267051-65FF-4B94-BD2F-B6973C9FA3D4}" presName="sibTrans" presStyleCnt="0"/>
      <dgm:spPr/>
    </dgm:pt>
    <dgm:pt modelId="{5EE94601-3173-434D-801E-2F1D9AB46C1D}" type="pres">
      <dgm:prSet presAssocID="{011F1730-7A39-4DA6-A2EE-1065E09A065C}" presName="compNode" presStyleCnt="0"/>
      <dgm:spPr/>
    </dgm:pt>
    <dgm:pt modelId="{F05454A6-6767-460F-A8CB-424A1BB1780A}" type="pres">
      <dgm:prSet presAssocID="{011F1730-7A39-4DA6-A2EE-1065E09A065C}" presName="bgRect" presStyleLbl="bgShp" presStyleIdx="2" presStyleCnt="3"/>
      <dgm:spPr/>
    </dgm:pt>
    <dgm:pt modelId="{18C2942D-0C96-4433-92A4-B7414912122D}" type="pres">
      <dgm:prSet presAssocID="{011F1730-7A39-4DA6-A2EE-1065E09A065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ales of Justice"/>
        </a:ext>
      </dgm:extLst>
    </dgm:pt>
    <dgm:pt modelId="{B335878E-4D1B-40EA-B1AD-2D8869709A26}" type="pres">
      <dgm:prSet presAssocID="{011F1730-7A39-4DA6-A2EE-1065E09A065C}" presName="spaceRect" presStyleCnt="0"/>
      <dgm:spPr/>
    </dgm:pt>
    <dgm:pt modelId="{05C923A0-9A38-4009-B9A0-63FFB89733A1}" type="pres">
      <dgm:prSet presAssocID="{011F1730-7A39-4DA6-A2EE-1065E09A065C}" presName="parTx" presStyleLbl="revTx" presStyleIdx="2" presStyleCnt="3">
        <dgm:presLayoutVars>
          <dgm:chMax val="0"/>
          <dgm:chPref val="0"/>
        </dgm:presLayoutVars>
      </dgm:prSet>
      <dgm:spPr/>
    </dgm:pt>
  </dgm:ptLst>
  <dgm:cxnLst>
    <dgm:cxn modelId="{DE35DD04-EDA5-41C2-8126-514B1539818C}" type="presOf" srcId="{C6891133-6267-4340-9285-7977BCCB6D6F}" destId="{F176F3B2-710C-4180-8190-85D54E478D6C}" srcOrd="0" destOrd="0" presId="urn:microsoft.com/office/officeart/2018/2/layout/IconVerticalSolidList"/>
    <dgm:cxn modelId="{DCE39951-10DB-4F8A-BC13-990A7AB9ED27}" type="presOf" srcId="{011F1730-7A39-4DA6-A2EE-1065E09A065C}" destId="{05C923A0-9A38-4009-B9A0-63FFB89733A1}" srcOrd="0" destOrd="0" presId="urn:microsoft.com/office/officeart/2018/2/layout/IconVerticalSolidList"/>
    <dgm:cxn modelId="{4BD99161-2151-4CE4-BE9A-39054857FB3D}" type="presOf" srcId="{B0694E02-EA57-4EB6-9AA4-C23EB9D3661E}" destId="{86490159-90D3-4FD5-ACF2-F7BB14F05E73}" srcOrd="0" destOrd="0" presId="urn:microsoft.com/office/officeart/2018/2/layout/IconVerticalSolidList"/>
    <dgm:cxn modelId="{8558C6C6-B94C-4375-85C1-7ABEB79066CC}" type="presOf" srcId="{1C814AD1-D814-4B20-AAE9-A1266CA006B2}" destId="{A020E4E4-819D-410A-AF67-1C67894B271C}" srcOrd="0" destOrd="0" presId="urn:microsoft.com/office/officeart/2018/2/layout/IconVerticalSolidList"/>
    <dgm:cxn modelId="{D4A6FFCE-B619-4103-813E-991E8754ED88}" srcId="{C6891133-6267-4340-9285-7977BCCB6D6F}" destId="{B0694E02-EA57-4EB6-9AA4-C23EB9D3661E}" srcOrd="0" destOrd="0" parTransId="{FF2FFA89-E8D9-4209-A7F9-34CFBFF43E20}" sibTransId="{23E369FA-D298-4008-85D2-4BFA707768D4}"/>
    <dgm:cxn modelId="{49534FDE-5A45-4510-B255-AF00EFC1A34D}" srcId="{C6891133-6267-4340-9285-7977BCCB6D6F}" destId="{1C814AD1-D814-4B20-AAE9-A1266CA006B2}" srcOrd="1" destOrd="0" parTransId="{0245343D-5125-4B8C-8F71-7E681A7DC729}" sibTransId="{D1267051-65FF-4B94-BD2F-B6973C9FA3D4}"/>
    <dgm:cxn modelId="{103F5AF2-C743-40D5-80F7-F4708A7B9333}" srcId="{C6891133-6267-4340-9285-7977BCCB6D6F}" destId="{011F1730-7A39-4DA6-A2EE-1065E09A065C}" srcOrd="2" destOrd="0" parTransId="{A54333E6-A568-4A8E-9F33-439FE82A53C3}" sibTransId="{1B9FA7BE-59C1-4609-90E8-8D43AF851E97}"/>
    <dgm:cxn modelId="{1739BA5D-B9AD-48A0-BBCE-57C6F07BF987}" type="presParOf" srcId="{F176F3B2-710C-4180-8190-85D54E478D6C}" destId="{F78DA7C3-FEFE-4E53-B886-47B8F236F531}" srcOrd="0" destOrd="0" presId="urn:microsoft.com/office/officeart/2018/2/layout/IconVerticalSolidList"/>
    <dgm:cxn modelId="{439D49E2-36D9-473C-9D93-E6D730DD8F21}" type="presParOf" srcId="{F78DA7C3-FEFE-4E53-B886-47B8F236F531}" destId="{6D6F3958-8057-43FB-90FD-B334EC53FEB6}" srcOrd="0" destOrd="0" presId="urn:microsoft.com/office/officeart/2018/2/layout/IconVerticalSolidList"/>
    <dgm:cxn modelId="{4701285B-1A65-47A5-B76C-2CA811BF35D5}" type="presParOf" srcId="{F78DA7C3-FEFE-4E53-B886-47B8F236F531}" destId="{B5D5995D-3B04-4CA1-8AA8-2E5688CFB77E}" srcOrd="1" destOrd="0" presId="urn:microsoft.com/office/officeart/2018/2/layout/IconVerticalSolidList"/>
    <dgm:cxn modelId="{794105C4-BE65-4904-8F0D-D7E5CB971E38}" type="presParOf" srcId="{F78DA7C3-FEFE-4E53-B886-47B8F236F531}" destId="{E6612BFD-6BBD-4666-955F-75230AB43370}" srcOrd="2" destOrd="0" presId="urn:microsoft.com/office/officeart/2018/2/layout/IconVerticalSolidList"/>
    <dgm:cxn modelId="{A407B48D-A67F-484A-8FD9-120ED4AFB487}" type="presParOf" srcId="{F78DA7C3-FEFE-4E53-B886-47B8F236F531}" destId="{86490159-90D3-4FD5-ACF2-F7BB14F05E73}" srcOrd="3" destOrd="0" presId="urn:microsoft.com/office/officeart/2018/2/layout/IconVerticalSolidList"/>
    <dgm:cxn modelId="{7D600EA7-67F5-4DCD-8395-D625A080FBA2}" type="presParOf" srcId="{F176F3B2-710C-4180-8190-85D54E478D6C}" destId="{30FCC28E-4AA3-4AC1-89F9-DEB99A7E254C}" srcOrd="1" destOrd="0" presId="urn:microsoft.com/office/officeart/2018/2/layout/IconVerticalSolidList"/>
    <dgm:cxn modelId="{E5B1614E-03C7-447A-A6AC-AF08A81BF5E2}" type="presParOf" srcId="{F176F3B2-710C-4180-8190-85D54E478D6C}" destId="{70F30BDB-06F3-48D6-A408-60A708EB986B}" srcOrd="2" destOrd="0" presId="urn:microsoft.com/office/officeart/2018/2/layout/IconVerticalSolidList"/>
    <dgm:cxn modelId="{78606332-F904-4E6B-8862-D1168AB58BFC}" type="presParOf" srcId="{70F30BDB-06F3-48D6-A408-60A708EB986B}" destId="{A7723E8F-5C64-4BF5-B6A4-5B959D75FB34}" srcOrd="0" destOrd="0" presId="urn:microsoft.com/office/officeart/2018/2/layout/IconVerticalSolidList"/>
    <dgm:cxn modelId="{F435720E-1E6F-4282-8746-E29B8F348354}" type="presParOf" srcId="{70F30BDB-06F3-48D6-A408-60A708EB986B}" destId="{E8238603-72AB-4B98-9B8A-59895DB63059}" srcOrd="1" destOrd="0" presId="urn:microsoft.com/office/officeart/2018/2/layout/IconVerticalSolidList"/>
    <dgm:cxn modelId="{1039A982-BD5D-4E41-ABE6-EEA50E6FD527}" type="presParOf" srcId="{70F30BDB-06F3-48D6-A408-60A708EB986B}" destId="{EBD45906-57E4-43F2-B033-42CD535C6602}" srcOrd="2" destOrd="0" presId="urn:microsoft.com/office/officeart/2018/2/layout/IconVerticalSolidList"/>
    <dgm:cxn modelId="{61E5E10F-9A26-4D80-B82F-94494F2FDFAE}" type="presParOf" srcId="{70F30BDB-06F3-48D6-A408-60A708EB986B}" destId="{A020E4E4-819D-410A-AF67-1C67894B271C}" srcOrd="3" destOrd="0" presId="urn:microsoft.com/office/officeart/2018/2/layout/IconVerticalSolidList"/>
    <dgm:cxn modelId="{80D09DB4-4D3B-4133-A0CE-5463FBB42E7B}" type="presParOf" srcId="{F176F3B2-710C-4180-8190-85D54E478D6C}" destId="{07821E72-1987-4BEA-AFEA-1B8E570C2E04}" srcOrd="3" destOrd="0" presId="urn:microsoft.com/office/officeart/2018/2/layout/IconVerticalSolidList"/>
    <dgm:cxn modelId="{81DEDBA7-94E5-444F-AF5F-CD0EE3FCBB9C}" type="presParOf" srcId="{F176F3B2-710C-4180-8190-85D54E478D6C}" destId="{5EE94601-3173-434D-801E-2F1D9AB46C1D}" srcOrd="4" destOrd="0" presId="urn:microsoft.com/office/officeart/2018/2/layout/IconVerticalSolidList"/>
    <dgm:cxn modelId="{1CB812F4-1D33-4978-B65F-0065B151706F}" type="presParOf" srcId="{5EE94601-3173-434D-801E-2F1D9AB46C1D}" destId="{F05454A6-6767-460F-A8CB-424A1BB1780A}" srcOrd="0" destOrd="0" presId="urn:microsoft.com/office/officeart/2018/2/layout/IconVerticalSolidList"/>
    <dgm:cxn modelId="{B7618001-B4C6-4E4E-8BD7-6E8A31AD317F}" type="presParOf" srcId="{5EE94601-3173-434D-801E-2F1D9AB46C1D}" destId="{18C2942D-0C96-4433-92A4-B7414912122D}" srcOrd="1" destOrd="0" presId="urn:microsoft.com/office/officeart/2018/2/layout/IconVerticalSolidList"/>
    <dgm:cxn modelId="{6A5FF109-3714-4B8D-8181-EFBC9A2B15A2}" type="presParOf" srcId="{5EE94601-3173-434D-801E-2F1D9AB46C1D}" destId="{B335878E-4D1B-40EA-B1AD-2D8869709A26}" srcOrd="2" destOrd="0" presId="urn:microsoft.com/office/officeart/2018/2/layout/IconVerticalSolidList"/>
    <dgm:cxn modelId="{E1002587-D631-4C72-BF5D-BEBFE56A1FA4}" type="presParOf" srcId="{5EE94601-3173-434D-801E-2F1D9AB46C1D}" destId="{05C923A0-9A38-4009-B9A0-63FFB89733A1}"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0DF9DB-E0CF-634F-AA69-47CA87913FDA}">
      <dsp:nvSpPr>
        <dsp:cNvPr id="0" name=""/>
        <dsp:cNvSpPr/>
      </dsp:nvSpPr>
      <dsp:spPr>
        <a:xfrm rot="16200000">
          <a:off x="618116" y="1192697"/>
          <a:ext cx="332449" cy="939099"/>
        </a:xfrm>
        <a:prstGeom prst="round2Same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w="9525"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a:t>1951</a:t>
          </a:r>
        </a:p>
      </dsp:txBody>
      <dsp:txXfrm rot="5400000">
        <a:off x="331021" y="1512251"/>
        <a:ext cx="922870" cy="299991"/>
      </dsp:txXfrm>
    </dsp:sp>
    <dsp:sp modelId="{DC3AD4E0-EF20-A442-B676-BFF7BE4D7177}">
      <dsp:nvSpPr>
        <dsp:cNvPr id="0" name=""/>
        <dsp:cNvSpPr/>
      </dsp:nvSpPr>
      <dsp:spPr>
        <a:xfrm>
          <a:off x="1758" y="0"/>
          <a:ext cx="1565166" cy="1163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a:lnSpc>
              <a:spcPct val="90000"/>
            </a:lnSpc>
            <a:spcBef>
              <a:spcPct val="0"/>
            </a:spcBef>
            <a:spcAft>
              <a:spcPct val="35000"/>
            </a:spcAft>
            <a:buNone/>
          </a:pPr>
          <a:r>
            <a:rPr lang="en-US" sz="1100" kern="1200"/>
            <a:t>Treaty of Paris (signed 1951, entered into force 1952, expired 2002) è European Coal and Steel Community (ECSC)</a:t>
          </a:r>
        </a:p>
      </dsp:txBody>
      <dsp:txXfrm>
        <a:off x="1758" y="0"/>
        <a:ext cx="1565166" cy="1163572"/>
      </dsp:txXfrm>
    </dsp:sp>
    <dsp:sp modelId="{EC01C5CB-85D8-2F46-AEBD-FECB20586815}">
      <dsp:nvSpPr>
        <dsp:cNvPr id="0" name=""/>
        <dsp:cNvSpPr/>
      </dsp:nvSpPr>
      <dsp:spPr>
        <a:xfrm>
          <a:off x="784341" y="1230062"/>
          <a:ext cx="0" cy="265959"/>
        </a:xfrm>
        <a:prstGeom prst="line">
          <a:avLst/>
        </a:prstGeom>
        <a:noFill/>
        <a:ln w="9525" cap="flat"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3C7F204C-6EB7-844B-9A9A-EAEAED79C78C}">
      <dsp:nvSpPr>
        <dsp:cNvPr id="0" name=""/>
        <dsp:cNvSpPr/>
      </dsp:nvSpPr>
      <dsp:spPr>
        <a:xfrm>
          <a:off x="751096" y="1163572"/>
          <a:ext cx="66489" cy="66489"/>
        </a:xfrm>
        <a:prstGeom prst="ellipse">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w="9525" cap="flat" cmpd="sng" algn="ctr">
          <a:solidFill>
            <a:schemeClr val="l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065607D4-518D-7B49-917B-21B1E0E00530}">
      <dsp:nvSpPr>
        <dsp:cNvPr id="0" name=""/>
        <dsp:cNvSpPr/>
      </dsp:nvSpPr>
      <dsp:spPr>
        <a:xfrm>
          <a:off x="1253891" y="1496022"/>
          <a:ext cx="939099" cy="332449"/>
        </a:xfrm>
        <a:prstGeom prst="rect">
          <a:avLst/>
        </a:prstGeom>
        <a:gradFill rotWithShape="0">
          <a:gsLst>
            <a:gs pos="0">
              <a:schemeClr val="accent3">
                <a:hueOff val="0"/>
                <a:satOff val="0"/>
                <a:lumOff val="0"/>
                <a:alphaOff val="0"/>
                <a:tint val="98000"/>
                <a:satMod val="110000"/>
                <a:lumMod val="104000"/>
              </a:schemeClr>
            </a:gs>
            <a:gs pos="69000">
              <a:schemeClr val="accent3">
                <a:hueOff val="0"/>
                <a:satOff val="0"/>
                <a:lumOff val="0"/>
                <a:alphaOff val="0"/>
                <a:shade val="88000"/>
                <a:satMod val="130000"/>
                <a:lumMod val="92000"/>
              </a:schemeClr>
            </a:gs>
            <a:gs pos="100000">
              <a:schemeClr val="accent3">
                <a:hueOff val="0"/>
                <a:satOff val="0"/>
                <a:lumOff val="0"/>
                <a:alphaOff val="0"/>
                <a:shade val="78000"/>
                <a:satMod val="130000"/>
                <a:lumMod val="92000"/>
              </a:schemeClr>
            </a:gs>
          </a:gsLst>
          <a:lin ang="5400000" scaled="0"/>
        </a:gradFill>
        <a:ln w="9525" cap="flat" cmpd="sng" algn="ctr">
          <a:solidFill>
            <a:schemeClr val="accent3">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a:t>1957</a:t>
          </a:r>
        </a:p>
      </dsp:txBody>
      <dsp:txXfrm>
        <a:off x="1253891" y="1496022"/>
        <a:ext cx="939099" cy="332449"/>
      </dsp:txXfrm>
    </dsp:sp>
    <dsp:sp modelId="{170251AD-F990-D54D-8475-DFBF7E9EB5DC}">
      <dsp:nvSpPr>
        <dsp:cNvPr id="0" name=""/>
        <dsp:cNvSpPr/>
      </dsp:nvSpPr>
      <dsp:spPr>
        <a:xfrm>
          <a:off x="940858" y="2160921"/>
          <a:ext cx="1565166" cy="1163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3820" rIns="0" bIns="0" numCol="1" spcCol="1270" anchor="t" anchorCtr="1">
          <a:noAutofit/>
        </a:bodyPr>
        <a:lstStyle/>
        <a:p>
          <a:pPr marL="0" lvl="0" indent="0" algn="ctr" defTabSz="488950">
            <a:lnSpc>
              <a:spcPct val="90000"/>
            </a:lnSpc>
            <a:spcBef>
              <a:spcPct val="0"/>
            </a:spcBef>
            <a:spcAft>
              <a:spcPct val="35000"/>
            </a:spcAft>
            <a:buNone/>
          </a:pPr>
          <a:r>
            <a:rPr lang="en-US" sz="1100" kern="1200"/>
            <a:t>Treaties of Rome (signed 1957, entered into force 1958)è European Economic Community (EEC) and European Atomic Energy Community (Euratom)</a:t>
          </a:r>
        </a:p>
      </dsp:txBody>
      <dsp:txXfrm>
        <a:off x="940858" y="2160921"/>
        <a:ext cx="1565166" cy="1163572"/>
      </dsp:txXfrm>
    </dsp:sp>
    <dsp:sp modelId="{E734CF61-9E63-9F45-813C-CE160939FEC1}">
      <dsp:nvSpPr>
        <dsp:cNvPr id="0" name=""/>
        <dsp:cNvSpPr/>
      </dsp:nvSpPr>
      <dsp:spPr>
        <a:xfrm>
          <a:off x="1723441" y="1828471"/>
          <a:ext cx="0" cy="265959"/>
        </a:xfrm>
        <a:prstGeom prst="line">
          <a:avLst/>
        </a:prstGeom>
        <a:noFill/>
        <a:ln w="9525" cap="flat" cmpd="sng" algn="ctr">
          <a:solidFill>
            <a:schemeClr val="accent3">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5AEA459D-147A-C742-9EF1-62C898B8B59C}">
      <dsp:nvSpPr>
        <dsp:cNvPr id="0" name=""/>
        <dsp:cNvSpPr/>
      </dsp:nvSpPr>
      <dsp:spPr>
        <a:xfrm>
          <a:off x="1690196" y="2094431"/>
          <a:ext cx="66489" cy="66489"/>
        </a:xfrm>
        <a:prstGeom prst="ellipse">
          <a:avLst/>
        </a:prstGeom>
        <a:gradFill rotWithShape="0">
          <a:gsLst>
            <a:gs pos="0">
              <a:schemeClr val="accent3">
                <a:hueOff val="0"/>
                <a:satOff val="0"/>
                <a:lumOff val="0"/>
                <a:alphaOff val="0"/>
                <a:tint val="98000"/>
                <a:satMod val="110000"/>
                <a:lumMod val="104000"/>
              </a:schemeClr>
            </a:gs>
            <a:gs pos="69000">
              <a:schemeClr val="accent3">
                <a:hueOff val="0"/>
                <a:satOff val="0"/>
                <a:lumOff val="0"/>
                <a:alphaOff val="0"/>
                <a:shade val="88000"/>
                <a:satMod val="130000"/>
                <a:lumMod val="92000"/>
              </a:schemeClr>
            </a:gs>
            <a:gs pos="100000">
              <a:schemeClr val="accent3">
                <a:hueOff val="0"/>
                <a:satOff val="0"/>
                <a:lumOff val="0"/>
                <a:alphaOff val="0"/>
                <a:shade val="78000"/>
                <a:satMod val="130000"/>
                <a:lumMod val="92000"/>
              </a:schemeClr>
            </a:gs>
          </a:gsLst>
          <a:lin ang="5400000" scaled="0"/>
        </a:gradFill>
        <a:ln w="9525" cap="flat" cmpd="sng" algn="ctr">
          <a:solidFill>
            <a:schemeClr val="l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76DD3D81-DFE8-894A-904E-46AE65B765C7}">
      <dsp:nvSpPr>
        <dsp:cNvPr id="0" name=""/>
        <dsp:cNvSpPr/>
      </dsp:nvSpPr>
      <dsp:spPr>
        <a:xfrm>
          <a:off x="2192991" y="1496022"/>
          <a:ext cx="939099" cy="332449"/>
        </a:xfrm>
        <a:prstGeom prst="rect">
          <a:avLst/>
        </a:prstGeom>
        <a:gradFill rotWithShape="0">
          <a:gsLst>
            <a:gs pos="0">
              <a:schemeClr val="accent4">
                <a:hueOff val="0"/>
                <a:satOff val="0"/>
                <a:lumOff val="0"/>
                <a:alphaOff val="0"/>
                <a:tint val="98000"/>
                <a:satMod val="110000"/>
                <a:lumMod val="104000"/>
              </a:schemeClr>
            </a:gs>
            <a:gs pos="69000">
              <a:schemeClr val="accent4">
                <a:hueOff val="0"/>
                <a:satOff val="0"/>
                <a:lumOff val="0"/>
                <a:alphaOff val="0"/>
                <a:shade val="88000"/>
                <a:satMod val="130000"/>
                <a:lumMod val="92000"/>
              </a:schemeClr>
            </a:gs>
            <a:gs pos="100000">
              <a:schemeClr val="accent4">
                <a:hueOff val="0"/>
                <a:satOff val="0"/>
                <a:lumOff val="0"/>
                <a:alphaOff val="0"/>
                <a:shade val="78000"/>
                <a:satMod val="130000"/>
                <a:lumMod val="92000"/>
              </a:schemeClr>
            </a:gs>
          </a:gsLst>
          <a:lin ang="5400000" scaled="0"/>
        </a:gradFill>
        <a:ln w="9525"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a:t>1986</a:t>
          </a:r>
        </a:p>
      </dsp:txBody>
      <dsp:txXfrm>
        <a:off x="2192991" y="1496022"/>
        <a:ext cx="939099" cy="332449"/>
      </dsp:txXfrm>
    </dsp:sp>
    <dsp:sp modelId="{23083025-7A01-224F-BA3D-0FC454E7756C}">
      <dsp:nvSpPr>
        <dsp:cNvPr id="0" name=""/>
        <dsp:cNvSpPr/>
      </dsp:nvSpPr>
      <dsp:spPr>
        <a:xfrm>
          <a:off x="1879957" y="0"/>
          <a:ext cx="1565166" cy="1163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a:lnSpc>
              <a:spcPct val="90000"/>
            </a:lnSpc>
            <a:spcBef>
              <a:spcPct val="0"/>
            </a:spcBef>
            <a:spcAft>
              <a:spcPct val="35000"/>
            </a:spcAft>
            <a:buNone/>
          </a:pPr>
          <a:r>
            <a:rPr lang="en-US" sz="1100" kern="1200"/>
            <a:t>Single European Act (signed 1986, entered into force 1987)</a:t>
          </a:r>
        </a:p>
      </dsp:txBody>
      <dsp:txXfrm>
        <a:off x="1879957" y="0"/>
        <a:ext cx="1565166" cy="1163572"/>
      </dsp:txXfrm>
    </dsp:sp>
    <dsp:sp modelId="{0F002456-16E0-384D-8B63-0F52412DAC41}">
      <dsp:nvSpPr>
        <dsp:cNvPr id="0" name=""/>
        <dsp:cNvSpPr/>
      </dsp:nvSpPr>
      <dsp:spPr>
        <a:xfrm>
          <a:off x="2662540" y="1230062"/>
          <a:ext cx="0" cy="265959"/>
        </a:xfrm>
        <a:prstGeom prst="line">
          <a:avLst/>
        </a:prstGeom>
        <a:noFill/>
        <a:ln w="9525" cap="flat" cmpd="sng" algn="ctr">
          <a:solidFill>
            <a:schemeClr val="accent4">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9A7DA596-E38C-984A-ABE2-F10D15F0FBF6}">
      <dsp:nvSpPr>
        <dsp:cNvPr id="0" name=""/>
        <dsp:cNvSpPr/>
      </dsp:nvSpPr>
      <dsp:spPr>
        <a:xfrm>
          <a:off x="2629295" y="1163572"/>
          <a:ext cx="66489" cy="66489"/>
        </a:xfrm>
        <a:prstGeom prst="ellipse">
          <a:avLst/>
        </a:prstGeom>
        <a:gradFill rotWithShape="0">
          <a:gsLst>
            <a:gs pos="0">
              <a:schemeClr val="accent4">
                <a:hueOff val="0"/>
                <a:satOff val="0"/>
                <a:lumOff val="0"/>
                <a:alphaOff val="0"/>
                <a:tint val="98000"/>
                <a:satMod val="110000"/>
                <a:lumMod val="104000"/>
              </a:schemeClr>
            </a:gs>
            <a:gs pos="69000">
              <a:schemeClr val="accent4">
                <a:hueOff val="0"/>
                <a:satOff val="0"/>
                <a:lumOff val="0"/>
                <a:alphaOff val="0"/>
                <a:shade val="88000"/>
                <a:satMod val="130000"/>
                <a:lumMod val="92000"/>
              </a:schemeClr>
            </a:gs>
            <a:gs pos="100000">
              <a:schemeClr val="accent4">
                <a:hueOff val="0"/>
                <a:satOff val="0"/>
                <a:lumOff val="0"/>
                <a:alphaOff val="0"/>
                <a:shade val="78000"/>
                <a:satMod val="130000"/>
                <a:lumMod val="92000"/>
              </a:schemeClr>
            </a:gs>
          </a:gsLst>
          <a:lin ang="5400000" scaled="0"/>
        </a:gradFill>
        <a:ln w="9525" cap="flat" cmpd="sng" algn="ctr">
          <a:solidFill>
            <a:schemeClr val="l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85104210-D89B-0F4F-B0D4-9A12A9E83DB8}">
      <dsp:nvSpPr>
        <dsp:cNvPr id="0" name=""/>
        <dsp:cNvSpPr/>
      </dsp:nvSpPr>
      <dsp:spPr>
        <a:xfrm>
          <a:off x="3132090" y="1496022"/>
          <a:ext cx="939099" cy="332449"/>
        </a:xfrm>
        <a:prstGeom prst="rect">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a:t>1992</a:t>
          </a:r>
        </a:p>
      </dsp:txBody>
      <dsp:txXfrm>
        <a:off x="3132090" y="1496022"/>
        <a:ext cx="939099" cy="332449"/>
      </dsp:txXfrm>
    </dsp:sp>
    <dsp:sp modelId="{FD5CC557-B5FF-B749-A449-D6A67FA2BE0E}">
      <dsp:nvSpPr>
        <dsp:cNvPr id="0" name=""/>
        <dsp:cNvSpPr/>
      </dsp:nvSpPr>
      <dsp:spPr>
        <a:xfrm>
          <a:off x="2819057" y="2160921"/>
          <a:ext cx="1565166" cy="1163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3820" rIns="0" bIns="0" numCol="1" spcCol="1270" anchor="t" anchorCtr="1">
          <a:noAutofit/>
        </a:bodyPr>
        <a:lstStyle/>
        <a:p>
          <a:pPr marL="0" lvl="0" indent="0" algn="ctr" defTabSz="488950">
            <a:lnSpc>
              <a:spcPct val="90000"/>
            </a:lnSpc>
            <a:spcBef>
              <a:spcPct val="0"/>
            </a:spcBef>
            <a:spcAft>
              <a:spcPct val="35000"/>
            </a:spcAft>
            <a:buNone/>
          </a:pPr>
          <a:r>
            <a:rPr lang="en-US" sz="1100" kern="1200"/>
            <a:t>Treaty of Maastricht (signed 1992, entered into force 1993)</a:t>
          </a:r>
        </a:p>
      </dsp:txBody>
      <dsp:txXfrm>
        <a:off x="2819057" y="2160921"/>
        <a:ext cx="1565166" cy="1163572"/>
      </dsp:txXfrm>
    </dsp:sp>
    <dsp:sp modelId="{84F1CCD3-C608-F548-AB23-67074AEF9EAA}">
      <dsp:nvSpPr>
        <dsp:cNvPr id="0" name=""/>
        <dsp:cNvSpPr/>
      </dsp:nvSpPr>
      <dsp:spPr>
        <a:xfrm>
          <a:off x="3601640" y="1828471"/>
          <a:ext cx="0" cy="265959"/>
        </a:xfrm>
        <a:prstGeom prst="line">
          <a:avLst/>
        </a:prstGeom>
        <a:noFill/>
        <a:ln w="9525" cap="flat" cmpd="sng" algn="ctr">
          <a:solidFill>
            <a:schemeClr val="accent5">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6C3AB48C-1AC4-DA42-BE44-4B278A127318}">
      <dsp:nvSpPr>
        <dsp:cNvPr id="0" name=""/>
        <dsp:cNvSpPr/>
      </dsp:nvSpPr>
      <dsp:spPr>
        <a:xfrm>
          <a:off x="3568395" y="2094431"/>
          <a:ext cx="66489" cy="6648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l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B2A9D896-1F2C-7D41-A03D-E82ED3CFCEED}">
      <dsp:nvSpPr>
        <dsp:cNvPr id="0" name=""/>
        <dsp:cNvSpPr/>
      </dsp:nvSpPr>
      <dsp:spPr>
        <a:xfrm>
          <a:off x="4071190" y="1496022"/>
          <a:ext cx="939099" cy="332449"/>
        </a:xfrm>
        <a:prstGeom prst="rect">
          <a:avLst/>
        </a:prstGeom>
        <a:gradFill rotWithShape="0">
          <a:gsLst>
            <a:gs pos="0">
              <a:schemeClr val="accent6">
                <a:hueOff val="0"/>
                <a:satOff val="0"/>
                <a:lumOff val="0"/>
                <a:alphaOff val="0"/>
                <a:tint val="98000"/>
                <a:satMod val="110000"/>
                <a:lumMod val="104000"/>
              </a:schemeClr>
            </a:gs>
            <a:gs pos="69000">
              <a:schemeClr val="accent6">
                <a:hueOff val="0"/>
                <a:satOff val="0"/>
                <a:lumOff val="0"/>
                <a:alphaOff val="0"/>
                <a:shade val="88000"/>
                <a:satMod val="130000"/>
                <a:lumMod val="92000"/>
              </a:schemeClr>
            </a:gs>
            <a:gs pos="100000">
              <a:schemeClr val="accent6">
                <a:hueOff val="0"/>
                <a:satOff val="0"/>
                <a:lumOff val="0"/>
                <a:alphaOff val="0"/>
                <a:shade val="78000"/>
                <a:satMod val="130000"/>
                <a:lumMod val="92000"/>
              </a:schemeClr>
            </a:gs>
          </a:gsLst>
          <a:lin ang="5400000" scaled="0"/>
        </a:gradFill>
        <a:ln w="9525" cap="flat" cmpd="sng" algn="ctr">
          <a:solidFill>
            <a:schemeClr val="accent6">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a:t>1997</a:t>
          </a:r>
        </a:p>
      </dsp:txBody>
      <dsp:txXfrm>
        <a:off x="4071190" y="1496022"/>
        <a:ext cx="939099" cy="332449"/>
      </dsp:txXfrm>
    </dsp:sp>
    <dsp:sp modelId="{E3F46766-2ACB-1A44-90E8-4DE1A72B9DD6}">
      <dsp:nvSpPr>
        <dsp:cNvPr id="0" name=""/>
        <dsp:cNvSpPr/>
      </dsp:nvSpPr>
      <dsp:spPr>
        <a:xfrm>
          <a:off x="3758157" y="0"/>
          <a:ext cx="1565166" cy="1163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a:lnSpc>
              <a:spcPct val="90000"/>
            </a:lnSpc>
            <a:spcBef>
              <a:spcPct val="0"/>
            </a:spcBef>
            <a:spcAft>
              <a:spcPct val="35000"/>
            </a:spcAft>
            <a:buNone/>
          </a:pPr>
          <a:r>
            <a:rPr lang="en-US" sz="1100" kern="1200"/>
            <a:t>Treaty of Amsterdam (signed 1997, entered into force 1999)</a:t>
          </a:r>
        </a:p>
      </dsp:txBody>
      <dsp:txXfrm>
        <a:off x="3758157" y="0"/>
        <a:ext cx="1565166" cy="1163572"/>
      </dsp:txXfrm>
    </dsp:sp>
    <dsp:sp modelId="{E86AE135-86C8-8A4A-BEDC-2A192102A09C}">
      <dsp:nvSpPr>
        <dsp:cNvPr id="0" name=""/>
        <dsp:cNvSpPr/>
      </dsp:nvSpPr>
      <dsp:spPr>
        <a:xfrm>
          <a:off x="4540740" y="1230062"/>
          <a:ext cx="0" cy="265959"/>
        </a:xfrm>
        <a:prstGeom prst="line">
          <a:avLst/>
        </a:prstGeom>
        <a:noFill/>
        <a:ln w="9525" cap="flat" cmpd="sng" algn="ctr">
          <a:solidFill>
            <a:schemeClr val="accent6">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3554ABEC-7059-394B-9190-07D693841E8F}">
      <dsp:nvSpPr>
        <dsp:cNvPr id="0" name=""/>
        <dsp:cNvSpPr/>
      </dsp:nvSpPr>
      <dsp:spPr>
        <a:xfrm>
          <a:off x="4507495" y="1163572"/>
          <a:ext cx="66489" cy="66489"/>
        </a:xfrm>
        <a:prstGeom prst="ellipse">
          <a:avLst/>
        </a:prstGeom>
        <a:gradFill rotWithShape="0">
          <a:gsLst>
            <a:gs pos="0">
              <a:schemeClr val="accent6">
                <a:hueOff val="0"/>
                <a:satOff val="0"/>
                <a:lumOff val="0"/>
                <a:alphaOff val="0"/>
                <a:tint val="98000"/>
                <a:satMod val="110000"/>
                <a:lumMod val="104000"/>
              </a:schemeClr>
            </a:gs>
            <a:gs pos="69000">
              <a:schemeClr val="accent6">
                <a:hueOff val="0"/>
                <a:satOff val="0"/>
                <a:lumOff val="0"/>
                <a:alphaOff val="0"/>
                <a:shade val="88000"/>
                <a:satMod val="130000"/>
                <a:lumMod val="92000"/>
              </a:schemeClr>
            </a:gs>
            <a:gs pos="100000">
              <a:schemeClr val="accent6">
                <a:hueOff val="0"/>
                <a:satOff val="0"/>
                <a:lumOff val="0"/>
                <a:alphaOff val="0"/>
                <a:shade val="78000"/>
                <a:satMod val="130000"/>
                <a:lumMod val="92000"/>
              </a:schemeClr>
            </a:gs>
          </a:gsLst>
          <a:lin ang="5400000" scaled="0"/>
        </a:gradFill>
        <a:ln w="9525" cap="flat" cmpd="sng" algn="ctr">
          <a:solidFill>
            <a:schemeClr val="l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708C99D-EEF3-8447-8A58-C4A25CBE918C}">
      <dsp:nvSpPr>
        <dsp:cNvPr id="0" name=""/>
        <dsp:cNvSpPr/>
      </dsp:nvSpPr>
      <dsp:spPr>
        <a:xfrm>
          <a:off x="5010289" y="1496022"/>
          <a:ext cx="939099" cy="332449"/>
        </a:xfrm>
        <a:prstGeom prst="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w="9525"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a:t>2001</a:t>
          </a:r>
        </a:p>
      </dsp:txBody>
      <dsp:txXfrm>
        <a:off x="5010289" y="1496022"/>
        <a:ext cx="939099" cy="332449"/>
      </dsp:txXfrm>
    </dsp:sp>
    <dsp:sp modelId="{227C1796-E12F-8348-BB34-45AAB043693C}">
      <dsp:nvSpPr>
        <dsp:cNvPr id="0" name=""/>
        <dsp:cNvSpPr/>
      </dsp:nvSpPr>
      <dsp:spPr>
        <a:xfrm>
          <a:off x="4697256" y="2160921"/>
          <a:ext cx="1565166" cy="1163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3820" rIns="0" bIns="0" numCol="1" spcCol="1270" anchor="t" anchorCtr="1">
          <a:noAutofit/>
        </a:bodyPr>
        <a:lstStyle/>
        <a:p>
          <a:pPr marL="0" lvl="0" indent="0" algn="ctr" defTabSz="488950">
            <a:lnSpc>
              <a:spcPct val="90000"/>
            </a:lnSpc>
            <a:spcBef>
              <a:spcPct val="0"/>
            </a:spcBef>
            <a:spcAft>
              <a:spcPct val="35000"/>
            </a:spcAft>
            <a:buNone/>
          </a:pPr>
          <a:r>
            <a:rPr lang="en-US" sz="1100" kern="1200"/>
            <a:t>Treaty of Nice ((signed 2001, entered into force 2003)</a:t>
          </a:r>
        </a:p>
      </dsp:txBody>
      <dsp:txXfrm>
        <a:off x="4697256" y="2160921"/>
        <a:ext cx="1565166" cy="1163572"/>
      </dsp:txXfrm>
    </dsp:sp>
    <dsp:sp modelId="{29CF1F54-DEDA-5548-AFFD-32C2183284CC}">
      <dsp:nvSpPr>
        <dsp:cNvPr id="0" name=""/>
        <dsp:cNvSpPr/>
      </dsp:nvSpPr>
      <dsp:spPr>
        <a:xfrm>
          <a:off x="5479839" y="1828471"/>
          <a:ext cx="0" cy="265959"/>
        </a:xfrm>
        <a:prstGeom prst="line">
          <a:avLst/>
        </a:prstGeom>
        <a:noFill/>
        <a:ln w="9525" cap="flat"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96CC64D1-1060-DC4D-9808-C0FAD4DD1244}">
      <dsp:nvSpPr>
        <dsp:cNvPr id="0" name=""/>
        <dsp:cNvSpPr/>
      </dsp:nvSpPr>
      <dsp:spPr>
        <a:xfrm>
          <a:off x="5446594" y="2094431"/>
          <a:ext cx="66489" cy="66489"/>
        </a:xfrm>
        <a:prstGeom prst="ellipse">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w="9525" cap="flat" cmpd="sng" algn="ctr">
          <a:solidFill>
            <a:schemeClr val="l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C331BAE3-5911-964E-9649-B388CC5BF4A5}">
      <dsp:nvSpPr>
        <dsp:cNvPr id="0" name=""/>
        <dsp:cNvSpPr/>
      </dsp:nvSpPr>
      <dsp:spPr>
        <a:xfrm rot="5400000">
          <a:off x="6252714" y="1192697"/>
          <a:ext cx="332449" cy="939099"/>
        </a:xfrm>
        <a:prstGeom prst="round2SameRect">
          <a:avLst/>
        </a:prstGeom>
        <a:gradFill rotWithShape="0">
          <a:gsLst>
            <a:gs pos="0">
              <a:schemeClr val="accent3">
                <a:hueOff val="0"/>
                <a:satOff val="0"/>
                <a:lumOff val="0"/>
                <a:alphaOff val="0"/>
                <a:tint val="98000"/>
                <a:satMod val="110000"/>
                <a:lumMod val="104000"/>
              </a:schemeClr>
            </a:gs>
            <a:gs pos="69000">
              <a:schemeClr val="accent3">
                <a:hueOff val="0"/>
                <a:satOff val="0"/>
                <a:lumOff val="0"/>
                <a:alphaOff val="0"/>
                <a:shade val="88000"/>
                <a:satMod val="130000"/>
                <a:lumMod val="92000"/>
              </a:schemeClr>
            </a:gs>
            <a:gs pos="100000">
              <a:schemeClr val="accent3">
                <a:hueOff val="0"/>
                <a:satOff val="0"/>
                <a:lumOff val="0"/>
                <a:alphaOff val="0"/>
                <a:shade val="78000"/>
                <a:satMod val="130000"/>
                <a:lumMod val="92000"/>
              </a:schemeClr>
            </a:gs>
          </a:gsLst>
          <a:lin ang="5400000" scaled="0"/>
        </a:gradFill>
        <a:ln w="9525" cap="flat" cmpd="sng" algn="ctr">
          <a:solidFill>
            <a:schemeClr val="accent3">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a:t>2007</a:t>
          </a:r>
        </a:p>
      </dsp:txBody>
      <dsp:txXfrm rot="-5400000">
        <a:off x="5949390" y="1512251"/>
        <a:ext cx="922870" cy="299991"/>
      </dsp:txXfrm>
    </dsp:sp>
    <dsp:sp modelId="{995C836E-B24C-ED49-8A54-B7CE55D986EB}">
      <dsp:nvSpPr>
        <dsp:cNvPr id="0" name=""/>
        <dsp:cNvSpPr/>
      </dsp:nvSpPr>
      <dsp:spPr>
        <a:xfrm>
          <a:off x="5636356" y="0"/>
          <a:ext cx="1565166" cy="1163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a:lnSpc>
              <a:spcPct val="90000"/>
            </a:lnSpc>
            <a:spcBef>
              <a:spcPct val="0"/>
            </a:spcBef>
            <a:spcAft>
              <a:spcPct val="35000"/>
            </a:spcAft>
            <a:buNone/>
          </a:pPr>
          <a:r>
            <a:rPr lang="en-US" sz="1100" kern="1200"/>
            <a:t>Treaty of Lisbon (signed 2007, entered into force 2009)</a:t>
          </a:r>
        </a:p>
      </dsp:txBody>
      <dsp:txXfrm>
        <a:off x="5636356" y="0"/>
        <a:ext cx="1565166" cy="1163572"/>
      </dsp:txXfrm>
    </dsp:sp>
    <dsp:sp modelId="{0EA1388D-B8C3-6F46-BE0E-FBCA414E3A64}">
      <dsp:nvSpPr>
        <dsp:cNvPr id="0" name=""/>
        <dsp:cNvSpPr/>
      </dsp:nvSpPr>
      <dsp:spPr>
        <a:xfrm>
          <a:off x="6418939" y="1230062"/>
          <a:ext cx="0" cy="265959"/>
        </a:xfrm>
        <a:prstGeom prst="line">
          <a:avLst/>
        </a:prstGeom>
        <a:noFill/>
        <a:ln w="9525" cap="flat" cmpd="sng" algn="ctr">
          <a:solidFill>
            <a:schemeClr val="accent3">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0F2B74BD-A137-BE4C-B7E8-00717007D316}">
      <dsp:nvSpPr>
        <dsp:cNvPr id="0" name=""/>
        <dsp:cNvSpPr/>
      </dsp:nvSpPr>
      <dsp:spPr>
        <a:xfrm>
          <a:off x="6385694" y="1163572"/>
          <a:ext cx="66489" cy="66489"/>
        </a:xfrm>
        <a:prstGeom prst="ellipse">
          <a:avLst/>
        </a:prstGeom>
        <a:gradFill rotWithShape="0">
          <a:gsLst>
            <a:gs pos="0">
              <a:schemeClr val="accent3">
                <a:hueOff val="0"/>
                <a:satOff val="0"/>
                <a:lumOff val="0"/>
                <a:alphaOff val="0"/>
                <a:tint val="98000"/>
                <a:satMod val="110000"/>
                <a:lumMod val="104000"/>
              </a:schemeClr>
            </a:gs>
            <a:gs pos="69000">
              <a:schemeClr val="accent3">
                <a:hueOff val="0"/>
                <a:satOff val="0"/>
                <a:lumOff val="0"/>
                <a:alphaOff val="0"/>
                <a:shade val="88000"/>
                <a:satMod val="130000"/>
                <a:lumMod val="92000"/>
              </a:schemeClr>
            </a:gs>
            <a:gs pos="100000">
              <a:schemeClr val="accent3">
                <a:hueOff val="0"/>
                <a:satOff val="0"/>
                <a:lumOff val="0"/>
                <a:alphaOff val="0"/>
                <a:shade val="78000"/>
                <a:satMod val="130000"/>
                <a:lumMod val="92000"/>
              </a:schemeClr>
            </a:gs>
          </a:gsLst>
          <a:lin ang="5400000" scaled="0"/>
        </a:gradFill>
        <a:ln w="9525" cap="flat" cmpd="sng" algn="ctr">
          <a:solidFill>
            <a:schemeClr val="l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21DFB5-18A7-304B-99C4-3433294A4379}">
      <dsp:nvSpPr>
        <dsp:cNvPr id="0" name=""/>
        <dsp:cNvSpPr/>
      </dsp:nvSpPr>
      <dsp:spPr>
        <a:xfrm>
          <a:off x="0" y="2798728"/>
          <a:ext cx="4435078" cy="1836268"/>
        </a:xfrm>
        <a:prstGeom prst="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b="1" kern="1200"/>
            <a:t>What are the consequences</a:t>
          </a:r>
          <a:r>
            <a:rPr lang="el-GR" sz="2200" b="1" kern="1200"/>
            <a:t>:</a:t>
          </a:r>
          <a:r>
            <a:rPr lang="el-GR" sz="2200" kern="1200"/>
            <a:t> </a:t>
          </a:r>
          <a:r>
            <a:rPr lang="en-US" sz="2200" kern="1200"/>
            <a:t>None technically</a:t>
          </a:r>
          <a:r>
            <a:rPr lang="el-GR" sz="2200" kern="1200"/>
            <a:t>. </a:t>
          </a:r>
          <a:r>
            <a:rPr lang="en-US" sz="2200" kern="1200"/>
            <a:t>Negotiations start between Commission and Member state and the Council of Ministers may address recommendations</a:t>
          </a:r>
          <a:r>
            <a:rPr lang="el-GR" sz="2200" kern="1200"/>
            <a:t>. </a:t>
          </a:r>
          <a:endParaRPr lang="en-US" sz="2200" kern="1200"/>
        </a:p>
      </dsp:txBody>
      <dsp:txXfrm>
        <a:off x="0" y="2798728"/>
        <a:ext cx="4435078" cy="1836268"/>
      </dsp:txXfrm>
    </dsp:sp>
    <dsp:sp modelId="{13C1B1D2-0D16-C14D-8A38-8F4318504F71}">
      <dsp:nvSpPr>
        <dsp:cNvPr id="0" name=""/>
        <dsp:cNvSpPr/>
      </dsp:nvSpPr>
      <dsp:spPr>
        <a:xfrm rot="10800000">
          <a:off x="0" y="2090"/>
          <a:ext cx="4435078" cy="2824181"/>
        </a:xfrm>
        <a:prstGeom prst="upArrowCallou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b="1" kern="1200"/>
            <a:t>What is determined</a:t>
          </a:r>
          <a:r>
            <a:rPr lang="el-GR" sz="2200" b="1" kern="1200"/>
            <a:t>:</a:t>
          </a:r>
          <a:r>
            <a:rPr lang="el-GR" sz="2200" kern="1200"/>
            <a:t> </a:t>
          </a:r>
          <a:r>
            <a:rPr lang="en-US" sz="2200" kern="1200"/>
            <a:t>clear risk of a serious breach by a Member State of the values referred to in Article 2 </a:t>
          </a:r>
          <a:r>
            <a:rPr lang="el-GR" sz="2200" kern="1200"/>
            <a:t>. </a:t>
          </a:r>
          <a:endParaRPr lang="en-US" sz="2200" kern="1200"/>
        </a:p>
      </dsp:txBody>
      <dsp:txXfrm rot="10800000">
        <a:off x="0" y="2090"/>
        <a:ext cx="4435078" cy="18350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930286-E4B3-1F42-8AFF-7A5B9B6321D3}">
      <dsp:nvSpPr>
        <dsp:cNvPr id="0" name=""/>
        <dsp:cNvSpPr/>
      </dsp:nvSpPr>
      <dsp:spPr>
        <a:xfrm>
          <a:off x="0" y="0"/>
          <a:ext cx="6122788" cy="1496022"/>
        </a:xfrm>
        <a:prstGeom prst="roundRect">
          <a:avLst>
            <a:gd name="adj" fmla="val 10000"/>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a:t>What is determined</a:t>
          </a:r>
          <a:r>
            <a:rPr lang="el-GR" sz="1400" kern="1200"/>
            <a:t>: </a:t>
          </a:r>
          <a:r>
            <a:rPr lang="en-US" sz="1400" kern="1200"/>
            <a:t>the existence of a serious and persistent breach by a Member State of the values referred to in Article 2 </a:t>
          </a:r>
        </a:p>
      </dsp:txBody>
      <dsp:txXfrm>
        <a:off x="43817" y="43817"/>
        <a:ext cx="4576533" cy="1408388"/>
      </dsp:txXfrm>
    </dsp:sp>
    <dsp:sp modelId="{5A2E25FD-B1C3-1E47-8510-9C0025F323EC}">
      <dsp:nvSpPr>
        <dsp:cNvPr id="0" name=""/>
        <dsp:cNvSpPr/>
      </dsp:nvSpPr>
      <dsp:spPr>
        <a:xfrm>
          <a:off x="1080492" y="1828471"/>
          <a:ext cx="6122788" cy="1496022"/>
        </a:xfrm>
        <a:prstGeom prst="roundRect">
          <a:avLst>
            <a:gd name="adj" fmla="val 10000"/>
          </a:avLst>
        </a:prstGeom>
        <a:gradFill rotWithShape="0">
          <a:gsLst>
            <a:gs pos="0">
              <a:schemeClr val="accent3">
                <a:hueOff val="0"/>
                <a:satOff val="0"/>
                <a:lumOff val="0"/>
                <a:alphaOff val="0"/>
                <a:tint val="98000"/>
                <a:satMod val="110000"/>
                <a:lumMod val="104000"/>
              </a:schemeClr>
            </a:gs>
            <a:gs pos="69000">
              <a:schemeClr val="accent3">
                <a:hueOff val="0"/>
                <a:satOff val="0"/>
                <a:lumOff val="0"/>
                <a:alphaOff val="0"/>
                <a:shade val="88000"/>
                <a:satMod val="130000"/>
                <a:lumMod val="92000"/>
              </a:schemeClr>
            </a:gs>
            <a:gs pos="100000">
              <a:schemeClr val="accent3">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a:t>What are the consequences</a:t>
          </a:r>
          <a:r>
            <a:rPr lang="el-GR" sz="1400" b="1" kern="1200"/>
            <a:t>:</a:t>
          </a:r>
          <a:r>
            <a:rPr lang="el-GR" sz="1400" kern="1200"/>
            <a:t> </a:t>
          </a:r>
          <a:r>
            <a:rPr lang="en-US" sz="1400" kern="1200"/>
            <a:t>the Council, acting by a qualified majority, may decide to suspend certain of the rights deriving from the application of the Treaties to the Member State in question, including the voting rights of the representative of the government of that Member State in the Council. </a:t>
          </a:r>
        </a:p>
      </dsp:txBody>
      <dsp:txXfrm>
        <a:off x="1124309" y="1872288"/>
        <a:ext cx="3982248" cy="1408388"/>
      </dsp:txXfrm>
    </dsp:sp>
    <dsp:sp modelId="{5A605658-C636-384A-BD74-FA32E9B1C08A}">
      <dsp:nvSpPr>
        <dsp:cNvPr id="0" name=""/>
        <dsp:cNvSpPr/>
      </dsp:nvSpPr>
      <dsp:spPr>
        <a:xfrm>
          <a:off x="5150374" y="1176039"/>
          <a:ext cx="972414" cy="972414"/>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369167" y="1176039"/>
        <a:ext cx="534828" cy="7317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6F3958-8057-43FB-90FD-B334EC53FEB6}">
      <dsp:nvSpPr>
        <dsp:cNvPr id="0" name=""/>
        <dsp:cNvSpPr/>
      </dsp:nvSpPr>
      <dsp:spPr>
        <a:xfrm>
          <a:off x="0" y="566"/>
          <a:ext cx="4435078" cy="132455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D5995D-3B04-4CA1-8AA8-2E5688CFB77E}">
      <dsp:nvSpPr>
        <dsp:cNvPr id="0" name=""/>
        <dsp:cNvSpPr/>
      </dsp:nvSpPr>
      <dsp:spPr>
        <a:xfrm>
          <a:off x="400679" y="298591"/>
          <a:ext cx="728507" cy="72850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6490159-90D3-4FD5-ACF2-F7BB14F05E73}">
      <dsp:nvSpPr>
        <dsp:cNvPr id="0" name=""/>
        <dsp:cNvSpPr/>
      </dsp:nvSpPr>
      <dsp:spPr>
        <a:xfrm>
          <a:off x="1529865" y="566"/>
          <a:ext cx="2905212" cy="132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82" tIns="140182" rIns="140182" bIns="140182" numCol="1" spcCol="1270" anchor="ctr" anchorCtr="0">
          <a:noAutofit/>
        </a:bodyPr>
        <a:lstStyle/>
        <a:p>
          <a:pPr marL="0" lvl="0" indent="0" algn="l" defTabSz="1111250">
            <a:lnSpc>
              <a:spcPct val="90000"/>
            </a:lnSpc>
            <a:spcBef>
              <a:spcPct val="0"/>
            </a:spcBef>
            <a:spcAft>
              <a:spcPct val="35000"/>
            </a:spcAft>
            <a:buNone/>
          </a:pPr>
          <a:r>
            <a:rPr lang="en-US" sz="2500" kern="1200"/>
            <a:t>A State	</a:t>
          </a:r>
        </a:p>
      </dsp:txBody>
      <dsp:txXfrm>
        <a:off x="1529865" y="566"/>
        <a:ext cx="2905212" cy="1324558"/>
      </dsp:txXfrm>
    </dsp:sp>
    <dsp:sp modelId="{A7723E8F-5C64-4BF5-B6A4-5B959D75FB34}">
      <dsp:nvSpPr>
        <dsp:cNvPr id="0" name=""/>
        <dsp:cNvSpPr/>
      </dsp:nvSpPr>
      <dsp:spPr>
        <a:xfrm>
          <a:off x="0" y="1656264"/>
          <a:ext cx="4435078" cy="132455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238603-72AB-4B98-9B8A-59895DB63059}">
      <dsp:nvSpPr>
        <dsp:cNvPr id="0" name=""/>
        <dsp:cNvSpPr/>
      </dsp:nvSpPr>
      <dsp:spPr>
        <a:xfrm>
          <a:off x="400679" y="1954290"/>
          <a:ext cx="728507" cy="72850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020E4E4-819D-410A-AF67-1C67894B271C}">
      <dsp:nvSpPr>
        <dsp:cNvPr id="0" name=""/>
        <dsp:cNvSpPr/>
      </dsp:nvSpPr>
      <dsp:spPr>
        <a:xfrm>
          <a:off x="1529865" y="1656264"/>
          <a:ext cx="2905212" cy="132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82" tIns="140182" rIns="140182" bIns="140182" numCol="1" spcCol="1270" anchor="ctr" anchorCtr="0">
          <a:noAutofit/>
        </a:bodyPr>
        <a:lstStyle/>
        <a:p>
          <a:pPr marL="0" lvl="0" indent="0" algn="l" defTabSz="1111250">
            <a:lnSpc>
              <a:spcPct val="90000"/>
            </a:lnSpc>
            <a:spcBef>
              <a:spcPct val="0"/>
            </a:spcBef>
            <a:spcAft>
              <a:spcPct val="35000"/>
            </a:spcAft>
            <a:buNone/>
          </a:pPr>
          <a:r>
            <a:rPr lang="en-US" sz="2500" kern="1200"/>
            <a:t>A European state</a:t>
          </a:r>
        </a:p>
      </dsp:txBody>
      <dsp:txXfrm>
        <a:off x="1529865" y="1656264"/>
        <a:ext cx="2905212" cy="1324558"/>
      </dsp:txXfrm>
    </dsp:sp>
    <dsp:sp modelId="{F05454A6-6767-460F-A8CB-424A1BB1780A}">
      <dsp:nvSpPr>
        <dsp:cNvPr id="0" name=""/>
        <dsp:cNvSpPr/>
      </dsp:nvSpPr>
      <dsp:spPr>
        <a:xfrm>
          <a:off x="0" y="3311963"/>
          <a:ext cx="4435078" cy="132455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C2942D-0C96-4433-92A4-B7414912122D}">
      <dsp:nvSpPr>
        <dsp:cNvPr id="0" name=""/>
        <dsp:cNvSpPr/>
      </dsp:nvSpPr>
      <dsp:spPr>
        <a:xfrm>
          <a:off x="400679" y="3609988"/>
          <a:ext cx="728507" cy="72850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5C923A0-9A38-4009-B9A0-63FFB89733A1}">
      <dsp:nvSpPr>
        <dsp:cNvPr id="0" name=""/>
        <dsp:cNvSpPr/>
      </dsp:nvSpPr>
      <dsp:spPr>
        <a:xfrm>
          <a:off x="1529865" y="3311963"/>
          <a:ext cx="2905212" cy="132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82" tIns="140182" rIns="140182" bIns="140182" numCol="1" spcCol="1270" anchor="ctr" anchorCtr="0">
          <a:noAutofit/>
        </a:bodyPr>
        <a:lstStyle/>
        <a:p>
          <a:pPr marL="0" lvl="0" indent="0" algn="l" defTabSz="1111250">
            <a:lnSpc>
              <a:spcPct val="90000"/>
            </a:lnSpc>
            <a:spcBef>
              <a:spcPct val="0"/>
            </a:spcBef>
            <a:spcAft>
              <a:spcPct val="35000"/>
            </a:spcAft>
            <a:buNone/>
          </a:pPr>
          <a:r>
            <a:rPr lang="en-US" sz="2500" kern="1200"/>
            <a:t>Which respects the principles of Article </a:t>
          </a:r>
          <a:r>
            <a:rPr lang="el-GR" sz="2500" kern="1200"/>
            <a:t>2</a:t>
          </a:r>
          <a:endParaRPr lang="en-US" sz="2500" kern="1200"/>
        </a:p>
      </dsp:txBody>
      <dsp:txXfrm>
        <a:off x="1529865" y="3311963"/>
        <a:ext cx="2905212" cy="1324558"/>
      </dsp:txXfrm>
    </dsp:sp>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7039E7B5-11B2-BB4A-BC8E-6C79D23D0B0D}"/>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l-GR" altLang="en-US"/>
          </a:p>
        </p:txBody>
      </p:sp>
      <p:sp>
        <p:nvSpPr>
          <p:cNvPr id="76803" name="Rectangle 3">
            <a:extLst>
              <a:ext uri="{FF2B5EF4-FFF2-40B4-BE49-F238E27FC236}">
                <a16:creationId xmlns:a16="http://schemas.microsoft.com/office/drawing/2014/main" id="{489993DA-632A-924D-8845-274F20087CD0}"/>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l-GR" altLang="en-US"/>
          </a:p>
        </p:txBody>
      </p:sp>
      <p:sp>
        <p:nvSpPr>
          <p:cNvPr id="76804" name="Rectangle 4">
            <a:extLst>
              <a:ext uri="{FF2B5EF4-FFF2-40B4-BE49-F238E27FC236}">
                <a16:creationId xmlns:a16="http://schemas.microsoft.com/office/drawing/2014/main" id="{E5FBEE25-2C2C-3A40-B025-FF5F2D3D6D9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6805" name="Rectangle 5">
            <a:extLst>
              <a:ext uri="{FF2B5EF4-FFF2-40B4-BE49-F238E27FC236}">
                <a16:creationId xmlns:a16="http://schemas.microsoft.com/office/drawing/2014/main" id="{4C77D99C-88D1-9646-B1B6-7509077605B3}"/>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n-US"/>
              <a:t>Κάντε κλικ για να επεξεργαστείτε τα στυλ κειμένου του υποδείγματος</a:t>
            </a:r>
          </a:p>
          <a:p>
            <a:pPr lvl="1"/>
            <a:r>
              <a:rPr lang="el-GR" altLang="en-US"/>
              <a:t>Δεύτερου επιπέδου</a:t>
            </a:r>
          </a:p>
          <a:p>
            <a:pPr lvl="2"/>
            <a:r>
              <a:rPr lang="el-GR" altLang="en-US"/>
              <a:t>Τρίτου επιπέδου</a:t>
            </a:r>
          </a:p>
          <a:p>
            <a:pPr lvl="3"/>
            <a:r>
              <a:rPr lang="el-GR" altLang="en-US"/>
              <a:t>Τέταρτου επιπέδου</a:t>
            </a:r>
          </a:p>
          <a:p>
            <a:pPr lvl="4"/>
            <a:r>
              <a:rPr lang="el-GR" altLang="en-US"/>
              <a:t>Πέμπτου επιπέδου</a:t>
            </a:r>
          </a:p>
        </p:txBody>
      </p:sp>
      <p:sp>
        <p:nvSpPr>
          <p:cNvPr id="76806" name="Rectangle 6">
            <a:extLst>
              <a:ext uri="{FF2B5EF4-FFF2-40B4-BE49-F238E27FC236}">
                <a16:creationId xmlns:a16="http://schemas.microsoft.com/office/drawing/2014/main" id="{4B7AAC25-F3C0-7B4A-B7C2-88822E730530}"/>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l-GR" altLang="en-US"/>
          </a:p>
        </p:txBody>
      </p:sp>
      <p:sp>
        <p:nvSpPr>
          <p:cNvPr id="76807" name="Rectangle 7">
            <a:extLst>
              <a:ext uri="{FF2B5EF4-FFF2-40B4-BE49-F238E27FC236}">
                <a16:creationId xmlns:a16="http://schemas.microsoft.com/office/drawing/2014/main" id="{EA87C09C-A650-674D-94D8-4577CBE2DD50}"/>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B4D604E2-F3CE-E740-A4AA-9DB3C7D17FEE}" type="slidenum">
              <a:rPr lang="el-GR" altLang="en-US"/>
              <a:pPr/>
              <a:t>‹#›</a:t>
            </a:fld>
            <a:endParaRPr lang="el-GR"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a:xfrm>
            <a:off x="2396319" y="329308"/>
            <a:ext cx="3086292" cy="309201"/>
          </a:xfrm>
        </p:spPr>
        <p:txBody>
          <a:bodyPr/>
          <a:lstStyle/>
          <a:p>
            <a:endParaRPr lang="el-GR" altLang="en-US"/>
          </a:p>
        </p:txBody>
      </p:sp>
      <p:sp>
        <p:nvSpPr>
          <p:cNvPr id="6" name="Slide Number Placeholder 5"/>
          <p:cNvSpPr>
            <a:spLocks noGrp="1"/>
          </p:cNvSpPr>
          <p:nvPr>
            <p:ph type="sldNum" sz="quarter" idx="12"/>
          </p:nvPr>
        </p:nvSpPr>
        <p:spPr>
          <a:xfrm>
            <a:off x="1434703" y="798973"/>
            <a:ext cx="802005" cy="503578"/>
          </a:xfrm>
        </p:spPr>
        <p:txBody>
          <a:bodyPr/>
          <a:lstStyle/>
          <a:p>
            <a:fld id="{F391616B-A9C6-1249-8DB8-0A9885FCAD33}" type="slidenum">
              <a:rPr lang="el-GR" altLang="en-US" smtClean="0"/>
              <a:pPr/>
              <a:t>‹#›</a:t>
            </a:fld>
            <a:endParaRPr lang="el-GR" alt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86094615"/>
      </p:ext>
    </p:extLst>
  </p:cSld>
  <p:clrMapOvr>
    <a:masterClrMapping/>
  </p:clrMapOvr>
  <p:transition spd="med">
    <p:blind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310DDEB6-6733-E540-B9CD-C0669B75A8AA}" type="slidenum">
              <a:rPr lang="el-GR" altLang="en-US" smtClean="0"/>
              <a:pPr/>
              <a:t>‹#›</a:t>
            </a:fld>
            <a:endParaRPr lang="el-GR" altLang="en-US"/>
          </a:p>
        </p:txBody>
      </p:sp>
    </p:spTree>
    <p:extLst>
      <p:ext uri="{BB962C8B-B14F-4D97-AF65-F5344CB8AC3E}">
        <p14:creationId xmlns:p14="http://schemas.microsoft.com/office/powerpoint/2010/main" val="1134063119"/>
      </p:ext>
    </p:extLst>
  </p:cSld>
  <p:clrMapOvr>
    <a:masterClrMapping/>
  </p:clrMapOvr>
  <p:transition spd="med">
    <p:blind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6A342D08-5CBC-ED4E-AF2D-D5EDA12A470D}" type="slidenum">
              <a:rPr lang="el-GR" altLang="en-US" smtClean="0"/>
              <a:pPr/>
              <a:t>‹#›</a:t>
            </a:fld>
            <a:endParaRPr lang="el-GR" alt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68814359"/>
      </p:ext>
    </p:extLst>
  </p:cSld>
  <p:clrMapOvr>
    <a:masterClrMapping/>
  </p:clrMapOvr>
  <p:transition spd="med">
    <p:blind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2AABEF07-A637-074F-BA59-1E16A14C5F5F}" type="slidenum">
              <a:rPr lang="el-GR" altLang="en-US" smtClean="0"/>
              <a:pPr/>
              <a:t>‹#›</a:t>
            </a:fld>
            <a:endParaRPr lang="el-GR" alt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7644966"/>
      </p:ext>
    </p:extLst>
  </p:cSld>
  <p:clrMapOvr>
    <a:masterClrMapping/>
  </p:clrMapOvr>
  <p:transition spd="med">
    <p:blind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E548BA79-C578-954C-858C-DE5944FCF65F}" type="slidenum">
              <a:rPr lang="el-GR" altLang="en-US" smtClean="0"/>
              <a:pPr/>
              <a:t>‹#›</a:t>
            </a:fld>
            <a:endParaRPr lang="el-GR" alt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8299740"/>
      </p:ext>
    </p:extLst>
  </p:cSld>
  <p:clrMapOvr>
    <a:masterClrMapping/>
  </p:clrMapOvr>
  <p:transition spd="med">
    <p:blind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l-GR" altLang="en-US"/>
          </a:p>
        </p:txBody>
      </p:sp>
      <p:sp>
        <p:nvSpPr>
          <p:cNvPr id="6" name="Footer Placeholder 5"/>
          <p:cNvSpPr>
            <a:spLocks noGrp="1"/>
          </p:cNvSpPr>
          <p:nvPr>
            <p:ph type="ftr" sz="quarter" idx="11"/>
          </p:nvPr>
        </p:nvSpPr>
        <p:spPr/>
        <p:txBody>
          <a:bodyPr/>
          <a:lstStyle/>
          <a:p>
            <a:endParaRPr lang="el-GR" altLang="en-US"/>
          </a:p>
        </p:txBody>
      </p:sp>
      <p:sp>
        <p:nvSpPr>
          <p:cNvPr id="7" name="Slide Number Placeholder 6"/>
          <p:cNvSpPr>
            <a:spLocks noGrp="1"/>
          </p:cNvSpPr>
          <p:nvPr>
            <p:ph type="sldNum" sz="quarter" idx="12"/>
          </p:nvPr>
        </p:nvSpPr>
        <p:spPr/>
        <p:txBody>
          <a:bodyPr/>
          <a:lstStyle/>
          <a:p>
            <a:fld id="{29832BEB-7543-A342-B688-4522B85CB4EB}" type="slidenum">
              <a:rPr lang="el-GR" altLang="en-US" smtClean="0"/>
              <a:pPr/>
              <a:t>‹#›</a:t>
            </a:fld>
            <a:endParaRPr lang="el-GR" alt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4697505"/>
      </p:ext>
    </p:extLst>
  </p:cSld>
  <p:clrMapOvr>
    <a:masterClrMapping/>
  </p:clrMapOvr>
  <p:transition spd="med">
    <p:blind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l-GR" altLang="en-US"/>
          </a:p>
        </p:txBody>
      </p:sp>
      <p:sp>
        <p:nvSpPr>
          <p:cNvPr id="8" name="Footer Placeholder 7"/>
          <p:cNvSpPr>
            <a:spLocks noGrp="1"/>
          </p:cNvSpPr>
          <p:nvPr>
            <p:ph type="ftr" sz="quarter" idx="11"/>
          </p:nvPr>
        </p:nvSpPr>
        <p:spPr/>
        <p:txBody>
          <a:bodyPr/>
          <a:lstStyle/>
          <a:p>
            <a:endParaRPr lang="el-GR" altLang="en-US"/>
          </a:p>
        </p:txBody>
      </p:sp>
      <p:sp>
        <p:nvSpPr>
          <p:cNvPr id="9" name="Slide Number Placeholder 8"/>
          <p:cNvSpPr>
            <a:spLocks noGrp="1"/>
          </p:cNvSpPr>
          <p:nvPr>
            <p:ph type="sldNum" sz="quarter" idx="12"/>
          </p:nvPr>
        </p:nvSpPr>
        <p:spPr/>
        <p:txBody>
          <a:bodyPr/>
          <a:lstStyle/>
          <a:p>
            <a:fld id="{1E8E9422-DD07-4141-9D2C-B5BDC9B2C853}" type="slidenum">
              <a:rPr lang="el-GR" altLang="en-US" smtClean="0"/>
              <a:pPr/>
              <a:t>‹#›</a:t>
            </a:fld>
            <a:endParaRPr lang="el-GR" altLang="en-US"/>
          </a:p>
        </p:txBody>
      </p:sp>
    </p:spTree>
    <p:extLst>
      <p:ext uri="{BB962C8B-B14F-4D97-AF65-F5344CB8AC3E}">
        <p14:creationId xmlns:p14="http://schemas.microsoft.com/office/powerpoint/2010/main" val="1620295249"/>
      </p:ext>
    </p:extLst>
  </p:cSld>
  <p:clrMapOvr>
    <a:masterClrMapping/>
  </p:clrMapOvr>
  <p:transition spd="med">
    <p:blind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l-GR" altLang="en-US"/>
          </a:p>
        </p:txBody>
      </p:sp>
      <p:sp>
        <p:nvSpPr>
          <p:cNvPr id="4" name="Footer Placeholder 3"/>
          <p:cNvSpPr>
            <a:spLocks noGrp="1"/>
          </p:cNvSpPr>
          <p:nvPr>
            <p:ph type="ftr" sz="quarter" idx="11"/>
          </p:nvPr>
        </p:nvSpPr>
        <p:spPr/>
        <p:txBody>
          <a:bodyPr/>
          <a:lstStyle/>
          <a:p>
            <a:endParaRPr lang="el-GR" altLang="en-US"/>
          </a:p>
        </p:txBody>
      </p:sp>
      <p:sp>
        <p:nvSpPr>
          <p:cNvPr id="5" name="Slide Number Placeholder 4"/>
          <p:cNvSpPr>
            <a:spLocks noGrp="1"/>
          </p:cNvSpPr>
          <p:nvPr>
            <p:ph type="sldNum" sz="quarter" idx="12"/>
          </p:nvPr>
        </p:nvSpPr>
        <p:spPr/>
        <p:txBody>
          <a:bodyPr/>
          <a:lstStyle/>
          <a:p>
            <a:fld id="{A5B26B81-FA35-224D-9B22-F7758B5A080C}" type="slidenum">
              <a:rPr lang="el-GR" altLang="en-US" smtClean="0"/>
              <a:pPr/>
              <a:t>‹#›</a:t>
            </a:fld>
            <a:endParaRPr lang="el-GR" altLang="en-US"/>
          </a:p>
        </p:txBody>
      </p:sp>
    </p:spTree>
    <p:extLst>
      <p:ext uri="{BB962C8B-B14F-4D97-AF65-F5344CB8AC3E}">
        <p14:creationId xmlns:p14="http://schemas.microsoft.com/office/powerpoint/2010/main" val="1137166713"/>
      </p:ext>
    </p:extLst>
  </p:cSld>
  <p:clrMapOvr>
    <a:masterClrMapping/>
  </p:clrMapOvr>
  <p:transition spd="med">
    <p:blind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l-GR" altLang="en-US"/>
          </a:p>
        </p:txBody>
      </p:sp>
      <p:sp>
        <p:nvSpPr>
          <p:cNvPr id="3" name="Footer Placeholder 2"/>
          <p:cNvSpPr>
            <a:spLocks noGrp="1"/>
          </p:cNvSpPr>
          <p:nvPr>
            <p:ph type="ftr" sz="quarter" idx="11"/>
          </p:nvPr>
        </p:nvSpPr>
        <p:spPr/>
        <p:txBody>
          <a:bodyPr/>
          <a:lstStyle/>
          <a:p>
            <a:endParaRPr lang="el-GR" altLang="en-US"/>
          </a:p>
        </p:txBody>
      </p:sp>
      <p:sp>
        <p:nvSpPr>
          <p:cNvPr id="4" name="Slide Number Placeholder 3"/>
          <p:cNvSpPr>
            <a:spLocks noGrp="1"/>
          </p:cNvSpPr>
          <p:nvPr>
            <p:ph type="sldNum" sz="quarter" idx="12"/>
          </p:nvPr>
        </p:nvSpPr>
        <p:spPr/>
        <p:txBody>
          <a:bodyPr/>
          <a:lstStyle/>
          <a:p>
            <a:fld id="{9C6D4763-117F-A947-AB5C-1D0706DAA3BC}" type="slidenum">
              <a:rPr lang="el-GR" altLang="en-US" smtClean="0"/>
              <a:pPr/>
              <a:t>‹#›</a:t>
            </a:fld>
            <a:endParaRPr lang="el-GR" altLang="en-US"/>
          </a:p>
        </p:txBody>
      </p:sp>
    </p:spTree>
    <p:extLst>
      <p:ext uri="{BB962C8B-B14F-4D97-AF65-F5344CB8AC3E}">
        <p14:creationId xmlns:p14="http://schemas.microsoft.com/office/powerpoint/2010/main" val="2311556719"/>
      </p:ext>
    </p:extLst>
  </p:cSld>
  <p:clrMapOvr>
    <a:masterClrMapping/>
  </p:clrMapOvr>
  <p:transition spd="med">
    <p:blind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l-GR" altLang="en-US"/>
          </a:p>
        </p:txBody>
      </p:sp>
      <p:sp>
        <p:nvSpPr>
          <p:cNvPr id="6" name="Footer Placeholder 5"/>
          <p:cNvSpPr>
            <a:spLocks noGrp="1"/>
          </p:cNvSpPr>
          <p:nvPr>
            <p:ph type="ftr" sz="quarter" idx="11"/>
          </p:nvPr>
        </p:nvSpPr>
        <p:spPr/>
        <p:txBody>
          <a:bodyPr/>
          <a:lstStyle/>
          <a:p>
            <a:endParaRPr lang="el-GR" altLang="en-US"/>
          </a:p>
        </p:txBody>
      </p:sp>
      <p:sp>
        <p:nvSpPr>
          <p:cNvPr id="7" name="Slide Number Placeholder 6"/>
          <p:cNvSpPr>
            <a:spLocks noGrp="1"/>
          </p:cNvSpPr>
          <p:nvPr>
            <p:ph type="sldNum" sz="quarter" idx="12"/>
          </p:nvPr>
        </p:nvSpPr>
        <p:spPr/>
        <p:txBody>
          <a:bodyPr/>
          <a:lstStyle/>
          <a:p>
            <a:fld id="{5A3247AC-244A-964A-B3C1-758059093656}" type="slidenum">
              <a:rPr lang="el-GR" altLang="en-US" smtClean="0"/>
              <a:pPr/>
              <a:t>‹#›</a:t>
            </a:fld>
            <a:endParaRPr lang="el-GR" alt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86431297"/>
      </p:ext>
    </p:extLst>
  </p:cSld>
  <p:clrMapOvr>
    <a:masterClrMapping/>
  </p:clrMapOvr>
  <p:transition spd="med">
    <p:blind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endParaRPr lang="el-GR" altLang="en-US"/>
          </a:p>
        </p:txBody>
      </p:sp>
      <p:sp>
        <p:nvSpPr>
          <p:cNvPr id="6" name="Footer Placeholder 5"/>
          <p:cNvSpPr>
            <a:spLocks noGrp="1"/>
          </p:cNvSpPr>
          <p:nvPr>
            <p:ph type="ftr" sz="quarter" idx="11"/>
          </p:nvPr>
        </p:nvSpPr>
        <p:spPr>
          <a:xfrm>
            <a:off x="1437530" y="318641"/>
            <a:ext cx="3251553" cy="320931"/>
          </a:xfrm>
        </p:spPr>
        <p:txBody>
          <a:bodyPr/>
          <a:lstStyle/>
          <a:p>
            <a:endParaRPr lang="el-GR" altLang="en-US"/>
          </a:p>
        </p:txBody>
      </p:sp>
      <p:sp>
        <p:nvSpPr>
          <p:cNvPr id="7" name="Slide Number Placeholder 6"/>
          <p:cNvSpPr>
            <a:spLocks noGrp="1"/>
          </p:cNvSpPr>
          <p:nvPr>
            <p:ph type="sldNum" sz="quarter" idx="12"/>
          </p:nvPr>
        </p:nvSpPr>
        <p:spPr/>
        <p:txBody>
          <a:bodyPr/>
          <a:lstStyle/>
          <a:p>
            <a:fld id="{0FBB3AE6-EE14-C045-86E4-70EC24F4BB5A}" type="slidenum">
              <a:rPr lang="el-GR" altLang="en-US" smtClean="0"/>
              <a:pPr/>
              <a:t>‹#›</a:t>
            </a:fld>
            <a:endParaRPr lang="el-GR" alt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1157922"/>
      </p:ext>
    </p:extLst>
  </p:cSld>
  <p:clrMapOvr>
    <a:masterClrMapping/>
  </p:clrMapOvr>
  <p:transition spd="med">
    <p:blind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l-GR" alt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l-GR" alt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71AE0C90-1107-474F-9078-8BDA87AC491C}" type="slidenum">
              <a:rPr lang="el-GR" altLang="en-US" smtClean="0"/>
              <a:pPr/>
              <a:t>‹#›</a:t>
            </a:fld>
            <a:endParaRPr lang="el-GR" altLang="en-US"/>
          </a:p>
        </p:txBody>
      </p:sp>
    </p:spTree>
    <p:extLst>
      <p:ext uri="{BB962C8B-B14F-4D97-AF65-F5344CB8AC3E}">
        <p14:creationId xmlns:p14="http://schemas.microsoft.com/office/powerpoint/2010/main" val="1001878514"/>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ransition spd="med">
    <p:blinds/>
  </p:transition>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053" name="Rectangle 73">
            <a:extLst>
              <a:ext uri="{FF2B5EF4-FFF2-40B4-BE49-F238E27FC236}">
                <a16:creationId xmlns:a16="http://schemas.microsoft.com/office/drawing/2014/main" id="{8BC298DB-2D5C-40A1-9A78-6B4A12198A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4" name="Rectangle 75">
            <a:extLst>
              <a:ext uri="{FF2B5EF4-FFF2-40B4-BE49-F238E27FC236}">
                <a16:creationId xmlns:a16="http://schemas.microsoft.com/office/drawing/2014/main" id="{35C2355B-7CE9-4192-9142-A41CA0A0C0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050" name="Rectangle 2">
            <a:extLst>
              <a:ext uri="{FF2B5EF4-FFF2-40B4-BE49-F238E27FC236}">
                <a16:creationId xmlns:a16="http://schemas.microsoft.com/office/drawing/2014/main" id="{2E7D04A5-11CA-7E45-BA58-65485AB59E91}"/>
              </a:ext>
            </a:extLst>
          </p:cNvPr>
          <p:cNvSpPr>
            <a:spLocks noGrp="1" noChangeArrowheads="1"/>
          </p:cNvSpPr>
          <p:nvPr>
            <p:ph type="ctrTitle"/>
          </p:nvPr>
        </p:nvSpPr>
        <p:spPr>
          <a:xfrm>
            <a:off x="4938900" y="967167"/>
            <a:ext cx="3113479" cy="2374516"/>
          </a:xfrm>
        </p:spPr>
        <p:txBody>
          <a:bodyPr>
            <a:normAutofit/>
          </a:bodyPr>
          <a:lstStyle/>
          <a:p>
            <a:r>
              <a:rPr lang="en-US" sz="3300" b="1">
                <a:latin typeface="Calibri" panose="020F0502020204030204" pitchFamily="34" charset="0"/>
                <a:cs typeface="Calibri" panose="020F0502020204030204" pitchFamily="34" charset="0"/>
              </a:rPr>
              <a:t>The institutional</a:t>
            </a:r>
            <a:r>
              <a:rPr lang="el-GR" sz="3300" b="1">
                <a:latin typeface="Calibri" panose="020F0502020204030204" pitchFamily="34" charset="0"/>
                <a:cs typeface="Calibri" panose="020F0502020204030204" pitchFamily="34" charset="0"/>
              </a:rPr>
              <a:t> </a:t>
            </a:r>
            <a:r>
              <a:rPr lang="en-US" sz="3300" b="1">
                <a:latin typeface="Calibri" panose="020F0502020204030204" pitchFamily="34" charset="0"/>
                <a:cs typeface="Calibri" panose="020F0502020204030204" pitchFamily="34" charset="0"/>
              </a:rPr>
              <a:t>structure of the European Union</a:t>
            </a:r>
            <a:endParaRPr lang="el-GR" altLang="en-US" sz="3300" b="1">
              <a:latin typeface="Calibri" panose="020F0502020204030204" pitchFamily="34" charset="0"/>
              <a:cs typeface="Calibri" panose="020F0502020204030204" pitchFamily="34" charset="0"/>
            </a:endParaRPr>
          </a:p>
        </p:txBody>
      </p:sp>
      <p:sp>
        <p:nvSpPr>
          <p:cNvPr id="2051" name="Rectangle 3">
            <a:extLst>
              <a:ext uri="{FF2B5EF4-FFF2-40B4-BE49-F238E27FC236}">
                <a16:creationId xmlns:a16="http://schemas.microsoft.com/office/drawing/2014/main" id="{29CCFAE3-0B5E-DC4E-96DA-546299755A79}"/>
              </a:ext>
            </a:extLst>
          </p:cNvPr>
          <p:cNvSpPr>
            <a:spLocks noGrp="1" noChangeArrowheads="1"/>
          </p:cNvSpPr>
          <p:nvPr>
            <p:ph type="subTitle" idx="1"/>
          </p:nvPr>
        </p:nvSpPr>
        <p:spPr>
          <a:xfrm>
            <a:off x="4934735" y="3529159"/>
            <a:ext cx="3121867" cy="1606576"/>
          </a:xfrm>
        </p:spPr>
        <p:txBody>
          <a:bodyPr>
            <a:normAutofit/>
          </a:bodyPr>
          <a:lstStyle/>
          <a:p>
            <a:r>
              <a:rPr lang="en-US" sz="1400">
                <a:latin typeface="Calibri" panose="020F0502020204030204" pitchFamily="34" charset="0"/>
                <a:cs typeface="Calibri" panose="020F0502020204030204" pitchFamily="34" charset="0"/>
              </a:rPr>
              <a:t>objectives, values, competences, membership</a:t>
            </a:r>
            <a:r>
              <a:rPr lang="el-GR" sz="1400">
                <a:latin typeface="Calibri" panose="020F0502020204030204" pitchFamily="34" charset="0"/>
                <a:cs typeface="Calibri" panose="020F0502020204030204" pitchFamily="34" charset="0"/>
              </a:rPr>
              <a:t>, </a:t>
            </a:r>
            <a:r>
              <a:rPr lang="en-US" sz="1400">
                <a:latin typeface="Calibri" panose="020F0502020204030204" pitchFamily="34" charset="0"/>
                <a:cs typeface="Calibri" panose="020F0502020204030204" pitchFamily="34" charset="0"/>
              </a:rPr>
              <a:t>withdrawal</a:t>
            </a:r>
            <a:endParaRPr lang="el-GR" altLang="en-US" sz="1400">
              <a:latin typeface="Calibri" panose="020F0502020204030204" pitchFamily="34" charset="0"/>
              <a:cs typeface="Calibri" panose="020F0502020204030204" pitchFamily="34" charset="0"/>
            </a:endParaRPr>
          </a:p>
        </p:txBody>
      </p:sp>
      <p:pic>
        <p:nvPicPr>
          <p:cNvPr id="71" name="Graphic 70" descr="Bank">
            <a:extLst>
              <a:ext uri="{FF2B5EF4-FFF2-40B4-BE49-F238E27FC236}">
                <a16:creationId xmlns:a16="http://schemas.microsoft.com/office/drawing/2014/main" id="{A8FDD43E-172E-4B54-94B6-FE84186BE6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7521" y="1275798"/>
            <a:ext cx="3720332" cy="3720332"/>
          </a:xfrm>
          <a:prstGeom prst="rect">
            <a:avLst/>
          </a:prstGeom>
        </p:spPr>
      </p:pic>
      <p:cxnSp>
        <p:nvCxnSpPr>
          <p:cNvPr id="78" name="Straight Connector 77">
            <a:extLst>
              <a:ext uri="{FF2B5EF4-FFF2-40B4-BE49-F238E27FC236}">
                <a16:creationId xmlns:a16="http://schemas.microsoft.com/office/drawing/2014/main" id="{06D05ED8-39E4-42F8-92CB-704C2BD0D2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34735" y="3526496"/>
            <a:ext cx="3112448"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055" name="Picture 79">
            <a:extLst>
              <a:ext uri="{FF2B5EF4-FFF2-40B4-BE49-F238E27FC236}">
                <a16:creationId xmlns:a16="http://schemas.microsoft.com/office/drawing/2014/main" id="{45CE2E7C-6AA3-4710-825D-4CDDF788C7B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056" name="Straight Connector 81">
            <a:extLst>
              <a:ext uri="{FF2B5EF4-FFF2-40B4-BE49-F238E27FC236}">
                <a16:creationId xmlns:a16="http://schemas.microsoft.com/office/drawing/2014/main" id="{3256C6C3-0EDC-4651-AB37-9F26CFAA6C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blinds/>
  </p:transition>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216D9FD-860F-4F5C-8D9B-CE7002071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4" name="Rectangle 2">
            <a:extLst>
              <a:ext uri="{FF2B5EF4-FFF2-40B4-BE49-F238E27FC236}">
                <a16:creationId xmlns:a16="http://schemas.microsoft.com/office/drawing/2014/main" id="{4EA69251-D260-2343-997F-F0847100A61D}"/>
              </a:ext>
            </a:extLst>
          </p:cNvPr>
          <p:cNvSpPr>
            <a:spLocks noGrp="1" noChangeArrowheads="1"/>
          </p:cNvSpPr>
          <p:nvPr>
            <p:ph type="title"/>
          </p:nvPr>
        </p:nvSpPr>
        <p:spPr>
          <a:xfrm>
            <a:off x="661988" y="977028"/>
            <a:ext cx="2500057" cy="5237503"/>
          </a:xfrm>
        </p:spPr>
        <p:txBody>
          <a:bodyPr anchor="ctr">
            <a:normAutofit/>
          </a:bodyPr>
          <a:lstStyle/>
          <a:p>
            <a:r>
              <a:rPr lang="en-US" sz="3000" b="1">
                <a:latin typeface="Calibri" panose="020F0502020204030204" pitchFamily="34" charset="0"/>
                <a:cs typeface="Calibri" panose="020F0502020204030204" pitchFamily="34" charset="0"/>
              </a:rPr>
              <a:t>the principle of sincere cooperation – article 4</a:t>
            </a:r>
            <a:endParaRPr lang="el-GR" altLang="en-US" sz="3000" b="1">
              <a:latin typeface="Calibri" panose="020F0502020204030204" pitchFamily="34" charset="0"/>
              <a:cs typeface="Calibri" panose="020F0502020204030204" pitchFamily="34" charset="0"/>
            </a:endParaRPr>
          </a:p>
        </p:txBody>
      </p:sp>
      <p:sp>
        <p:nvSpPr>
          <p:cNvPr id="74" name="Rectangle 73">
            <a:extLst>
              <a:ext uri="{FF2B5EF4-FFF2-40B4-BE49-F238E27FC236}">
                <a16:creationId xmlns:a16="http://schemas.microsoft.com/office/drawing/2014/main" id="{8D074069-7026-466C-B495-20FB9578CF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494" y="0"/>
            <a:ext cx="5653506" cy="6858000"/>
          </a:xfrm>
          <a:prstGeom prst="rect">
            <a:avLst/>
          </a:prstGeom>
          <a:solidFill>
            <a:schemeClr val="tx2"/>
          </a:solidFill>
          <a:ln w="6350">
            <a:noFill/>
          </a:ln>
          <a:effectLst/>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1685D80-4D5A-471F-9215-651424F475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340" y="0"/>
            <a:ext cx="123444" cy="6858000"/>
          </a:xfrm>
          <a:prstGeom prst="rect">
            <a:avLst/>
          </a:prstGeom>
          <a:solidFill>
            <a:schemeClr val="accent2"/>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8195" name="Rectangle 3">
            <a:extLst>
              <a:ext uri="{FF2B5EF4-FFF2-40B4-BE49-F238E27FC236}">
                <a16:creationId xmlns:a16="http://schemas.microsoft.com/office/drawing/2014/main" id="{FF59657A-AA77-0743-B2DC-C8A1DACA0112}"/>
              </a:ext>
            </a:extLst>
          </p:cNvPr>
          <p:cNvSpPr>
            <a:spLocks noGrp="1" noChangeArrowheads="1"/>
          </p:cNvSpPr>
          <p:nvPr>
            <p:ph idx="1"/>
          </p:nvPr>
        </p:nvSpPr>
        <p:spPr>
          <a:xfrm>
            <a:off x="4343965" y="977029"/>
            <a:ext cx="4071592" cy="5237503"/>
          </a:xfrm>
        </p:spPr>
        <p:txBody>
          <a:bodyPr anchor="ctr">
            <a:normAutofit/>
          </a:bodyPr>
          <a:lstStyle/>
          <a:p>
            <a:pPr algn="just">
              <a:lnSpc>
                <a:spcPct val="110000"/>
              </a:lnSpc>
            </a:pPr>
            <a:r>
              <a:rPr lang="en-US" sz="1900" dirty="0">
                <a:solidFill>
                  <a:schemeClr val="bg1"/>
                </a:solidFill>
                <a:latin typeface="Calibri" panose="020F0502020204030204" pitchFamily="34" charset="0"/>
                <a:cs typeface="Calibri" panose="020F0502020204030204" pitchFamily="34" charset="0"/>
              </a:rPr>
              <a:t>the Union and the Member States shall, in full mutual respect, assist each other in carrying out tasks which flow from the Treaties</a:t>
            </a:r>
            <a:endParaRPr lang="en-US" sz="1900" i="1" dirty="0">
              <a:solidFill>
                <a:schemeClr val="bg1"/>
              </a:solidFill>
              <a:latin typeface="Calibri" panose="020F0502020204030204" pitchFamily="34" charset="0"/>
              <a:cs typeface="Calibri" panose="020F0502020204030204" pitchFamily="34" charset="0"/>
            </a:endParaRPr>
          </a:p>
          <a:p>
            <a:pPr algn="just">
              <a:lnSpc>
                <a:spcPct val="110000"/>
              </a:lnSpc>
            </a:pPr>
            <a:r>
              <a:rPr lang="en-US" sz="1900" dirty="0">
                <a:solidFill>
                  <a:schemeClr val="bg1"/>
                </a:solidFill>
                <a:latin typeface="Calibri" panose="020F0502020204030204" pitchFamily="34" charset="0"/>
                <a:cs typeface="Calibri" panose="020F0502020204030204" pitchFamily="34" charset="0"/>
              </a:rPr>
              <a:t>The Member States shall take any appropriate measure […] to ensure fulfilment of the obligations arising out of the Treaties or resulting from the acts of the institutions of the Union </a:t>
            </a:r>
          </a:p>
          <a:p>
            <a:pPr algn="just">
              <a:lnSpc>
                <a:spcPct val="110000"/>
              </a:lnSpc>
            </a:pPr>
            <a:r>
              <a:rPr lang="en-US" sz="1900" dirty="0">
                <a:solidFill>
                  <a:schemeClr val="bg1"/>
                </a:solidFill>
                <a:latin typeface="Calibri" panose="020F0502020204030204" pitchFamily="34" charset="0"/>
                <a:cs typeface="Calibri" panose="020F0502020204030204" pitchFamily="34" charset="0"/>
              </a:rPr>
              <a:t>The Member States shall facilitate the achievement of the Union’s tasks and refrain from any measure which could </a:t>
            </a:r>
            <a:r>
              <a:rPr lang="en-US" sz="1900" dirty="0" err="1">
                <a:solidFill>
                  <a:schemeClr val="bg1"/>
                </a:solidFill>
                <a:latin typeface="Calibri" panose="020F0502020204030204" pitchFamily="34" charset="0"/>
                <a:cs typeface="Calibri" panose="020F0502020204030204" pitchFamily="34" charset="0"/>
              </a:rPr>
              <a:t>jeopardise</a:t>
            </a:r>
            <a:r>
              <a:rPr lang="en-US" sz="1900" dirty="0">
                <a:solidFill>
                  <a:schemeClr val="bg1"/>
                </a:solidFill>
                <a:latin typeface="Calibri" panose="020F0502020204030204" pitchFamily="34" charset="0"/>
                <a:cs typeface="Calibri" panose="020F0502020204030204" pitchFamily="34" charset="0"/>
              </a:rPr>
              <a:t> the attainment of the Union’s objectives</a:t>
            </a:r>
          </a:p>
          <a:p>
            <a:pPr algn="just">
              <a:lnSpc>
                <a:spcPct val="110000"/>
              </a:lnSpc>
            </a:pPr>
            <a:endParaRPr lang="en-US" sz="1900" dirty="0">
              <a:solidFill>
                <a:schemeClr val="bg1"/>
              </a:solidFill>
              <a:latin typeface="Calibri" panose="020F0502020204030204" pitchFamily="34" charset="0"/>
              <a:cs typeface="Calibri" panose="020F0502020204030204" pitchFamily="34" charset="0"/>
            </a:endParaRPr>
          </a:p>
        </p:txBody>
      </p:sp>
    </p:spTree>
  </p:cSld>
  <p:clrMapOvr>
    <a:masterClrMapping/>
  </p:clrMapOvr>
  <p:transition spd="med">
    <p:blinds/>
  </p:transition>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8" name="Rectangle 2">
            <a:extLst>
              <a:ext uri="{FF2B5EF4-FFF2-40B4-BE49-F238E27FC236}">
                <a16:creationId xmlns:a16="http://schemas.microsoft.com/office/drawing/2014/main" id="{181A95F6-4BEC-7449-8774-4F128C55618F}"/>
              </a:ext>
            </a:extLst>
          </p:cNvPr>
          <p:cNvSpPr>
            <a:spLocks noGrp="1" noChangeArrowheads="1"/>
          </p:cNvSpPr>
          <p:nvPr>
            <p:ph type="title"/>
          </p:nvPr>
        </p:nvSpPr>
        <p:spPr>
          <a:xfrm>
            <a:off x="633357" y="1600199"/>
            <a:ext cx="2654449" cy="4297680"/>
          </a:xfrm>
        </p:spPr>
        <p:txBody>
          <a:bodyPr anchor="ctr">
            <a:normAutofit/>
          </a:bodyPr>
          <a:lstStyle/>
          <a:p>
            <a:r>
              <a:rPr lang="en-US" altLang="en-US" sz="3200" b="1">
                <a:latin typeface="Calibri" panose="020F0502020204030204" pitchFamily="34" charset="0"/>
                <a:cs typeface="Calibri" panose="020F0502020204030204" pitchFamily="34" charset="0"/>
              </a:rPr>
              <a:t>Principles governing the functioning of the union – article 5</a:t>
            </a:r>
            <a:endParaRPr lang="el-GR" altLang="en-US" sz="3200" b="1">
              <a:latin typeface="Calibri" panose="020F0502020204030204" pitchFamily="34" charset="0"/>
              <a:cs typeface="Calibri" panose="020F0502020204030204" pitchFamily="34" charset="0"/>
            </a:endParaRPr>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9219" name="Rectangle 3">
            <a:extLst>
              <a:ext uri="{FF2B5EF4-FFF2-40B4-BE49-F238E27FC236}">
                <a16:creationId xmlns:a16="http://schemas.microsoft.com/office/drawing/2014/main" id="{192368E8-35CC-814F-B75F-88A04AEEDEA5}"/>
              </a:ext>
            </a:extLst>
          </p:cNvPr>
          <p:cNvSpPr>
            <a:spLocks noGrp="1" noChangeArrowheads="1"/>
          </p:cNvSpPr>
          <p:nvPr>
            <p:ph idx="1"/>
          </p:nvPr>
        </p:nvSpPr>
        <p:spPr>
          <a:xfrm>
            <a:off x="3693638" y="1600199"/>
            <a:ext cx="4597502" cy="4297680"/>
          </a:xfrm>
        </p:spPr>
        <p:txBody>
          <a:bodyPr anchor="ctr">
            <a:normAutofit/>
          </a:bodyPr>
          <a:lstStyle/>
          <a:p>
            <a:pPr algn="just"/>
            <a:r>
              <a:rPr lang="en-US" sz="2000" b="1" u="sng" dirty="0">
                <a:latin typeface="Calibri" panose="020F0502020204030204" pitchFamily="34" charset="0"/>
                <a:cs typeface="Calibri" panose="020F0502020204030204" pitchFamily="34" charset="0"/>
              </a:rPr>
              <a:t>principle of conferral</a:t>
            </a:r>
            <a:r>
              <a:rPr lang="el-GR" altLang="en-US" sz="20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the Union shall act only within the limits of the competences conferred upon it by the Member States in the Treaties to attain the objectives set out therein </a:t>
            </a:r>
          </a:p>
          <a:p>
            <a:r>
              <a:rPr lang="el-GR" altLang="en-US" sz="2000" dirty="0"/>
              <a:t>. </a:t>
            </a:r>
          </a:p>
        </p:txBody>
      </p:sp>
    </p:spTree>
  </p:cSld>
  <p:clrMapOvr>
    <a:masterClrMapping/>
  </p:clrMapOvr>
  <p:transition spd="med">
    <p:blinds/>
  </p:transition>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0" name="Rectangle 1026">
            <a:extLst>
              <a:ext uri="{FF2B5EF4-FFF2-40B4-BE49-F238E27FC236}">
                <a16:creationId xmlns:a16="http://schemas.microsoft.com/office/drawing/2014/main" id="{BEEC1E47-5E4A-5240-A63A-ABFECF4E46D1}"/>
              </a:ext>
            </a:extLst>
          </p:cNvPr>
          <p:cNvSpPr>
            <a:spLocks noGrp="1" noChangeArrowheads="1"/>
          </p:cNvSpPr>
          <p:nvPr>
            <p:ph type="title"/>
          </p:nvPr>
        </p:nvSpPr>
        <p:spPr>
          <a:xfrm>
            <a:off x="633357" y="1600199"/>
            <a:ext cx="2654449" cy="4297680"/>
          </a:xfrm>
        </p:spPr>
        <p:txBody>
          <a:bodyPr anchor="ctr">
            <a:normAutofit/>
          </a:bodyPr>
          <a:lstStyle/>
          <a:p>
            <a:r>
              <a:rPr lang="en-US" altLang="en-US" sz="3200" b="1">
                <a:latin typeface="Calibri" panose="020F0502020204030204" pitchFamily="34" charset="0"/>
                <a:cs typeface="Calibri" panose="020F0502020204030204" pitchFamily="34" charset="0"/>
              </a:rPr>
              <a:t>Principles governing the functioning of the union – article 5 (cont.)</a:t>
            </a:r>
            <a:endParaRPr lang="el-GR" altLang="en-US" sz="3200"/>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7411" name="Rectangle 1027">
            <a:extLst>
              <a:ext uri="{FF2B5EF4-FFF2-40B4-BE49-F238E27FC236}">
                <a16:creationId xmlns:a16="http://schemas.microsoft.com/office/drawing/2014/main" id="{4C2CC8F5-F058-264A-B15F-87F1248BE9E3}"/>
              </a:ext>
            </a:extLst>
          </p:cNvPr>
          <p:cNvSpPr>
            <a:spLocks noGrp="1" noChangeArrowheads="1"/>
          </p:cNvSpPr>
          <p:nvPr>
            <p:ph idx="1"/>
          </p:nvPr>
        </p:nvSpPr>
        <p:spPr>
          <a:xfrm>
            <a:off x="3693638" y="1600199"/>
            <a:ext cx="4597502" cy="4297680"/>
          </a:xfrm>
        </p:spPr>
        <p:txBody>
          <a:bodyPr anchor="ctr">
            <a:normAutofit/>
          </a:bodyPr>
          <a:lstStyle/>
          <a:p>
            <a:pPr algn="just"/>
            <a:r>
              <a:rPr lang="en-US" sz="2000" b="1" u="sng" dirty="0">
                <a:latin typeface="Calibri" panose="020F0502020204030204" pitchFamily="34" charset="0"/>
                <a:cs typeface="Calibri" panose="020F0502020204030204" pitchFamily="34" charset="0"/>
              </a:rPr>
              <a:t>principle of subsidiarity: </a:t>
            </a:r>
            <a:r>
              <a:rPr lang="en-US" sz="2000" dirty="0">
                <a:latin typeface="Calibri" panose="020F0502020204030204" pitchFamily="34" charset="0"/>
                <a:cs typeface="Calibri" panose="020F0502020204030204" pitchFamily="34" charset="0"/>
              </a:rPr>
              <a:t>in areas which do not fall within its exclusive competence, the Union shall act only if and insofar as the objectives of the proposed action cannot be sufficiently achieved by the Member States, either at central level or at regional and local level, but can rather, by reason of the scale or effects of the proposed action, be better achieved at Union level </a:t>
            </a:r>
            <a:endParaRPr lang="el-GR" altLang="en-US" sz="2000" u="sng" dirty="0">
              <a:latin typeface="Calibri" panose="020F0502020204030204" pitchFamily="34" charset="0"/>
              <a:cs typeface="Calibri" panose="020F0502020204030204" pitchFamily="34" charset="0"/>
            </a:endParaRPr>
          </a:p>
          <a:p>
            <a:endParaRPr lang="el-GR" altLang="en-US" sz="2000" dirty="0">
              <a:latin typeface="Calibri" panose="020F0502020204030204" pitchFamily="34" charset="0"/>
              <a:cs typeface="Calibri" panose="020F0502020204030204" pitchFamily="34" charset="0"/>
            </a:endParaRPr>
          </a:p>
        </p:txBody>
      </p:sp>
    </p:spTree>
  </p:cSld>
  <p:clrMapOvr>
    <a:masterClrMapping/>
  </p:clrMapOvr>
  <p:transition spd="med">
    <p:blinds/>
  </p:transition>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2" name="Rectangle 2">
            <a:extLst>
              <a:ext uri="{FF2B5EF4-FFF2-40B4-BE49-F238E27FC236}">
                <a16:creationId xmlns:a16="http://schemas.microsoft.com/office/drawing/2014/main" id="{3C3BAF0C-3F7C-494E-B18C-9BCCAC2C950D}"/>
              </a:ext>
            </a:extLst>
          </p:cNvPr>
          <p:cNvSpPr>
            <a:spLocks noGrp="1" noChangeArrowheads="1"/>
          </p:cNvSpPr>
          <p:nvPr>
            <p:ph type="title"/>
          </p:nvPr>
        </p:nvSpPr>
        <p:spPr>
          <a:xfrm>
            <a:off x="633357" y="1600199"/>
            <a:ext cx="2654449" cy="4297680"/>
          </a:xfrm>
        </p:spPr>
        <p:txBody>
          <a:bodyPr anchor="ctr">
            <a:normAutofit/>
          </a:bodyPr>
          <a:lstStyle/>
          <a:p>
            <a:r>
              <a:rPr lang="en-US" altLang="en-US" sz="3200" b="1">
                <a:latin typeface="Calibri" panose="020F0502020204030204" pitchFamily="34" charset="0"/>
                <a:cs typeface="Calibri" panose="020F0502020204030204" pitchFamily="34" charset="0"/>
              </a:rPr>
              <a:t>Principles governing the functioning of the union – article 5 (cont.)</a:t>
            </a:r>
            <a:endParaRPr lang="el-GR" altLang="en-US" sz="3200"/>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0243" name="Rectangle 3">
            <a:extLst>
              <a:ext uri="{FF2B5EF4-FFF2-40B4-BE49-F238E27FC236}">
                <a16:creationId xmlns:a16="http://schemas.microsoft.com/office/drawing/2014/main" id="{EB1BEA14-A8F6-974A-8936-F03EE8AE083A}"/>
              </a:ext>
            </a:extLst>
          </p:cNvPr>
          <p:cNvSpPr>
            <a:spLocks noGrp="1" noChangeArrowheads="1"/>
          </p:cNvSpPr>
          <p:nvPr>
            <p:ph idx="1"/>
          </p:nvPr>
        </p:nvSpPr>
        <p:spPr>
          <a:xfrm>
            <a:off x="3693638" y="1600199"/>
            <a:ext cx="4597502" cy="4297680"/>
          </a:xfrm>
        </p:spPr>
        <p:txBody>
          <a:bodyPr anchor="ctr">
            <a:normAutofit/>
          </a:bodyPr>
          <a:lstStyle/>
          <a:p>
            <a:pPr algn="just"/>
            <a:r>
              <a:rPr lang="en-US" sz="2000" b="1" u="sng" dirty="0">
                <a:latin typeface="Calibri" panose="020F0502020204030204" pitchFamily="34" charset="0"/>
                <a:cs typeface="Calibri" panose="020F0502020204030204" pitchFamily="34" charset="0"/>
              </a:rPr>
              <a:t>principle of proportionality</a:t>
            </a:r>
            <a:r>
              <a:rPr lang="en-US" sz="2000" dirty="0">
                <a:latin typeface="Calibri" panose="020F0502020204030204" pitchFamily="34" charset="0"/>
                <a:cs typeface="Calibri" panose="020F0502020204030204" pitchFamily="34" charset="0"/>
              </a:rPr>
              <a:t>: the content and form of Union action shall not exceed what is necessary to achieve the objectives of the Treaties </a:t>
            </a:r>
            <a:endParaRPr lang="el-GR" altLang="en-US" sz="2000" u="sng" dirty="0">
              <a:latin typeface="Calibri" panose="020F0502020204030204" pitchFamily="34" charset="0"/>
              <a:cs typeface="Calibri" panose="020F0502020204030204" pitchFamily="34" charset="0"/>
            </a:endParaRPr>
          </a:p>
          <a:p>
            <a:endParaRPr lang="el-GR" altLang="en-US" sz="2000" dirty="0">
              <a:latin typeface="Calibri" panose="020F0502020204030204" pitchFamily="34" charset="0"/>
              <a:cs typeface="Calibri" panose="020F0502020204030204" pitchFamily="34" charset="0"/>
            </a:endParaRPr>
          </a:p>
        </p:txBody>
      </p:sp>
    </p:spTree>
  </p:cSld>
  <p:clrMapOvr>
    <a:masterClrMapping/>
  </p:clrMapOvr>
  <p:transition spd="med">
    <p:blinds/>
  </p:transition>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37893" name="Rectangle 71">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894" name="Rectangle 73">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7890" name="Rectangle 2">
            <a:extLst>
              <a:ext uri="{FF2B5EF4-FFF2-40B4-BE49-F238E27FC236}">
                <a16:creationId xmlns:a16="http://schemas.microsoft.com/office/drawing/2014/main" id="{32381417-90FD-2340-9B3C-4F8E7CCEC4B5}"/>
              </a:ext>
            </a:extLst>
          </p:cNvPr>
          <p:cNvSpPr>
            <a:spLocks noGrp="1" noChangeArrowheads="1"/>
          </p:cNvSpPr>
          <p:nvPr>
            <p:ph type="title"/>
          </p:nvPr>
        </p:nvSpPr>
        <p:spPr>
          <a:xfrm>
            <a:off x="645459" y="1138228"/>
            <a:ext cx="2845263" cy="3858767"/>
          </a:xfrm>
        </p:spPr>
        <p:txBody>
          <a:bodyPr anchor="ctr">
            <a:normAutofit/>
          </a:bodyPr>
          <a:lstStyle/>
          <a:p>
            <a:r>
              <a:rPr lang="en-US" altLang="en-US" sz="3100" b="1">
                <a:latin typeface="Calibri" panose="020F0502020204030204" pitchFamily="34" charset="0"/>
                <a:cs typeface="Calibri" panose="020F0502020204030204" pitchFamily="34" charset="0"/>
              </a:rPr>
              <a:t>Democratic Principles</a:t>
            </a:r>
            <a:endParaRPr lang="el-GR" altLang="en-US" sz="3100"/>
          </a:p>
        </p:txBody>
      </p:sp>
      <p:grpSp>
        <p:nvGrpSpPr>
          <p:cNvPr id="76" name="Group 75">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825015" y="638300"/>
            <a:ext cx="4807204" cy="4858625"/>
            <a:chOff x="7807230" y="2012810"/>
            <a:chExt cx="3251252" cy="3459865"/>
          </a:xfrm>
        </p:grpSpPr>
        <p:sp>
          <p:nvSpPr>
            <p:cNvPr id="77" name="Rectangle 76">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80" name="Rectangle 79">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918" y="973636"/>
            <a:ext cx="4327398"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891" name="Rectangle 3">
            <a:extLst>
              <a:ext uri="{FF2B5EF4-FFF2-40B4-BE49-F238E27FC236}">
                <a16:creationId xmlns:a16="http://schemas.microsoft.com/office/drawing/2014/main" id="{8DF5CCF0-AA94-004F-AD09-C6A7D321C0FE}"/>
              </a:ext>
            </a:extLst>
          </p:cNvPr>
          <p:cNvSpPr>
            <a:spLocks noGrp="1" noChangeArrowheads="1"/>
          </p:cNvSpPr>
          <p:nvPr>
            <p:ph idx="1"/>
          </p:nvPr>
        </p:nvSpPr>
        <p:spPr>
          <a:xfrm>
            <a:off x="4188362" y="1138228"/>
            <a:ext cx="4080510" cy="3858768"/>
          </a:xfrm>
        </p:spPr>
        <p:txBody>
          <a:bodyPr anchor="ctr">
            <a:normAutofit/>
          </a:bodyPr>
          <a:lstStyle/>
          <a:p>
            <a:pPr algn="just">
              <a:lnSpc>
                <a:spcPct val="110000"/>
              </a:lnSpc>
            </a:pPr>
            <a:r>
              <a:rPr lang="en-US" altLang="en-US" sz="1400" dirty="0">
                <a:solidFill>
                  <a:srgbClr val="000000"/>
                </a:solidFill>
                <a:latin typeface="Calibri" panose="020F0502020204030204" pitchFamily="34" charset="0"/>
                <a:cs typeface="Calibri" panose="020F0502020204030204" pitchFamily="34" charset="0"/>
              </a:rPr>
              <a:t>Article</a:t>
            </a:r>
            <a:r>
              <a:rPr lang="el-GR" altLang="en-US" sz="1400" dirty="0">
                <a:solidFill>
                  <a:srgbClr val="000000"/>
                </a:solidFill>
                <a:latin typeface="Calibri" panose="020F0502020204030204" pitchFamily="34" charset="0"/>
                <a:cs typeface="Calibri" panose="020F0502020204030204" pitchFamily="34" charset="0"/>
              </a:rPr>
              <a:t> 9</a:t>
            </a:r>
            <a:r>
              <a:rPr lang="en-US" altLang="en-US" sz="1400" dirty="0">
                <a:solidFill>
                  <a:srgbClr val="000000"/>
                </a:solidFill>
                <a:latin typeface="Calibri" panose="020F0502020204030204" pitchFamily="34" charset="0"/>
                <a:cs typeface="Calibri" panose="020F0502020204030204" pitchFamily="34" charset="0"/>
              </a:rPr>
              <a:t>:  the Union shall </a:t>
            </a:r>
            <a:r>
              <a:rPr lang="en-US" sz="1400" dirty="0">
                <a:solidFill>
                  <a:srgbClr val="000000"/>
                </a:solidFill>
                <a:latin typeface="Calibri" panose="020F0502020204030204" pitchFamily="34" charset="0"/>
                <a:cs typeface="Calibri" panose="020F0502020204030204" pitchFamily="34" charset="0"/>
              </a:rPr>
              <a:t>observe the principle of the </a:t>
            </a:r>
            <a:r>
              <a:rPr lang="en-US" sz="1400" b="1" u="sng" dirty="0">
                <a:solidFill>
                  <a:srgbClr val="000000"/>
                </a:solidFill>
                <a:latin typeface="Calibri" panose="020F0502020204030204" pitchFamily="34" charset="0"/>
                <a:cs typeface="Calibri" panose="020F0502020204030204" pitchFamily="34" charset="0"/>
              </a:rPr>
              <a:t>equality of its citizens</a:t>
            </a:r>
            <a:r>
              <a:rPr lang="en-US" sz="1400" dirty="0">
                <a:solidFill>
                  <a:srgbClr val="000000"/>
                </a:solidFill>
                <a:latin typeface="Calibri" panose="020F0502020204030204" pitchFamily="34" charset="0"/>
                <a:cs typeface="Calibri" panose="020F0502020204030204" pitchFamily="34" charset="0"/>
              </a:rPr>
              <a:t> […] Every national of a Member State shall be a citizen of the Union. Citizenship of the Union shall be additional to national citizenship and shall not replace it. </a:t>
            </a:r>
          </a:p>
          <a:p>
            <a:pPr algn="just">
              <a:lnSpc>
                <a:spcPct val="110000"/>
              </a:lnSpc>
            </a:pPr>
            <a:r>
              <a:rPr lang="en-US" sz="1400" dirty="0">
                <a:solidFill>
                  <a:srgbClr val="000000"/>
                </a:solidFill>
                <a:latin typeface="Calibri" panose="020F0502020204030204" pitchFamily="34" charset="0"/>
                <a:cs typeface="Calibri" panose="020F0502020204030204" pitchFamily="34" charset="0"/>
              </a:rPr>
              <a:t>Article 10: The functioning of the Union shall be founded on </a:t>
            </a:r>
            <a:r>
              <a:rPr lang="en-US" sz="1400" b="1" u="sng" dirty="0">
                <a:solidFill>
                  <a:srgbClr val="000000"/>
                </a:solidFill>
                <a:latin typeface="Calibri" panose="020F0502020204030204" pitchFamily="34" charset="0"/>
                <a:cs typeface="Calibri" panose="020F0502020204030204" pitchFamily="34" charset="0"/>
              </a:rPr>
              <a:t>representative democracy </a:t>
            </a:r>
          </a:p>
          <a:p>
            <a:pPr lvl="1" algn="just">
              <a:lnSpc>
                <a:spcPct val="110000"/>
              </a:lnSpc>
            </a:pPr>
            <a:r>
              <a:rPr lang="en-US" altLang="en-US" sz="1400" dirty="0">
                <a:solidFill>
                  <a:srgbClr val="000000"/>
                </a:solidFill>
                <a:latin typeface="Calibri" panose="020F0502020204030204" pitchFamily="34" charset="0"/>
                <a:cs typeface="Calibri" panose="020F0502020204030204" pitchFamily="34" charset="0"/>
              </a:rPr>
              <a:t>Member states</a:t>
            </a:r>
            <a:r>
              <a:rPr lang="el-GR" altLang="en-US" sz="1400" dirty="0">
                <a:solidFill>
                  <a:srgbClr val="000000"/>
                </a:solidFill>
                <a:latin typeface="Calibri" panose="020F0502020204030204" pitchFamily="34" charset="0"/>
                <a:cs typeface="Calibri" panose="020F0502020204030204" pitchFamily="34" charset="0"/>
                <a:sym typeface="Wingdings" pitchFamily="2" charset="2"/>
              </a:rPr>
              <a:t> </a:t>
            </a:r>
            <a:r>
              <a:rPr lang="en-US" altLang="en-US" sz="1400" dirty="0">
                <a:solidFill>
                  <a:srgbClr val="000000"/>
                </a:solidFill>
                <a:latin typeface="Calibri" panose="020F0502020204030204" pitchFamily="34" charset="0"/>
                <a:cs typeface="Calibri" panose="020F0502020204030204" pitchFamily="34" charset="0"/>
                <a:sym typeface="Wingdings" pitchFamily="2" charset="2"/>
              </a:rPr>
              <a:t>European Council and Council of Ministers</a:t>
            </a:r>
            <a:r>
              <a:rPr lang="el-GR" altLang="en-US" sz="1400" dirty="0">
                <a:solidFill>
                  <a:srgbClr val="000000"/>
                </a:solidFill>
                <a:latin typeface="Calibri" panose="020F0502020204030204" pitchFamily="34" charset="0"/>
                <a:cs typeface="Calibri" panose="020F0502020204030204" pitchFamily="34" charset="0"/>
                <a:sym typeface="Wingdings" pitchFamily="2" charset="2"/>
              </a:rPr>
              <a:t> </a:t>
            </a:r>
            <a:r>
              <a:rPr lang="el-GR" altLang="en-US" sz="1400" dirty="0">
                <a:solidFill>
                  <a:srgbClr val="000000"/>
                </a:solidFill>
                <a:latin typeface="Calibri" panose="020F0502020204030204" pitchFamily="34" charset="0"/>
                <a:cs typeface="Calibri" panose="020F0502020204030204" pitchFamily="34" charset="0"/>
              </a:rPr>
              <a:t>Οι </a:t>
            </a:r>
            <a:r>
              <a:rPr lang="en-US" altLang="en-US" sz="1400" dirty="0">
                <a:solidFill>
                  <a:srgbClr val="000000"/>
                </a:solidFill>
                <a:latin typeface="Calibri" panose="020F0502020204030204" pitchFamily="34" charset="0"/>
                <a:cs typeface="Calibri" panose="020F0502020204030204" pitchFamily="34" charset="0"/>
              </a:rPr>
              <a:t>citizens</a:t>
            </a:r>
            <a:r>
              <a:rPr lang="el-GR" altLang="en-US" sz="1400" dirty="0">
                <a:solidFill>
                  <a:srgbClr val="000000"/>
                </a:solidFill>
                <a:latin typeface="Calibri" panose="020F0502020204030204" pitchFamily="34" charset="0"/>
                <a:cs typeface="Calibri" panose="020F0502020204030204" pitchFamily="34" charset="0"/>
              </a:rPr>
              <a:t> </a:t>
            </a:r>
            <a:r>
              <a:rPr lang="el-GR" altLang="en-US" sz="1400" dirty="0">
                <a:solidFill>
                  <a:srgbClr val="000000"/>
                </a:solidFill>
                <a:latin typeface="Calibri" panose="020F0502020204030204" pitchFamily="34" charset="0"/>
                <a:cs typeface="Calibri" panose="020F0502020204030204" pitchFamily="34" charset="0"/>
                <a:sym typeface="Wingdings" pitchFamily="2" charset="2"/>
              </a:rPr>
              <a:t> </a:t>
            </a:r>
            <a:r>
              <a:rPr lang="en-US" altLang="en-US" sz="1400" dirty="0">
                <a:solidFill>
                  <a:srgbClr val="000000"/>
                </a:solidFill>
                <a:latin typeface="Calibri" panose="020F0502020204030204" pitchFamily="34" charset="0"/>
                <a:cs typeface="Calibri" panose="020F0502020204030204" pitchFamily="34" charset="0"/>
                <a:sym typeface="Wingdings" pitchFamily="2" charset="2"/>
              </a:rPr>
              <a:t>European</a:t>
            </a:r>
            <a:r>
              <a:rPr lang="el-GR" altLang="en-US" sz="1400" dirty="0">
                <a:solidFill>
                  <a:srgbClr val="000000"/>
                </a:solidFill>
                <a:latin typeface="Calibri" panose="020F0502020204030204" pitchFamily="34" charset="0"/>
                <a:cs typeface="Calibri" panose="020F0502020204030204" pitchFamily="34" charset="0"/>
                <a:sym typeface="Wingdings" pitchFamily="2" charset="2"/>
              </a:rPr>
              <a:t> </a:t>
            </a:r>
            <a:r>
              <a:rPr lang="en-US" altLang="en-US" sz="1400" dirty="0">
                <a:solidFill>
                  <a:srgbClr val="000000"/>
                </a:solidFill>
                <a:latin typeface="Calibri" panose="020F0502020204030204" pitchFamily="34" charset="0"/>
                <a:cs typeface="Calibri" panose="020F0502020204030204" pitchFamily="34" charset="0"/>
                <a:sym typeface="Wingdings" pitchFamily="2" charset="2"/>
              </a:rPr>
              <a:t>Parliament</a:t>
            </a:r>
            <a:r>
              <a:rPr lang="el-GR" altLang="en-US" sz="1400" dirty="0">
                <a:solidFill>
                  <a:srgbClr val="000000"/>
                </a:solidFill>
                <a:latin typeface="Calibri" panose="020F0502020204030204" pitchFamily="34" charset="0"/>
                <a:cs typeface="Calibri" panose="020F0502020204030204" pitchFamily="34" charset="0"/>
                <a:sym typeface="Wingdings" pitchFamily="2" charset="2"/>
              </a:rPr>
              <a:t> </a:t>
            </a:r>
            <a:endParaRPr lang="en-US" altLang="en-US" sz="1400" dirty="0">
              <a:solidFill>
                <a:srgbClr val="000000"/>
              </a:solidFill>
              <a:latin typeface="Calibri" panose="020F0502020204030204" pitchFamily="34" charset="0"/>
              <a:cs typeface="Calibri" panose="020F0502020204030204" pitchFamily="34" charset="0"/>
              <a:sym typeface="Wingdings" pitchFamily="2" charset="2"/>
            </a:endParaRPr>
          </a:p>
          <a:p>
            <a:pPr lvl="1" algn="just">
              <a:lnSpc>
                <a:spcPct val="110000"/>
              </a:lnSpc>
            </a:pPr>
            <a:r>
              <a:rPr lang="en-US" sz="1400" dirty="0">
                <a:solidFill>
                  <a:srgbClr val="000000"/>
                </a:solidFill>
                <a:latin typeface="Calibri" panose="020F0502020204030204" pitchFamily="34" charset="0"/>
                <a:cs typeface="Calibri" panose="020F0502020204030204" pitchFamily="34" charset="0"/>
              </a:rPr>
              <a:t>Every citizen shall have the right to participate in the democratic life of the Union </a:t>
            </a:r>
          </a:p>
        </p:txBody>
      </p:sp>
      <p:pic>
        <p:nvPicPr>
          <p:cNvPr id="82" name="Picture 81">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84" name="Straight Connector 83">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blinds/>
  </p:transition>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257945F8-231F-CD40-9866-FD77B74E3DBE}"/>
              </a:ext>
            </a:extLst>
          </p:cNvPr>
          <p:cNvSpPr>
            <a:spLocks noGrp="1" noChangeArrowheads="1"/>
          </p:cNvSpPr>
          <p:nvPr>
            <p:ph type="title"/>
          </p:nvPr>
        </p:nvSpPr>
        <p:spPr>
          <a:xfrm>
            <a:off x="1088684" y="804519"/>
            <a:ext cx="7202456" cy="1049235"/>
          </a:xfrm>
        </p:spPr>
        <p:txBody>
          <a:bodyPr>
            <a:normAutofit/>
          </a:bodyPr>
          <a:lstStyle/>
          <a:p>
            <a:pPr algn="ctr"/>
            <a:r>
              <a:rPr lang="en-US" sz="3200" b="1" dirty="0"/>
              <a:t>citizens’ initiative </a:t>
            </a:r>
            <a:br>
              <a:rPr lang="en-US" sz="3200" b="1" dirty="0"/>
            </a:br>
            <a:r>
              <a:rPr lang="en-US" sz="3200" b="1" dirty="0"/>
              <a:t>article 11</a:t>
            </a:r>
          </a:p>
        </p:txBody>
      </p:sp>
      <p:pic>
        <p:nvPicPr>
          <p:cNvPr id="71" name="Graphic 70" descr="Id Badge">
            <a:extLst>
              <a:ext uri="{FF2B5EF4-FFF2-40B4-BE49-F238E27FC236}">
                <a16:creationId xmlns:a16="http://schemas.microsoft.com/office/drawing/2014/main" id="{D86E38D9-BBFE-4E68-B8E9-E6C4E5BC8D8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7846" y="2643753"/>
            <a:ext cx="2194574" cy="2194574"/>
          </a:xfrm>
          <a:prstGeom prst="rect">
            <a:avLst/>
          </a:prstGeom>
        </p:spPr>
      </p:pic>
      <p:sp>
        <p:nvSpPr>
          <p:cNvPr id="38915" name="Rectangle 3">
            <a:extLst>
              <a:ext uri="{FF2B5EF4-FFF2-40B4-BE49-F238E27FC236}">
                <a16:creationId xmlns:a16="http://schemas.microsoft.com/office/drawing/2014/main" id="{694F89BA-DA37-4A4D-A237-00A7FB6A4235}"/>
              </a:ext>
            </a:extLst>
          </p:cNvPr>
          <p:cNvSpPr>
            <a:spLocks noGrp="1" noChangeArrowheads="1"/>
          </p:cNvSpPr>
          <p:nvPr>
            <p:ph idx="1"/>
          </p:nvPr>
        </p:nvSpPr>
        <p:spPr>
          <a:xfrm>
            <a:off x="3644302" y="2015734"/>
            <a:ext cx="4646838" cy="3450613"/>
          </a:xfrm>
        </p:spPr>
        <p:txBody>
          <a:bodyPr>
            <a:normAutofit/>
          </a:bodyPr>
          <a:lstStyle/>
          <a:p>
            <a:pPr>
              <a:lnSpc>
                <a:spcPct val="110000"/>
              </a:lnSpc>
            </a:pPr>
            <a:r>
              <a:rPr lang="en-US" sz="2000" dirty="0">
                <a:latin typeface="Calibri" panose="020F0502020204030204" pitchFamily="34" charset="0"/>
                <a:cs typeface="Calibri" panose="020F0502020204030204" pitchFamily="34" charset="0"/>
              </a:rPr>
              <a:t>one million citizens </a:t>
            </a:r>
          </a:p>
          <a:p>
            <a:pPr>
              <a:lnSpc>
                <a:spcPct val="110000"/>
              </a:lnSpc>
            </a:pPr>
            <a:r>
              <a:rPr lang="en-US" sz="2000" dirty="0">
                <a:latin typeface="Calibri" panose="020F0502020204030204" pitchFamily="34" charset="0"/>
                <a:cs typeface="Calibri" panose="020F0502020204030204" pitchFamily="34" charset="0"/>
              </a:rPr>
              <a:t>nationals of </a:t>
            </a:r>
            <a:r>
              <a:rPr lang="en-US" altLang="en-US" sz="2000" dirty="0">
                <a:latin typeface="Calibri" panose="020F0502020204030204" pitchFamily="34" charset="0"/>
                <a:cs typeface="Calibri" panose="020F0502020204030204" pitchFamily="34" charset="0"/>
              </a:rPr>
              <a:t> a significant number of MS</a:t>
            </a:r>
          </a:p>
          <a:p>
            <a:pPr algn="just">
              <a:lnSpc>
                <a:spcPct val="110000"/>
              </a:lnSpc>
            </a:pPr>
            <a:r>
              <a:rPr lang="en-US" sz="2000" dirty="0">
                <a:latin typeface="Calibri" panose="020F0502020204030204" pitchFamily="34" charset="0"/>
                <a:cs typeface="Calibri" panose="020F0502020204030204" pitchFamily="34" charset="0"/>
              </a:rPr>
              <a:t>may take the initiative of inviting the European Commission, within the framework of its powers, to submit any appropriate proposal on matters where citizens consider that a legal act of the Union is required for the purpose of implementing the Treaties. </a:t>
            </a:r>
          </a:p>
        </p:txBody>
      </p:sp>
    </p:spTree>
  </p:cSld>
  <p:clrMapOvr>
    <a:masterClrMapping/>
  </p:clrMapOvr>
  <p:transition spd="med">
    <p:blinds/>
  </p:transition>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A0BBE6CA-573A-BA47-950C-2656D20DC598}"/>
              </a:ext>
            </a:extLst>
          </p:cNvPr>
          <p:cNvSpPr>
            <a:spLocks noGrp="1" noChangeArrowheads="1"/>
          </p:cNvSpPr>
          <p:nvPr>
            <p:ph type="title"/>
          </p:nvPr>
        </p:nvSpPr>
        <p:spPr>
          <a:xfrm>
            <a:off x="1088684" y="804519"/>
            <a:ext cx="7202456" cy="1049235"/>
          </a:xfrm>
        </p:spPr>
        <p:txBody>
          <a:bodyPr>
            <a:normAutofit/>
          </a:bodyPr>
          <a:lstStyle/>
          <a:p>
            <a:r>
              <a:rPr lang="en-US" altLang="en-US" sz="3200" b="1">
                <a:latin typeface="Calibri" panose="020F0502020204030204" pitchFamily="34" charset="0"/>
                <a:cs typeface="Calibri" panose="020F0502020204030204" pitchFamily="34" charset="0"/>
              </a:rPr>
              <a:t>Suspension of membership – article 7</a:t>
            </a:r>
            <a:endParaRPr lang="el-GR" altLang="en-US" sz="3200" b="1">
              <a:latin typeface="Calibri" panose="020F0502020204030204" pitchFamily="34" charset="0"/>
              <a:cs typeface="Calibri" panose="020F0502020204030204" pitchFamily="34" charset="0"/>
            </a:endParaRPr>
          </a:p>
        </p:txBody>
      </p:sp>
      <p:sp>
        <p:nvSpPr>
          <p:cNvPr id="12291" name="Rectangle 3">
            <a:extLst>
              <a:ext uri="{FF2B5EF4-FFF2-40B4-BE49-F238E27FC236}">
                <a16:creationId xmlns:a16="http://schemas.microsoft.com/office/drawing/2014/main" id="{4730F3F1-2180-1A45-A128-BD2E2C9B37E7}"/>
              </a:ext>
            </a:extLst>
          </p:cNvPr>
          <p:cNvSpPr>
            <a:spLocks noGrp="1" noChangeArrowheads="1"/>
          </p:cNvSpPr>
          <p:nvPr>
            <p:ph idx="1"/>
          </p:nvPr>
        </p:nvSpPr>
        <p:spPr>
          <a:xfrm>
            <a:off x="1088684" y="2015734"/>
            <a:ext cx="4646838" cy="3450613"/>
          </a:xfrm>
        </p:spPr>
        <p:txBody>
          <a:bodyPr>
            <a:normAutofit/>
          </a:bodyPr>
          <a:lstStyle/>
          <a:p>
            <a:pPr indent="0">
              <a:lnSpc>
                <a:spcPct val="110000"/>
              </a:lnSpc>
              <a:buNone/>
            </a:pPr>
            <a:r>
              <a:rPr lang="en-US" altLang="en-US" sz="1700" b="1" dirty="0">
                <a:latin typeface="Calibri" panose="020F0502020204030204" pitchFamily="34" charset="0"/>
                <a:cs typeface="Calibri" panose="020F0502020204030204" pitchFamily="34" charset="0"/>
              </a:rPr>
              <a:t>First case:  </a:t>
            </a:r>
            <a:r>
              <a:rPr lang="en-US" sz="1700" dirty="0">
                <a:latin typeface="Calibri" panose="020F0502020204030204" pitchFamily="34" charset="0"/>
                <a:cs typeface="Calibri" panose="020F0502020204030204" pitchFamily="34" charset="0"/>
              </a:rPr>
              <a:t>a clear risk of a serious breach by a Member State of the values referred to in Article 2 </a:t>
            </a:r>
            <a:r>
              <a:rPr lang="el-GR" altLang="en-US" sz="1700" b="1" dirty="0">
                <a:latin typeface="Calibri" panose="020F0502020204030204" pitchFamily="34" charset="0"/>
                <a:cs typeface="Calibri" panose="020F0502020204030204" pitchFamily="34" charset="0"/>
              </a:rPr>
              <a:t>.</a:t>
            </a:r>
            <a:endParaRPr lang="el-GR" altLang="en-US" sz="1700" b="1">
              <a:latin typeface="Calibri" panose="020F0502020204030204" pitchFamily="34" charset="0"/>
              <a:cs typeface="Calibri" panose="020F0502020204030204" pitchFamily="34" charset="0"/>
            </a:endParaRPr>
          </a:p>
          <a:p>
            <a:pPr indent="0">
              <a:lnSpc>
                <a:spcPct val="110000"/>
              </a:lnSpc>
              <a:buNone/>
            </a:pPr>
            <a:r>
              <a:rPr lang="en-US" altLang="en-US" sz="1700" b="1" dirty="0">
                <a:latin typeface="Calibri" panose="020F0502020204030204" pitchFamily="34" charset="0"/>
                <a:cs typeface="Calibri" panose="020F0502020204030204" pitchFamily="34" charset="0"/>
              </a:rPr>
              <a:t>Who proposes</a:t>
            </a:r>
            <a:r>
              <a:rPr lang="el-GR" altLang="en-US" sz="1700" b="1" dirty="0">
                <a:latin typeface="Calibri" panose="020F0502020204030204" pitchFamily="34" charset="0"/>
                <a:cs typeface="Calibri" panose="020F0502020204030204" pitchFamily="34" charset="0"/>
              </a:rPr>
              <a:t>:</a:t>
            </a:r>
            <a:r>
              <a:rPr lang="el-GR" altLang="en-US" sz="1700" dirty="0">
                <a:latin typeface="Calibri" panose="020F0502020204030204" pitchFamily="34" charset="0"/>
                <a:cs typeface="Calibri" panose="020F0502020204030204" pitchFamily="34" charset="0"/>
              </a:rPr>
              <a:t> </a:t>
            </a:r>
            <a:r>
              <a:rPr lang="en-US" sz="1700" dirty="0">
                <a:latin typeface="Calibri" panose="020F0502020204030204" pitchFamily="34" charset="0"/>
                <a:cs typeface="Calibri" panose="020F0502020204030204" pitchFamily="34" charset="0"/>
              </a:rPr>
              <a:t>reasoned proposal by one third of the Member States, by the European Parliament or by the European Commission </a:t>
            </a:r>
            <a:endParaRPr lang="el-GR" altLang="en-US" sz="1700">
              <a:latin typeface="Calibri" panose="020F0502020204030204" pitchFamily="34" charset="0"/>
              <a:cs typeface="Calibri" panose="020F0502020204030204" pitchFamily="34" charset="0"/>
            </a:endParaRPr>
          </a:p>
          <a:p>
            <a:pPr indent="0">
              <a:lnSpc>
                <a:spcPct val="110000"/>
              </a:lnSpc>
              <a:buNone/>
            </a:pPr>
            <a:r>
              <a:rPr lang="en-US" altLang="en-US" sz="1700" b="1" dirty="0">
                <a:latin typeface="Calibri" panose="020F0502020204030204" pitchFamily="34" charset="0"/>
                <a:cs typeface="Calibri" panose="020F0502020204030204" pitchFamily="34" charset="0"/>
              </a:rPr>
              <a:t>Who</a:t>
            </a:r>
            <a:r>
              <a:rPr lang="el-GR" altLang="en-US" sz="1700" b="1" dirty="0">
                <a:latin typeface="Calibri" panose="020F0502020204030204" pitchFamily="34" charset="0"/>
                <a:cs typeface="Calibri" panose="020F0502020204030204" pitchFamily="34" charset="0"/>
              </a:rPr>
              <a:t> </a:t>
            </a:r>
            <a:r>
              <a:rPr lang="en-US" altLang="en-US" sz="1700" b="1" dirty="0">
                <a:latin typeface="Calibri" panose="020F0502020204030204" pitchFamily="34" charset="0"/>
                <a:cs typeface="Calibri" panose="020F0502020204030204" pitchFamily="34" charset="0"/>
              </a:rPr>
              <a:t>decides</a:t>
            </a:r>
            <a:r>
              <a:rPr lang="el-GR" altLang="en-US" sz="1700" b="1" dirty="0">
                <a:latin typeface="Calibri" panose="020F0502020204030204" pitchFamily="34" charset="0"/>
                <a:cs typeface="Calibri" panose="020F0502020204030204" pitchFamily="34" charset="0"/>
              </a:rPr>
              <a:t>:</a:t>
            </a:r>
            <a:r>
              <a:rPr lang="el-GR" altLang="en-US" sz="1700" dirty="0">
                <a:latin typeface="Calibri" panose="020F0502020204030204" pitchFamily="34" charset="0"/>
                <a:cs typeface="Calibri" panose="020F0502020204030204" pitchFamily="34" charset="0"/>
              </a:rPr>
              <a:t> </a:t>
            </a:r>
            <a:r>
              <a:rPr lang="en-US" sz="1700" dirty="0">
                <a:latin typeface="Calibri" panose="020F0502020204030204" pitchFamily="34" charset="0"/>
                <a:cs typeface="Calibri" panose="020F0502020204030204" pitchFamily="34" charset="0"/>
              </a:rPr>
              <a:t>the Council of Ministers (4/5 of its members. after obtaining the consent of the European Parliament</a:t>
            </a:r>
            <a:endParaRPr lang="en-US" sz="1700">
              <a:latin typeface="Calibri" panose="020F0502020204030204" pitchFamily="34" charset="0"/>
              <a:cs typeface="Calibri" panose="020F0502020204030204" pitchFamily="34" charset="0"/>
            </a:endParaRPr>
          </a:p>
          <a:p>
            <a:pPr indent="0">
              <a:lnSpc>
                <a:spcPct val="110000"/>
              </a:lnSpc>
              <a:buNone/>
            </a:pPr>
            <a:endParaRPr lang="en-US" sz="1700">
              <a:latin typeface="Calibri" panose="020F0502020204030204" pitchFamily="34" charset="0"/>
              <a:cs typeface="Calibri" panose="020F0502020204030204" pitchFamily="34" charset="0"/>
            </a:endParaRPr>
          </a:p>
        </p:txBody>
      </p:sp>
      <p:pic>
        <p:nvPicPr>
          <p:cNvPr id="71" name="Graphic 70" descr="Flag">
            <a:extLst>
              <a:ext uri="{FF2B5EF4-FFF2-40B4-BE49-F238E27FC236}">
                <a16:creationId xmlns:a16="http://schemas.microsoft.com/office/drawing/2014/main" id="{C7E174CE-EE46-4EBD-BC72-9550760DC33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567" y="2643754"/>
            <a:ext cx="2194573" cy="2194573"/>
          </a:xfrm>
          <a:prstGeom prst="rect">
            <a:avLst/>
          </a:prstGeom>
        </p:spPr>
      </p:pic>
    </p:spTree>
  </p:cSld>
  <p:clrMapOvr>
    <a:masterClrMapping/>
  </p:clrMapOvr>
  <p:transition spd="med">
    <p:blinds/>
  </p:transition>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3314" name="Rectangle 2">
            <a:extLst>
              <a:ext uri="{FF2B5EF4-FFF2-40B4-BE49-F238E27FC236}">
                <a16:creationId xmlns:a16="http://schemas.microsoft.com/office/drawing/2014/main" id="{FBD6B4F9-3594-EA4C-B5F0-FFC7976236F0}"/>
              </a:ext>
            </a:extLst>
          </p:cNvPr>
          <p:cNvSpPr>
            <a:spLocks noGrp="1" noChangeArrowheads="1"/>
          </p:cNvSpPr>
          <p:nvPr>
            <p:ph type="title"/>
          </p:nvPr>
        </p:nvSpPr>
        <p:spPr>
          <a:xfrm>
            <a:off x="1088684" y="2303047"/>
            <a:ext cx="2454070" cy="2674198"/>
          </a:xfrm>
        </p:spPr>
        <p:txBody>
          <a:bodyPr anchor="t">
            <a:normAutofit/>
          </a:bodyPr>
          <a:lstStyle/>
          <a:p>
            <a:r>
              <a:rPr lang="en-US" altLang="en-US" sz="3000" b="1">
                <a:latin typeface="Calibri" panose="020F0502020204030204" pitchFamily="34" charset="0"/>
                <a:cs typeface="Calibri" panose="020F0502020204030204" pitchFamily="34" charset="0"/>
              </a:rPr>
              <a:t>Suspension of membership – article 7 (Cont.)</a:t>
            </a:r>
            <a:endParaRPr lang="el-GR" altLang="en-US" sz="3000"/>
          </a:p>
        </p:txBody>
      </p:sp>
      <p:cxnSp>
        <p:nvCxnSpPr>
          <p:cNvPr id="78" name="Straight Connector 77">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80"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82" name="Picture 81">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84" name="Straight Connector 83">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13317" name="Rectangle 3">
            <a:extLst>
              <a:ext uri="{FF2B5EF4-FFF2-40B4-BE49-F238E27FC236}">
                <a16:creationId xmlns:a16="http://schemas.microsoft.com/office/drawing/2014/main" id="{35FC5477-F319-41B7-97D7-275DC76D6ED4}"/>
              </a:ext>
            </a:extLst>
          </p:cNvPr>
          <p:cNvGraphicFramePr>
            <a:graphicFrameLocks noGrp="1"/>
          </p:cNvGraphicFramePr>
          <p:nvPr>
            <p:ph idx="1"/>
            <p:extLst>
              <p:ext uri="{D42A27DB-BD31-4B8C-83A1-F6EECF244321}">
                <p14:modId xmlns:p14="http://schemas.microsoft.com/office/powerpoint/2010/main" val="3080460758"/>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blinds/>
  </p:transition>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267B60A-0044-EB49-8DE3-8D54B0671F06}"/>
              </a:ext>
            </a:extLst>
          </p:cNvPr>
          <p:cNvSpPr>
            <a:spLocks noGrp="1" noChangeArrowheads="1"/>
          </p:cNvSpPr>
          <p:nvPr>
            <p:ph type="title"/>
          </p:nvPr>
        </p:nvSpPr>
        <p:spPr>
          <a:xfrm>
            <a:off x="1088684" y="804519"/>
            <a:ext cx="7202456" cy="1049235"/>
          </a:xfrm>
        </p:spPr>
        <p:txBody>
          <a:bodyPr>
            <a:normAutofit/>
          </a:bodyPr>
          <a:lstStyle/>
          <a:p>
            <a:r>
              <a:rPr lang="en-US" altLang="en-US" sz="3200" b="1">
                <a:latin typeface="Calibri" panose="020F0502020204030204" pitchFamily="34" charset="0"/>
                <a:cs typeface="Calibri" panose="020F0502020204030204" pitchFamily="34" charset="0"/>
              </a:rPr>
              <a:t>Suspension of membership – article 7 (Cont.)</a:t>
            </a:r>
            <a:endParaRPr lang="el-GR" altLang="en-US" sz="3200"/>
          </a:p>
        </p:txBody>
      </p:sp>
      <p:pic>
        <p:nvPicPr>
          <p:cNvPr id="73" name="Graphic 72" descr="Family">
            <a:extLst>
              <a:ext uri="{FF2B5EF4-FFF2-40B4-BE49-F238E27FC236}">
                <a16:creationId xmlns:a16="http://schemas.microsoft.com/office/drawing/2014/main" id="{EAABEE09-B9C3-435B-812D-B7D17D9B7D2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7846" y="2643753"/>
            <a:ext cx="2194574" cy="2194574"/>
          </a:xfrm>
          <a:prstGeom prst="rect">
            <a:avLst/>
          </a:prstGeom>
        </p:spPr>
      </p:pic>
      <p:sp>
        <p:nvSpPr>
          <p:cNvPr id="14343" name="Rectangle 3">
            <a:extLst>
              <a:ext uri="{FF2B5EF4-FFF2-40B4-BE49-F238E27FC236}">
                <a16:creationId xmlns:a16="http://schemas.microsoft.com/office/drawing/2014/main" id="{E37A5324-92CB-5146-8E74-3EE6880A5022}"/>
              </a:ext>
            </a:extLst>
          </p:cNvPr>
          <p:cNvSpPr>
            <a:spLocks noGrp="1" noChangeArrowheads="1"/>
          </p:cNvSpPr>
          <p:nvPr>
            <p:ph idx="1"/>
          </p:nvPr>
        </p:nvSpPr>
        <p:spPr>
          <a:xfrm>
            <a:off x="3644302" y="2015734"/>
            <a:ext cx="4646838" cy="3450613"/>
          </a:xfrm>
        </p:spPr>
        <p:txBody>
          <a:bodyPr>
            <a:normAutofit/>
          </a:bodyPr>
          <a:lstStyle/>
          <a:p>
            <a:pPr indent="0">
              <a:lnSpc>
                <a:spcPct val="110000"/>
              </a:lnSpc>
              <a:buNone/>
            </a:pPr>
            <a:r>
              <a:rPr lang="en-US" altLang="en-US" sz="2000" b="1">
                <a:latin typeface="Calibri" panose="020F0502020204030204" pitchFamily="34" charset="0"/>
                <a:cs typeface="Calibri" panose="020F0502020204030204" pitchFamily="34" charset="0"/>
              </a:rPr>
              <a:t>second</a:t>
            </a:r>
            <a:r>
              <a:rPr lang="el-GR" altLang="en-US" sz="2000" b="1">
                <a:latin typeface="Calibri" panose="020F0502020204030204" pitchFamily="34" charset="0"/>
                <a:cs typeface="Calibri" panose="020F0502020204030204" pitchFamily="34" charset="0"/>
              </a:rPr>
              <a:t> </a:t>
            </a:r>
            <a:r>
              <a:rPr lang="en-US" altLang="en-US" sz="2000" b="1">
                <a:latin typeface="Calibri" panose="020F0502020204030204" pitchFamily="34" charset="0"/>
                <a:cs typeface="Calibri" panose="020F0502020204030204" pitchFamily="34" charset="0"/>
              </a:rPr>
              <a:t>case</a:t>
            </a:r>
            <a:r>
              <a:rPr lang="el-GR" altLang="en-US" sz="2000" b="1">
                <a:latin typeface="Calibri" panose="020F0502020204030204" pitchFamily="34" charset="0"/>
                <a:cs typeface="Calibri" panose="020F0502020204030204" pitchFamily="34" charset="0"/>
              </a:rPr>
              <a:t> - </a:t>
            </a:r>
            <a:r>
              <a:rPr lang="en-US" sz="2000" b="1">
                <a:latin typeface="Calibri" panose="020F0502020204030204" pitchFamily="34" charset="0"/>
                <a:cs typeface="Calibri" panose="020F0502020204030204" pitchFamily="34" charset="0"/>
              </a:rPr>
              <a:t>a serious and persistent breach by a Member State of the values referred to in Article 2 </a:t>
            </a:r>
          </a:p>
          <a:p>
            <a:pPr indent="0">
              <a:lnSpc>
                <a:spcPct val="110000"/>
              </a:lnSpc>
              <a:buFontTx/>
              <a:buNone/>
            </a:pPr>
            <a:r>
              <a:rPr lang="en-US" altLang="en-US" sz="2000" b="1">
                <a:latin typeface="Calibri" panose="020F0502020204030204" pitchFamily="34" charset="0"/>
                <a:cs typeface="Calibri" panose="020F0502020204030204" pitchFamily="34" charset="0"/>
              </a:rPr>
              <a:t>Who proposes</a:t>
            </a:r>
            <a:r>
              <a:rPr lang="el-GR" altLang="en-US" sz="2000" b="1">
                <a:latin typeface="Calibri" panose="020F0502020204030204" pitchFamily="34" charset="0"/>
                <a:cs typeface="Calibri" panose="020F0502020204030204" pitchFamily="34" charset="0"/>
              </a:rPr>
              <a:t>:</a:t>
            </a:r>
            <a:r>
              <a:rPr lang="el-GR" altLang="en-US" sz="2000">
                <a:latin typeface="Calibri" panose="020F0502020204030204" pitchFamily="34" charset="0"/>
                <a:cs typeface="Calibri" panose="020F0502020204030204" pitchFamily="34" charset="0"/>
              </a:rPr>
              <a:t> : </a:t>
            </a:r>
            <a:r>
              <a:rPr lang="en-US" sz="2000">
                <a:latin typeface="Calibri" panose="020F0502020204030204" pitchFamily="34" charset="0"/>
                <a:cs typeface="Calibri" panose="020F0502020204030204" pitchFamily="34" charset="0"/>
              </a:rPr>
              <a:t>one third of the Member States or by the Commission </a:t>
            </a:r>
          </a:p>
          <a:p>
            <a:pPr indent="0">
              <a:lnSpc>
                <a:spcPct val="110000"/>
              </a:lnSpc>
              <a:buFontTx/>
              <a:buNone/>
            </a:pPr>
            <a:r>
              <a:rPr lang="en-US" altLang="en-US" sz="2000" b="1">
                <a:latin typeface="Calibri" panose="020F0502020204030204" pitchFamily="34" charset="0"/>
                <a:cs typeface="Calibri" panose="020F0502020204030204" pitchFamily="34" charset="0"/>
              </a:rPr>
              <a:t>Who</a:t>
            </a:r>
            <a:r>
              <a:rPr lang="el-GR" altLang="en-US" sz="2000" b="1">
                <a:latin typeface="Calibri" panose="020F0502020204030204" pitchFamily="34" charset="0"/>
                <a:cs typeface="Calibri" panose="020F0502020204030204" pitchFamily="34" charset="0"/>
              </a:rPr>
              <a:t> </a:t>
            </a:r>
            <a:r>
              <a:rPr lang="en-US" altLang="en-US" sz="2000" b="1">
                <a:latin typeface="Calibri" panose="020F0502020204030204" pitchFamily="34" charset="0"/>
                <a:cs typeface="Calibri" panose="020F0502020204030204" pitchFamily="34" charset="0"/>
              </a:rPr>
              <a:t>decides</a:t>
            </a:r>
            <a:r>
              <a:rPr lang="el-GR" altLang="en-US" sz="2000">
                <a:latin typeface="Calibri" panose="020F0502020204030204" pitchFamily="34" charset="0"/>
                <a:cs typeface="Calibri" panose="020F0502020204030204" pitchFamily="34" charset="0"/>
              </a:rPr>
              <a:t>: </a:t>
            </a:r>
            <a:r>
              <a:rPr lang="en-US" sz="2000">
                <a:latin typeface="Calibri" panose="020F0502020204030204" pitchFamily="34" charset="0"/>
                <a:cs typeface="Calibri" panose="020F0502020204030204" pitchFamily="34" charset="0"/>
              </a:rPr>
              <a:t>The European Council, acting by unanimity (without the MS accused). Must obtain the consent of the European Parliament</a:t>
            </a:r>
            <a:endParaRPr lang="el-GR" altLang="en-US" sz="2000">
              <a:latin typeface="Calibri" panose="020F0502020204030204" pitchFamily="34" charset="0"/>
              <a:cs typeface="Calibri" panose="020F0502020204030204" pitchFamily="34" charset="0"/>
            </a:endParaRPr>
          </a:p>
        </p:txBody>
      </p:sp>
    </p:spTree>
  </p:cSld>
  <p:clrMapOvr>
    <a:masterClrMapping/>
  </p:clrMapOvr>
  <p:transition spd="med">
    <p:blinds/>
  </p:transition>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5503D89-E6A3-2F43-B247-A9C5F0B9088B}"/>
              </a:ext>
            </a:extLst>
          </p:cNvPr>
          <p:cNvSpPr>
            <a:spLocks noGrp="1" noChangeArrowheads="1"/>
          </p:cNvSpPr>
          <p:nvPr>
            <p:ph type="title"/>
          </p:nvPr>
        </p:nvSpPr>
        <p:spPr>
          <a:xfrm>
            <a:off x="1088684" y="804519"/>
            <a:ext cx="7202456" cy="1049235"/>
          </a:xfrm>
        </p:spPr>
        <p:txBody>
          <a:bodyPr>
            <a:normAutofit/>
          </a:bodyPr>
          <a:lstStyle/>
          <a:p>
            <a:r>
              <a:rPr lang="en-US" altLang="en-US" sz="3200" b="1">
                <a:latin typeface="Calibri" panose="020F0502020204030204" pitchFamily="34" charset="0"/>
                <a:cs typeface="Calibri" panose="020F0502020204030204" pitchFamily="34" charset="0"/>
              </a:rPr>
              <a:t>Suspension of membership – article 7 (Cont.)</a:t>
            </a:r>
            <a:endParaRPr lang="el-GR" altLang="en-US" sz="3200"/>
          </a:p>
        </p:txBody>
      </p:sp>
      <p:graphicFrame>
        <p:nvGraphicFramePr>
          <p:cNvPr id="15365" name="Rectangle 3">
            <a:extLst>
              <a:ext uri="{FF2B5EF4-FFF2-40B4-BE49-F238E27FC236}">
                <a16:creationId xmlns:a16="http://schemas.microsoft.com/office/drawing/2014/main" id="{6C18096B-6D41-4D7B-9C07-9111722F6F48}"/>
              </a:ext>
            </a:extLst>
          </p:cNvPr>
          <p:cNvGraphicFramePr>
            <a:graphicFrameLocks noGrp="1"/>
          </p:cNvGraphicFramePr>
          <p:nvPr>
            <p:ph idx="1"/>
            <p:extLst>
              <p:ext uri="{D42A27DB-BD31-4B8C-83A1-F6EECF244321}">
                <p14:modId xmlns:p14="http://schemas.microsoft.com/office/powerpoint/2010/main" val="2121868724"/>
              </p:ext>
            </p:extLst>
          </p:nvPr>
        </p:nvGraphicFramePr>
        <p:xfrm>
          <a:off x="1088231" y="2340435"/>
          <a:ext cx="7203281" cy="3324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blinds/>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C126D-6D8A-C849-8ADA-6285C078081D}"/>
              </a:ext>
            </a:extLst>
          </p:cNvPr>
          <p:cNvSpPr>
            <a:spLocks noGrp="1"/>
          </p:cNvSpPr>
          <p:nvPr>
            <p:ph type="title"/>
          </p:nvPr>
        </p:nvSpPr>
        <p:spPr>
          <a:xfrm>
            <a:off x="1088684" y="804519"/>
            <a:ext cx="7202456" cy="1049235"/>
          </a:xfrm>
        </p:spPr>
        <p:txBody>
          <a:bodyPr>
            <a:normAutofit/>
          </a:bodyPr>
          <a:lstStyle/>
          <a:p>
            <a:r>
              <a:rPr lang="en-US" sz="3200" dirty="0">
                <a:latin typeface="Calibri" panose="020F0502020204030204" pitchFamily="34" charset="0"/>
                <a:cs typeface="Calibri" panose="020F0502020204030204" pitchFamily="34" charset="0"/>
              </a:rPr>
              <a:t>The historical evolution of the treaties on European unification</a:t>
            </a:r>
          </a:p>
        </p:txBody>
      </p:sp>
      <p:graphicFrame>
        <p:nvGraphicFramePr>
          <p:cNvPr id="5" name="Content Placeholder 2">
            <a:extLst>
              <a:ext uri="{FF2B5EF4-FFF2-40B4-BE49-F238E27FC236}">
                <a16:creationId xmlns:a16="http://schemas.microsoft.com/office/drawing/2014/main" id="{F630DF76-6D46-4C7E-8E36-A63CBC59C5EA}"/>
              </a:ext>
            </a:extLst>
          </p:cNvPr>
          <p:cNvGraphicFramePr>
            <a:graphicFrameLocks noGrp="1"/>
          </p:cNvGraphicFramePr>
          <p:nvPr>
            <p:ph idx="1"/>
            <p:extLst>
              <p:ext uri="{D42A27DB-BD31-4B8C-83A1-F6EECF244321}">
                <p14:modId xmlns:p14="http://schemas.microsoft.com/office/powerpoint/2010/main" val="79609590"/>
              </p:ext>
            </p:extLst>
          </p:nvPr>
        </p:nvGraphicFramePr>
        <p:xfrm>
          <a:off x="1088231" y="2340435"/>
          <a:ext cx="7203281" cy="3324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7658563"/>
      </p:ext>
    </p:extLst>
  </p:cSld>
  <p:clrMapOvr>
    <a:masterClrMapping/>
  </p:clrMapOvr>
  <p:transition spd="med">
    <p:blinds/>
  </p:transition>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F7B4F9F-E166-DE48-9F6A-CF008CD9C25D}"/>
              </a:ext>
            </a:extLst>
          </p:cNvPr>
          <p:cNvSpPr>
            <a:spLocks noGrp="1" noChangeArrowheads="1"/>
          </p:cNvSpPr>
          <p:nvPr>
            <p:ph type="title"/>
          </p:nvPr>
        </p:nvSpPr>
        <p:spPr>
          <a:xfrm>
            <a:off x="1088684" y="804519"/>
            <a:ext cx="7202456" cy="1049235"/>
          </a:xfrm>
        </p:spPr>
        <p:txBody>
          <a:bodyPr>
            <a:normAutofit/>
          </a:bodyPr>
          <a:lstStyle/>
          <a:p>
            <a:r>
              <a:rPr lang="en-US" altLang="en-US" sz="3200" b="1">
                <a:latin typeface="Calibri" panose="020F0502020204030204" pitchFamily="34" charset="0"/>
                <a:cs typeface="Calibri" panose="020F0502020204030204" pitchFamily="34" charset="0"/>
              </a:rPr>
              <a:t>MEMBERSHIP OF THE UNION – ARTICLE 49</a:t>
            </a:r>
            <a:endParaRPr lang="el-GR" altLang="en-US" sz="3200" b="1">
              <a:latin typeface="Calibri" panose="020F0502020204030204" pitchFamily="34" charset="0"/>
              <a:cs typeface="Calibri" panose="020F0502020204030204" pitchFamily="34" charset="0"/>
            </a:endParaRPr>
          </a:p>
        </p:txBody>
      </p:sp>
      <p:pic>
        <p:nvPicPr>
          <p:cNvPr id="71" name="Graphic 70" descr="Commitments">
            <a:extLst>
              <a:ext uri="{FF2B5EF4-FFF2-40B4-BE49-F238E27FC236}">
                <a16:creationId xmlns:a16="http://schemas.microsoft.com/office/drawing/2014/main" id="{359A8368-BB14-43C2-8FCC-3229D02A03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7846" y="2643753"/>
            <a:ext cx="2194574" cy="2194574"/>
          </a:xfrm>
          <a:prstGeom prst="rect">
            <a:avLst/>
          </a:prstGeom>
        </p:spPr>
      </p:pic>
      <p:sp>
        <p:nvSpPr>
          <p:cNvPr id="19459" name="Rectangle 3">
            <a:extLst>
              <a:ext uri="{FF2B5EF4-FFF2-40B4-BE49-F238E27FC236}">
                <a16:creationId xmlns:a16="http://schemas.microsoft.com/office/drawing/2014/main" id="{D9416FDB-6C1C-A640-BB20-736FA6961475}"/>
              </a:ext>
            </a:extLst>
          </p:cNvPr>
          <p:cNvSpPr>
            <a:spLocks noGrp="1" noChangeArrowheads="1"/>
          </p:cNvSpPr>
          <p:nvPr>
            <p:ph idx="1"/>
          </p:nvPr>
        </p:nvSpPr>
        <p:spPr>
          <a:xfrm>
            <a:off x="3644302" y="2015734"/>
            <a:ext cx="4646838" cy="3450613"/>
          </a:xfrm>
        </p:spPr>
        <p:txBody>
          <a:bodyPr>
            <a:normAutofit/>
          </a:bodyPr>
          <a:lstStyle/>
          <a:p>
            <a:pPr>
              <a:lnSpc>
                <a:spcPct val="110000"/>
              </a:lnSpc>
            </a:pPr>
            <a:r>
              <a:rPr lang="el-GR" altLang="en-US" sz="1400">
                <a:latin typeface="Calibri" panose="020F0502020204030204" pitchFamily="34" charset="0"/>
                <a:cs typeface="Calibri" panose="020F0502020204030204" pitchFamily="34" charset="0"/>
              </a:rPr>
              <a:t>     </a:t>
            </a:r>
            <a:r>
              <a:rPr lang="en-US" sz="1400">
                <a:latin typeface="Calibri" panose="020F0502020204030204" pitchFamily="34" charset="0"/>
                <a:cs typeface="Calibri" panose="020F0502020204030204" pitchFamily="34" charset="0"/>
              </a:rPr>
              <a:t>Any </a:t>
            </a:r>
            <a:r>
              <a:rPr lang="en-US" sz="1400" b="1" u="sng">
                <a:latin typeface="Calibri" panose="020F0502020204030204" pitchFamily="34" charset="0"/>
                <a:cs typeface="Calibri" panose="020F0502020204030204" pitchFamily="34" charset="0"/>
              </a:rPr>
              <a:t>European</a:t>
            </a:r>
            <a:r>
              <a:rPr lang="en-US" sz="1400">
                <a:latin typeface="Calibri" panose="020F0502020204030204" pitchFamily="34" charset="0"/>
                <a:cs typeface="Calibri" panose="020F0502020204030204" pitchFamily="34" charset="0"/>
              </a:rPr>
              <a:t> </a:t>
            </a:r>
            <a:r>
              <a:rPr lang="en-US" sz="1400" b="1" u="sng">
                <a:latin typeface="Calibri" panose="020F0502020204030204" pitchFamily="34" charset="0"/>
                <a:cs typeface="Calibri" panose="020F0502020204030204" pitchFamily="34" charset="0"/>
              </a:rPr>
              <a:t>State</a:t>
            </a:r>
            <a:r>
              <a:rPr lang="en-US" sz="1400">
                <a:latin typeface="Calibri" panose="020F0502020204030204" pitchFamily="34" charset="0"/>
                <a:cs typeface="Calibri" panose="020F0502020204030204" pitchFamily="34" charset="0"/>
              </a:rPr>
              <a:t> which respects the values referred to in Article 2 […]may apply to become a member of the Union. […]The applicant State shall address its application to the Council, which shall act </a:t>
            </a:r>
            <a:r>
              <a:rPr lang="en-US" sz="1400" b="1" u="sng">
                <a:latin typeface="Calibri" panose="020F0502020204030204" pitchFamily="34" charset="0"/>
                <a:cs typeface="Calibri" panose="020F0502020204030204" pitchFamily="34" charset="0"/>
              </a:rPr>
              <a:t>unanimously</a:t>
            </a:r>
            <a:r>
              <a:rPr lang="en-US" sz="1400">
                <a:latin typeface="Calibri" panose="020F0502020204030204" pitchFamily="34" charset="0"/>
                <a:cs typeface="Calibri" panose="020F0502020204030204" pitchFamily="34" charset="0"/>
              </a:rPr>
              <a:t> after consulting the Commission and after receiving the </a:t>
            </a:r>
            <a:r>
              <a:rPr lang="en-US" sz="1400" b="1">
                <a:latin typeface="Calibri" panose="020F0502020204030204" pitchFamily="34" charset="0"/>
                <a:cs typeface="Calibri" panose="020F0502020204030204" pitchFamily="34" charset="0"/>
              </a:rPr>
              <a:t>consent of the European Parliament</a:t>
            </a:r>
            <a:r>
              <a:rPr lang="en-US" sz="1400">
                <a:latin typeface="Calibri" panose="020F0502020204030204" pitchFamily="34" charset="0"/>
                <a:cs typeface="Calibri" panose="020F0502020204030204" pitchFamily="34" charset="0"/>
              </a:rPr>
              <a:t>, which shall act by a majority of its component members. […]</a:t>
            </a:r>
          </a:p>
          <a:p>
            <a:pPr>
              <a:lnSpc>
                <a:spcPct val="110000"/>
              </a:lnSpc>
            </a:pPr>
            <a:r>
              <a:rPr lang="en-US" sz="1400">
                <a:latin typeface="Calibri" panose="020F0502020204030204" pitchFamily="34" charset="0"/>
                <a:cs typeface="Calibri" panose="020F0502020204030204" pitchFamily="34" charset="0"/>
              </a:rPr>
              <a:t>The conditions of admission […]shall be the subject of an agreement between the Member States and the applicant State. This agreement shall be submitted for </a:t>
            </a:r>
            <a:r>
              <a:rPr lang="en-US" sz="1400" b="1" u="sng">
                <a:latin typeface="Calibri" panose="020F0502020204030204" pitchFamily="34" charset="0"/>
                <a:cs typeface="Calibri" panose="020F0502020204030204" pitchFamily="34" charset="0"/>
              </a:rPr>
              <a:t>ratification</a:t>
            </a:r>
            <a:r>
              <a:rPr lang="en-US" sz="1400">
                <a:latin typeface="Calibri" panose="020F0502020204030204" pitchFamily="34" charset="0"/>
                <a:cs typeface="Calibri" panose="020F0502020204030204" pitchFamily="34" charset="0"/>
              </a:rPr>
              <a:t> by all the contracting States in accordance with their respective constitutional requirements. </a:t>
            </a:r>
          </a:p>
        </p:txBody>
      </p:sp>
    </p:spTree>
  </p:cSld>
  <p:clrMapOvr>
    <a:masterClrMapping/>
  </p:clrMapOvr>
  <p:transition spd="med">
    <p:blinds/>
  </p:transition>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0482" name="Rectangle 2">
            <a:extLst>
              <a:ext uri="{FF2B5EF4-FFF2-40B4-BE49-F238E27FC236}">
                <a16:creationId xmlns:a16="http://schemas.microsoft.com/office/drawing/2014/main" id="{47D53315-378A-9847-92D8-1EEDAFA6EEC9}"/>
              </a:ext>
            </a:extLst>
          </p:cNvPr>
          <p:cNvSpPr>
            <a:spLocks noGrp="1" noChangeArrowheads="1"/>
          </p:cNvSpPr>
          <p:nvPr>
            <p:ph type="title"/>
          </p:nvPr>
        </p:nvSpPr>
        <p:spPr>
          <a:xfrm>
            <a:off x="1088684" y="2303047"/>
            <a:ext cx="2454070" cy="2674198"/>
          </a:xfrm>
        </p:spPr>
        <p:txBody>
          <a:bodyPr anchor="t">
            <a:normAutofit/>
          </a:bodyPr>
          <a:lstStyle/>
          <a:p>
            <a:r>
              <a:rPr lang="en-US" altLang="en-US" sz="3000" b="1" dirty="0">
                <a:latin typeface="Calibri" panose="020F0502020204030204" pitchFamily="34" charset="0"/>
                <a:cs typeface="Calibri" panose="020F0502020204030204" pitchFamily="34" charset="0"/>
              </a:rPr>
              <a:t>MEMBERSHIP OF THE UNION – CONDITIONS</a:t>
            </a:r>
            <a:endParaRPr lang="el-GR" altLang="en-US" sz="3000" dirty="0"/>
          </a:p>
        </p:txBody>
      </p:sp>
      <p:cxnSp>
        <p:nvCxnSpPr>
          <p:cNvPr id="78" name="Straight Connector 77">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80"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82" name="Picture 81">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84" name="Straight Connector 83">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20485" name="Rectangle 3">
            <a:extLst>
              <a:ext uri="{FF2B5EF4-FFF2-40B4-BE49-F238E27FC236}">
                <a16:creationId xmlns:a16="http://schemas.microsoft.com/office/drawing/2014/main" id="{EFEE656F-8611-4E79-AB26-AFCAD13A0120}"/>
              </a:ext>
            </a:extLst>
          </p:cNvPr>
          <p:cNvGraphicFramePr>
            <a:graphicFrameLocks noGrp="1"/>
          </p:cNvGraphicFramePr>
          <p:nvPr>
            <p:ph idx="1"/>
            <p:extLst>
              <p:ext uri="{D42A27DB-BD31-4B8C-83A1-F6EECF244321}">
                <p14:modId xmlns:p14="http://schemas.microsoft.com/office/powerpoint/2010/main" val="766562745"/>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blinds/>
  </p:transition>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6" name="Rectangle 2">
            <a:extLst>
              <a:ext uri="{FF2B5EF4-FFF2-40B4-BE49-F238E27FC236}">
                <a16:creationId xmlns:a16="http://schemas.microsoft.com/office/drawing/2014/main" id="{261C3630-8CC5-7441-8819-77D634753E26}"/>
              </a:ext>
            </a:extLst>
          </p:cNvPr>
          <p:cNvSpPr>
            <a:spLocks noGrp="1" noChangeArrowheads="1"/>
          </p:cNvSpPr>
          <p:nvPr>
            <p:ph type="title"/>
          </p:nvPr>
        </p:nvSpPr>
        <p:spPr>
          <a:xfrm>
            <a:off x="637262" y="1240076"/>
            <a:ext cx="2045860" cy="4584527"/>
          </a:xfrm>
        </p:spPr>
        <p:txBody>
          <a:bodyPr>
            <a:normAutofit/>
          </a:bodyPr>
          <a:lstStyle/>
          <a:p>
            <a:r>
              <a:rPr lang="en-US" altLang="en-US" sz="2500" b="1" dirty="0">
                <a:solidFill>
                  <a:srgbClr val="FFFFFF"/>
                </a:solidFill>
                <a:latin typeface="Calibri" panose="020F0502020204030204" pitchFamily="34" charset="0"/>
                <a:cs typeface="Calibri" panose="020F0502020204030204" pitchFamily="34" charset="0"/>
              </a:rPr>
              <a:t>MEMBERSHIP OF THE UNION – procedure</a:t>
            </a:r>
            <a:endParaRPr lang="el-GR" altLang="en-US" sz="2500" dirty="0">
              <a:solidFill>
                <a:srgbClr val="FFFFFF"/>
              </a:solidFill>
            </a:endParaRPr>
          </a:p>
        </p:txBody>
      </p:sp>
      <p:sp>
        <p:nvSpPr>
          <p:cNvPr id="21507" name="Rectangle 3">
            <a:extLst>
              <a:ext uri="{FF2B5EF4-FFF2-40B4-BE49-F238E27FC236}">
                <a16:creationId xmlns:a16="http://schemas.microsoft.com/office/drawing/2014/main" id="{FC04C0C2-F6B2-3146-976F-E5872F2A253D}"/>
              </a:ext>
            </a:extLst>
          </p:cNvPr>
          <p:cNvSpPr>
            <a:spLocks noGrp="1" noChangeArrowheads="1"/>
          </p:cNvSpPr>
          <p:nvPr>
            <p:ph idx="1"/>
          </p:nvPr>
        </p:nvSpPr>
        <p:spPr>
          <a:xfrm>
            <a:off x="3529195" y="1240077"/>
            <a:ext cx="4526120" cy="4916465"/>
          </a:xfrm>
        </p:spPr>
        <p:txBody>
          <a:bodyPr anchor="t">
            <a:noAutofit/>
          </a:bodyPr>
          <a:lstStyle/>
          <a:p>
            <a:r>
              <a:rPr lang="en-US" altLang="en-US" sz="2400" dirty="0">
                <a:latin typeface="Calibri" panose="020F0502020204030204" pitchFamily="34" charset="0"/>
                <a:cs typeface="Calibri" panose="020F0502020204030204" pitchFamily="34" charset="0"/>
              </a:rPr>
              <a:t>Application to the Council of Ministers</a:t>
            </a:r>
            <a:endParaRPr lang="el-GR" altLang="en-US" sz="2400" dirty="0">
              <a:latin typeface="Calibri" panose="020F0502020204030204" pitchFamily="34" charset="0"/>
              <a:cs typeface="Calibri" panose="020F0502020204030204" pitchFamily="34" charset="0"/>
            </a:endParaRPr>
          </a:p>
          <a:p>
            <a:r>
              <a:rPr lang="en-US" altLang="en-US" sz="2400" dirty="0">
                <a:latin typeface="Calibri" panose="020F0502020204030204" pitchFamily="34" charset="0"/>
                <a:cs typeface="Calibri" panose="020F0502020204030204" pitchFamily="34" charset="0"/>
              </a:rPr>
              <a:t>Opinion of the Commission</a:t>
            </a:r>
            <a:endParaRPr lang="el-GR" altLang="en-US" sz="2400" dirty="0">
              <a:latin typeface="Calibri" panose="020F0502020204030204" pitchFamily="34" charset="0"/>
              <a:cs typeface="Calibri" panose="020F0502020204030204" pitchFamily="34" charset="0"/>
            </a:endParaRPr>
          </a:p>
          <a:p>
            <a:r>
              <a:rPr lang="en-US" altLang="en-US" sz="2400" dirty="0">
                <a:latin typeface="Calibri" panose="020F0502020204030204" pitchFamily="34" charset="0"/>
                <a:cs typeface="Calibri" panose="020F0502020204030204" pitchFamily="34" charset="0"/>
              </a:rPr>
              <a:t>Consent of the European Parliament </a:t>
            </a:r>
            <a:r>
              <a:rPr lang="el-GR" altLang="en-US" sz="2400" dirty="0">
                <a:latin typeface="Calibri" panose="020F0502020204030204" pitchFamily="34" charset="0"/>
                <a:cs typeface="Calibri" panose="020F0502020204030204" pitchFamily="34" charset="0"/>
              </a:rPr>
              <a:t>(</a:t>
            </a:r>
            <a:r>
              <a:rPr lang="en-US" altLang="en-US" sz="2400" dirty="0">
                <a:latin typeface="Calibri" panose="020F0502020204030204" pitchFamily="34" charset="0"/>
                <a:cs typeface="Calibri" panose="020F0502020204030204" pitchFamily="34" charset="0"/>
              </a:rPr>
              <a:t>by the absolute majority of its members</a:t>
            </a:r>
            <a:r>
              <a:rPr lang="el-GR" altLang="en-US" sz="2400" dirty="0">
                <a:latin typeface="Calibri" panose="020F0502020204030204" pitchFamily="34" charset="0"/>
                <a:cs typeface="Calibri" panose="020F0502020204030204" pitchFamily="34" charset="0"/>
              </a:rPr>
              <a:t>)</a:t>
            </a:r>
          </a:p>
          <a:p>
            <a:r>
              <a:rPr lang="en-US" altLang="en-US" sz="2400" dirty="0">
                <a:latin typeface="Calibri" panose="020F0502020204030204" pitchFamily="34" charset="0"/>
                <a:cs typeface="Calibri" panose="020F0502020204030204" pitchFamily="34" charset="0"/>
              </a:rPr>
              <a:t>A decision of the Council </a:t>
            </a:r>
            <a:r>
              <a:rPr lang="el-GR" altLang="en-US" sz="2400" dirty="0">
                <a:latin typeface="Calibri" panose="020F0502020204030204" pitchFamily="34" charset="0"/>
                <a:cs typeface="Calibri" panose="020F0502020204030204" pitchFamily="34" charset="0"/>
              </a:rPr>
              <a:t>(</a:t>
            </a:r>
            <a:r>
              <a:rPr lang="en-US" altLang="en-US" sz="2400" dirty="0">
                <a:latin typeface="Calibri" panose="020F0502020204030204" pitchFamily="34" charset="0"/>
                <a:cs typeface="Calibri" panose="020F0502020204030204" pitchFamily="34" charset="0"/>
              </a:rPr>
              <a:t>unanimously</a:t>
            </a:r>
            <a:r>
              <a:rPr lang="el-GR" altLang="en-US" sz="2400" dirty="0">
                <a:latin typeface="Calibri" panose="020F0502020204030204" pitchFamily="34" charset="0"/>
                <a:cs typeface="Calibri" panose="020F0502020204030204" pitchFamily="34" charset="0"/>
              </a:rPr>
              <a:t>)</a:t>
            </a:r>
          </a:p>
          <a:p>
            <a:r>
              <a:rPr lang="en-US" altLang="en-US" sz="2400" dirty="0">
                <a:latin typeface="Calibri" panose="020F0502020204030204" pitchFamily="34" charset="0"/>
                <a:cs typeface="Calibri" panose="020F0502020204030204" pitchFamily="34" charset="0"/>
              </a:rPr>
              <a:t>Ratification of the decision by the member states</a:t>
            </a:r>
            <a:endParaRPr lang="el-GR" altLang="en-US" sz="2400" dirty="0">
              <a:latin typeface="Calibri" panose="020F0502020204030204" pitchFamily="34" charset="0"/>
              <a:cs typeface="Calibri" panose="020F0502020204030204" pitchFamily="34" charset="0"/>
            </a:endParaRPr>
          </a:p>
        </p:txBody>
      </p:sp>
    </p:spTree>
  </p:cSld>
  <p:clrMapOvr>
    <a:masterClrMapping/>
  </p:clrMapOvr>
  <p:transition spd="med">
    <p:blinds/>
  </p:transition>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0" name="Rectangle 2">
            <a:extLst>
              <a:ext uri="{FF2B5EF4-FFF2-40B4-BE49-F238E27FC236}">
                <a16:creationId xmlns:a16="http://schemas.microsoft.com/office/drawing/2014/main" id="{AD946FB5-4750-8344-8A84-36A401F2CC0B}"/>
              </a:ext>
            </a:extLst>
          </p:cNvPr>
          <p:cNvSpPr>
            <a:spLocks noGrp="1" noChangeArrowheads="1"/>
          </p:cNvSpPr>
          <p:nvPr>
            <p:ph type="title"/>
          </p:nvPr>
        </p:nvSpPr>
        <p:spPr>
          <a:xfrm>
            <a:off x="637262" y="1240076"/>
            <a:ext cx="2045860" cy="4584527"/>
          </a:xfrm>
        </p:spPr>
        <p:txBody>
          <a:bodyPr>
            <a:normAutofit/>
          </a:bodyPr>
          <a:lstStyle/>
          <a:p>
            <a:r>
              <a:rPr lang="en-US" altLang="en-US" sz="2500" b="1" dirty="0">
                <a:solidFill>
                  <a:srgbClr val="FFFFFF"/>
                </a:solidFill>
                <a:latin typeface="Calibri" panose="020F0502020204030204" pitchFamily="34" charset="0"/>
                <a:cs typeface="Calibri" panose="020F0502020204030204" pitchFamily="34" charset="0"/>
              </a:rPr>
              <a:t>MEMBERSHIP OF THE UNION – criteria</a:t>
            </a:r>
            <a:endParaRPr lang="el-GR" altLang="en-US" sz="2500" dirty="0">
              <a:solidFill>
                <a:srgbClr val="FFFFFF"/>
              </a:solidFill>
            </a:endParaRPr>
          </a:p>
        </p:txBody>
      </p:sp>
      <p:sp>
        <p:nvSpPr>
          <p:cNvPr id="22531" name="Rectangle 3">
            <a:extLst>
              <a:ext uri="{FF2B5EF4-FFF2-40B4-BE49-F238E27FC236}">
                <a16:creationId xmlns:a16="http://schemas.microsoft.com/office/drawing/2014/main" id="{E5CF0553-6A48-A54C-BEB1-B850208D0BB4}"/>
              </a:ext>
            </a:extLst>
          </p:cNvPr>
          <p:cNvSpPr>
            <a:spLocks noGrp="1" noChangeArrowheads="1"/>
          </p:cNvSpPr>
          <p:nvPr>
            <p:ph idx="1"/>
          </p:nvPr>
        </p:nvSpPr>
        <p:spPr>
          <a:xfrm>
            <a:off x="3529195" y="1240077"/>
            <a:ext cx="4526120" cy="4916465"/>
          </a:xfrm>
        </p:spPr>
        <p:txBody>
          <a:bodyPr anchor="t">
            <a:normAutofit fontScale="92500" lnSpcReduction="10000"/>
          </a:bodyPr>
          <a:lstStyle/>
          <a:p>
            <a:pPr marL="514350" indent="-514350">
              <a:buFontTx/>
              <a:buAutoNum type="arabicPeriod"/>
            </a:pPr>
            <a:r>
              <a:rPr lang="en-US" altLang="en-US" sz="2800" b="1" dirty="0">
                <a:latin typeface="Calibri" panose="020F0502020204030204" pitchFamily="34" charset="0"/>
                <a:cs typeface="Calibri" panose="020F0502020204030204" pitchFamily="34" charset="0"/>
              </a:rPr>
              <a:t>Geographic</a:t>
            </a:r>
            <a:r>
              <a:rPr lang="el-GR" altLang="en-US" sz="2800" b="1" dirty="0">
                <a:latin typeface="Calibri" panose="020F0502020204030204" pitchFamily="34" charset="0"/>
                <a:cs typeface="Calibri" panose="020F0502020204030204" pitchFamily="34" charset="0"/>
              </a:rPr>
              <a:t> </a:t>
            </a:r>
            <a:r>
              <a:rPr lang="en-US" altLang="en-US" sz="2800" b="1" dirty="0">
                <a:latin typeface="Calibri" panose="020F0502020204030204" pitchFamily="34" charset="0"/>
                <a:cs typeface="Calibri" panose="020F0502020204030204" pitchFamily="34" charset="0"/>
              </a:rPr>
              <a:t>criteria</a:t>
            </a:r>
            <a:r>
              <a:rPr lang="el-GR" altLang="en-US" sz="2800"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what is a European state?</a:t>
            </a:r>
          </a:p>
          <a:p>
            <a:pPr marL="514350" indent="-514350" algn="just">
              <a:buFontTx/>
              <a:buAutoNum type="arabicPeriod"/>
            </a:pPr>
            <a:r>
              <a:rPr lang="en-US" altLang="en-US" sz="2800" b="1" dirty="0">
                <a:latin typeface="Calibri" panose="020F0502020204030204" pitchFamily="34" charset="0"/>
                <a:cs typeface="Calibri" panose="020F0502020204030204" pitchFamily="34" charset="0"/>
              </a:rPr>
              <a:t>Political and economic criteria</a:t>
            </a:r>
            <a:r>
              <a:rPr lang="el-GR" altLang="en-US" sz="2800"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or</a:t>
            </a:r>
            <a:r>
              <a:rPr lang="el-GR" altLang="en-US" sz="2800"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Copenhagen criteria</a:t>
            </a:r>
            <a:r>
              <a:rPr lang="el-GR" altLang="en-US" sz="2800" dirty="0">
                <a:latin typeface="Calibri" panose="020F0502020204030204" pitchFamily="34" charset="0"/>
                <a:cs typeface="Calibri" panose="020F0502020204030204" pitchFamily="34" charset="0"/>
              </a:rPr>
              <a:t>)</a:t>
            </a:r>
            <a:endParaRPr lang="en-US" altLang="en-US" sz="2800" dirty="0">
              <a:latin typeface="Calibri" panose="020F0502020204030204" pitchFamily="34" charset="0"/>
              <a:cs typeface="Calibri" panose="020F0502020204030204" pitchFamily="34" charset="0"/>
            </a:endParaRPr>
          </a:p>
          <a:p>
            <a:pPr marL="514350" indent="-514350" algn="just">
              <a:buFontTx/>
              <a:buAutoNum type="arabicPeriod"/>
            </a:pPr>
            <a:r>
              <a:rPr lang="en-US" altLang="en-US" sz="2800" dirty="0">
                <a:latin typeface="Calibri" panose="020F0502020204030204" pitchFamily="34" charset="0"/>
                <a:cs typeface="Calibri" panose="020F0502020204030204" pitchFamily="34" charset="0"/>
              </a:rPr>
              <a:t>Established  in </a:t>
            </a:r>
            <a:r>
              <a:rPr lang="el-GR" altLang="en-US" sz="2800" dirty="0">
                <a:latin typeface="Calibri" panose="020F0502020204030204" pitchFamily="34" charset="0"/>
                <a:cs typeface="Calibri" panose="020F0502020204030204" pitchFamily="34" charset="0"/>
              </a:rPr>
              <a:t>1993 </a:t>
            </a:r>
            <a:r>
              <a:rPr lang="en-US" altLang="en-US" sz="2800" dirty="0">
                <a:latin typeface="Calibri" panose="020F0502020204030204" pitchFamily="34" charset="0"/>
                <a:cs typeface="Calibri" panose="020F0502020204030204" pitchFamily="34" charset="0"/>
              </a:rPr>
              <a:t>by the Copenhagen European Council</a:t>
            </a:r>
          </a:p>
          <a:p>
            <a:pPr marL="514350" indent="-514350" algn="just">
              <a:buFontTx/>
              <a:buAutoNum type="arabicPeriod"/>
            </a:pPr>
            <a:r>
              <a:rPr lang="en-US" altLang="en-US" sz="2800" dirty="0">
                <a:latin typeface="Calibri" panose="020F0502020204030204" pitchFamily="34" charset="0"/>
                <a:cs typeface="Calibri" panose="020F0502020204030204" pitchFamily="34" charset="0"/>
              </a:rPr>
              <a:t>Reinforced</a:t>
            </a:r>
            <a:r>
              <a:rPr lang="el-GR" altLang="en-US" sz="2800"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by the </a:t>
            </a:r>
            <a:r>
              <a:rPr lang="el-GR" altLang="en-US" sz="2800" dirty="0">
                <a:latin typeface="Calibri" panose="020F0502020204030204" pitchFamily="34" charset="0"/>
                <a:cs typeface="Calibri" panose="020F0502020204030204" pitchFamily="34" charset="0"/>
              </a:rPr>
              <a:t>1995</a:t>
            </a:r>
            <a:r>
              <a:rPr lang="en-US" altLang="en-US" sz="2800" dirty="0">
                <a:latin typeface="Calibri" panose="020F0502020204030204" pitchFamily="34" charset="0"/>
                <a:cs typeface="Calibri" panose="020F0502020204030204" pitchFamily="34" charset="0"/>
              </a:rPr>
              <a:t> Madrid European Council</a:t>
            </a:r>
            <a:endParaRPr lang="el-GR" altLang="en-US" sz="2800" dirty="0">
              <a:latin typeface="Calibri" panose="020F0502020204030204" pitchFamily="34" charset="0"/>
              <a:cs typeface="Calibri" panose="020F0502020204030204" pitchFamily="34" charset="0"/>
            </a:endParaRPr>
          </a:p>
        </p:txBody>
      </p:sp>
    </p:spTree>
  </p:cSld>
  <p:clrMapOvr>
    <a:masterClrMapping/>
  </p:clrMapOvr>
  <p:transition spd="med">
    <p:blinds/>
  </p:transition>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50" name="Rectangle 2">
            <a:extLst>
              <a:ext uri="{FF2B5EF4-FFF2-40B4-BE49-F238E27FC236}">
                <a16:creationId xmlns:a16="http://schemas.microsoft.com/office/drawing/2014/main" id="{0214025B-F184-5549-992C-325080769A36}"/>
              </a:ext>
            </a:extLst>
          </p:cNvPr>
          <p:cNvSpPr>
            <a:spLocks noGrp="1" noChangeArrowheads="1"/>
          </p:cNvSpPr>
          <p:nvPr>
            <p:ph type="title"/>
          </p:nvPr>
        </p:nvSpPr>
        <p:spPr>
          <a:xfrm>
            <a:off x="633357" y="1600199"/>
            <a:ext cx="2654449" cy="4297680"/>
          </a:xfrm>
        </p:spPr>
        <p:txBody>
          <a:bodyPr anchor="ctr">
            <a:normAutofit/>
          </a:bodyPr>
          <a:lstStyle/>
          <a:p>
            <a:r>
              <a:rPr lang="en-US" altLang="en-US" sz="3200" b="1">
                <a:latin typeface="Calibri" panose="020F0502020204030204" pitchFamily="34" charset="0"/>
                <a:cs typeface="Calibri" panose="020F0502020204030204" pitchFamily="34" charset="0"/>
              </a:rPr>
              <a:t>the Copenhagen criteria</a:t>
            </a:r>
            <a:endParaRPr lang="el-GR" altLang="en-US" sz="3200"/>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7651" name="Rectangle 3">
            <a:extLst>
              <a:ext uri="{FF2B5EF4-FFF2-40B4-BE49-F238E27FC236}">
                <a16:creationId xmlns:a16="http://schemas.microsoft.com/office/drawing/2014/main" id="{42685979-1E6D-6C40-BBD3-1A7122B2F178}"/>
              </a:ext>
            </a:extLst>
          </p:cNvPr>
          <p:cNvSpPr>
            <a:spLocks noGrp="1" noChangeArrowheads="1"/>
          </p:cNvSpPr>
          <p:nvPr>
            <p:ph idx="1"/>
          </p:nvPr>
        </p:nvSpPr>
        <p:spPr>
          <a:xfrm>
            <a:off x="3693638" y="1600199"/>
            <a:ext cx="4597502" cy="4297680"/>
          </a:xfrm>
        </p:spPr>
        <p:txBody>
          <a:bodyPr anchor="ctr">
            <a:normAutofit lnSpcReduction="10000"/>
          </a:bodyPr>
          <a:lstStyle/>
          <a:p>
            <a:pPr algn="just">
              <a:lnSpc>
                <a:spcPct val="110000"/>
              </a:lnSpc>
            </a:pPr>
            <a:r>
              <a:rPr lang="en-US" altLang="en-US" sz="1700" b="1" dirty="0">
                <a:latin typeface="Calibri" panose="020F0502020204030204" pitchFamily="34" charset="0"/>
                <a:cs typeface="Calibri" panose="020F0502020204030204" pitchFamily="34" charset="0"/>
              </a:rPr>
              <a:t>Political criteria</a:t>
            </a:r>
            <a:r>
              <a:rPr lang="el-GR" altLang="en-US" sz="1700" dirty="0">
                <a:latin typeface="Calibri" panose="020F0502020204030204" pitchFamily="34" charset="0"/>
                <a:cs typeface="Calibri" panose="020F0502020204030204" pitchFamily="34" charset="0"/>
              </a:rPr>
              <a:t>: </a:t>
            </a:r>
            <a:r>
              <a:rPr lang="en-US" sz="1700" dirty="0">
                <a:latin typeface="Calibri" panose="020F0502020204030204" pitchFamily="34" charset="0"/>
                <a:cs typeface="Calibri" panose="020F0502020204030204" pitchFamily="34" charset="0"/>
              </a:rPr>
              <a:t>stability of institutions guaranteeing democracy, the rule of law, human rights and respect for and protection of minorities</a:t>
            </a:r>
            <a:endParaRPr lang="el-GR" altLang="en-US" sz="1700" dirty="0">
              <a:latin typeface="Calibri" panose="020F0502020204030204" pitchFamily="34" charset="0"/>
              <a:cs typeface="Calibri" panose="020F0502020204030204" pitchFamily="34" charset="0"/>
            </a:endParaRPr>
          </a:p>
          <a:p>
            <a:pPr algn="just">
              <a:lnSpc>
                <a:spcPct val="110000"/>
              </a:lnSpc>
            </a:pPr>
            <a:r>
              <a:rPr lang="en-US" altLang="en-US" sz="1700" b="1" dirty="0">
                <a:latin typeface="Calibri" panose="020F0502020204030204" pitchFamily="34" charset="0"/>
                <a:cs typeface="Calibri" panose="020F0502020204030204" pitchFamily="34" charset="0"/>
              </a:rPr>
              <a:t>Economic</a:t>
            </a:r>
            <a:r>
              <a:rPr lang="el-GR" altLang="en-US" sz="1700" b="1" dirty="0">
                <a:latin typeface="Calibri" panose="020F0502020204030204" pitchFamily="34" charset="0"/>
                <a:cs typeface="Calibri" panose="020F0502020204030204" pitchFamily="34" charset="0"/>
              </a:rPr>
              <a:t> </a:t>
            </a:r>
            <a:r>
              <a:rPr lang="en-US" altLang="en-US" sz="1700" b="1" dirty="0">
                <a:latin typeface="Calibri" panose="020F0502020204030204" pitchFamily="34" charset="0"/>
                <a:cs typeface="Calibri" panose="020F0502020204030204" pitchFamily="34" charset="0"/>
              </a:rPr>
              <a:t>criteria </a:t>
            </a:r>
            <a:r>
              <a:rPr lang="el-GR" altLang="en-US" sz="1700" dirty="0">
                <a:latin typeface="Calibri" panose="020F0502020204030204" pitchFamily="34" charset="0"/>
                <a:cs typeface="Calibri" panose="020F0502020204030204" pitchFamily="34" charset="0"/>
              </a:rPr>
              <a:t>: </a:t>
            </a:r>
            <a:r>
              <a:rPr lang="en-US" sz="1700" dirty="0">
                <a:latin typeface="Calibri" panose="020F0502020204030204" pitchFamily="34" charset="0"/>
                <a:cs typeface="Calibri" panose="020F0502020204030204" pitchFamily="34" charset="0"/>
              </a:rPr>
              <a:t>a functioning market economy and the ability to cope with competitive pressure and market forces within the EU</a:t>
            </a:r>
            <a:r>
              <a:rPr lang="el-GR" altLang="en-US" sz="1700" dirty="0">
                <a:latin typeface="Calibri" panose="020F0502020204030204" pitchFamily="34" charset="0"/>
                <a:cs typeface="Calibri" panose="020F0502020204030204" pitchFamily="34" charset="0"/>
              </a:rPr>
              <a:t>.  </a:t>
            </a:r>
          </a:p>
          <a:p>
            <a:pPr algn="just">
              <a:lnSpc>
                <a:spcPct val="110000"/>
              </a:lnSpc>
            </a:pPr>
            <a:r>
              <a:rPr lang="en-US" altLang="en-US" sz="1700" b="1" dirty="0">
                <a:latin typeface="Calibri" panose="020F0502020204030204" pitchFamily="34" charset="0"/>
                <a:cs typeface="Calibri" panose="020F0502020204030204" pitchFamily="34" charset="0"/>
              </a:rPr>
              <a:t>Administrative</a:t>
            </a:r>
            <a:r>
              <a:rPr lang="el-GR" altLang="en-US" sz="1700" b="1" dirty="0">
                <a:latin typeface="Calibri" panose="020F0502020204030204" pitchFamily="34" charset="0"/>
                <a:cs typeface="Calibri" panose="020F0502020204030204" pitchFamily="34" charset="0"/>
              </a:rPr>
              <a:t> </a:t>
            </a:r>
            <a:r>
              <a:rPr lang="en-US" altLang="en-US" sz="1700" b="1" dirty="0">
                <a:latin typeface="Calibri" panose="020F0502020204030204" pitchFamily="34" charset="0"/>
                <a:cs typeface="Calibri" panose="020F0502020204030204" pitchFamily="34" charset="0"/>
              </a:rPr>
              <a:t>capacity</a:t>
            </a:r>
            <a:r>
              <a:rPr lang="el-GR" altLang="en-US" sz="1700" dirty="0">
                <a:latin typeface="Calibri" panose="020F0502020204030204" pitchFamily="34" charset="0"/>
                <a:cs typeface="Calibri" panose="020F0502020204030204" pitchFamily="34" charset="0"/>
              </a:rPr>
              <a:t> </a:t>
            </a:r>
            <a:r>
              <a:rPr lang="en-US" altLang="en-US" sz="1700" dirty="0">
                <a:latin typeface="Calibri" panose="020F0502020204030204" pitchFamily="34" charset="0"/>
                <a:cs typeface="Calibri" panose="020F0502020204030204" pitchFamily="34" charset="0"/>
              </a:rPr>
              <a:t>to adapt</a:t>
            </a:r>
            <a:r>
              <a:rPr lang="el-GR" altLang="en-US" sz="1700" dirty="0">
                <a:latin typeface="Calibri" panose="020F0502020204030204" pitchFamily="34" charset="0"/>
                <a:cs typeface="Calibri" panose="020F0502020204030204" pitchFamily="34" charset="0"/>
              </a:rPr>
              <a:t> </a:t>
            </a:r>
            <a:r>
              <a:rPr lang="en-US" altLang="en-US" sz="1700" dirty="0">
                <a:latin typeface="Calibri" panose="020F0502020204030204" pitchFamily="34" charset="0"/>
                <a:cs typeface="Calibri" panose="020F0502020204030204" pitchFamily="34" charset="0"/>
              </a:rPr>
              <a:t>to </a:t>
            </a:r>
            <a:r>
              <a:rPr lang="en-US" sz="1700" dirty="0">
                <a:latin typeface="Calibri" panose="020F0502020204030204" pitchFamily="34" charset="0"/>
                <a:cs typeface="Calibri" panose="020F0502020204030204" pitchFamily="34" charset="0"/>
              </a:rPr>
              <a:t>the obligations of membership, including the capacity to effectively implement the rules, standards and policies that make up the body of EU law (the 'acquis’) </a:t>
            </a:r>
            <a:r>
              <a:rPr lang="en-US" sz="1800" dirty="0"/>
              <a:t>and adherence to the aims of political, economic and monetary union</a:t>
            </a:r>
            <a:endParaRPr lang="el-GR" altLang="en-US" sz="1700" b="1" dirty="0">
              <a:latin typeface="Calibri" panose="020F0502020204030204" pitchFamily="34" charset="0"/>
              <a:cs typeface="Calibri" panose="020F0502020204030204" pitchFamily="34" charset="0"/>
            </a:endParaRPr>
          </a:p>
        </p:txBody>
      </p:sp>
    </p:spTree>
  </p:cSld>
  <p:clrMapOvr>
    <a:masterClrMapping/>
  </p:clrMapOvr>
  <p:transition spd="med">
    <p:blinds/>
  </p:transition>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26" name="Rectangle 2">
            <a:extLst>
              <a:ext uri="{FF2B5EF4-FFF2-40B4-BE49-F238E27FC236}">
                <a16:creationId xmlns:a16="http://schemas.microsoft.com/office/drawing/2014/main" id="{866C2387-3BBD-2F43-8636-1ECEE65F85CD}"/>
              </a:ext>
            </a:extLst>
          </p:cNvPr>
          <p:cNvSpPr>
            <a:spLocks noGrp="1" noChangeArrowheads="1"/>
          </p:cNvSpPr>
          <p:nvPr>
            <p:ph type="title"/>
          </p:nvPr>
        </p:nvSpPr>
        <p:spPr>
          <a:xfrm>
            <a:off x="633357" y="1600199"/>
            <a:ext cx="2654449" cy="4297680"/>
          </a:xfrm>
        </p:spPr>
        <p:txBody>
          <a:bodyPr anchor="ctr">
            <a:normAutofit/>
          </a:bodyPr>
          <a:lstStyle/>
          <a:p>
            <a:r>
              <a:rPr lang="en-US" altLang="en-US" sz="3200" b="1" dirty="0">
                <a:latin typeface="Calibri" panose="020F0502020204030204" pitchFamily="34" charset="0"/>
                <a:cs typeface="Calibri" panose="020F0502020204030204" pitchFamily="34" charset="0"/>
              </a:rPr>
              <a:t>MEMBERSHIP OF THE UNION – the absorption capacity</a:t>
            </a:r>
            <a:endParaRPr lang="el-GR" altLang="en-US" sz="3200" dirty="0"/>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6627" name="Rectangle 3">
            <a:extLst>
              <a:ext uri="{FF2B5EF4-FFF2-40B4-BE49-F238E27FC236}">
                <a16:creationId xmlns:a16="http://schemas.microsoft.com/office/drawing/2014/main" id="{E45F0109-0C68-AB45-95C6-E312EF352265}"/>
              </a:ext>
            </a:extLst>
          </p:cNvPr>
          <p:cNvSpPr>
            <a:spLocks noGrp="1" noChangeArrowheads="1"/>
          </p:cNvSpPr>
          <p:nvPr>
            <p:ph idx="1"/>
          </p:nvPr>
        </p:nvSpPr>
        <p:spPr>
          <a:xfrm>
            <a:off x="3693638" y="1600199"/>
            <a:ext cx="4597502" cy="4297680"/>
          </a:xfrm>
        </p:spPr>
        <p:txBody>
          <a:bodyPr anchor="ctr">
            <a:normAutofit/>
          </a:bodyPr>
          <a:lstStyle/>
          <a:p>
            <a:pPr indent="0" algn="just">
              <a:buFontTx/>
              <a:buNone/>
            </a:pPr>
            <a:r>
              <a:rPr lang="en-US" sz="2000" dirty="0">
                <a:latin typeface="Calibri" panose="020F0502020204030204" pitchFamily="34" charset="0"/>
                <a:cs typeface="Calibri" panose="020F0502020204030204" pitchFamily="34" charset="0"/>
              </a:rPr>
              <a:t>The Union’s capacity to absorb new members, while maintaining the momentum of European integration, is an important consideration in the general interest of both the Union and the candidate countries</a:t>
            </a:r>
            <a:endParaRPr lang="el-GR" altLang="en-US" sz="2000" dirty="0">
              <a:latin typeface="Calibri" panose="020F0502020204030204" pitchFamily="34" charset="0"/>
              <a:cs typeface="Calibri" panose="020F0502020204030204" pitchFamily="34" charset="0"/>
            </a:endParaRPr>
          </a:p>
        </p:txBody>
      </p:sp>
    </p:spTree>
  </p:cSld>
  <p:clrMapOvr>
    <a:masterClrMapping/>
  </p:clrMapOvr>
  <p:transition spd="med">
    <p:blinds/>
  </p:transition>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826" name="Rectangle 2">
            <a:extLst>
              <a:ext uri="{FF2B5EF4-FFF2-40B4-BE49-F238E27FC236}">
                <a16:creationId xmlns:a16="http://schemas.microsoft.com/office/drawing/2014/main" id="{F558D105-4E85-354A-8444-2E6AE627F885}"/>
              </a:ext>
            </a:extLst>
          </p:cNvPr>
          <p:cNvSpPr>
            <a:spLocks noGrp="1" noChangeArrowheads="1"/>
          </p:cNvSpPr>
          <p:nvPr>
            <p:ph type="title"/>
          </p:nvPr>
        </p:nvSpPr>
        <p:spPr>
          <a:xfrm>
            <a:off x="637262" y="1240076"/>
            <a:ext cx="2045860" cy="4584527"/>
          </a:xfrm>
        </p:spPr>
        <p:txBody>
          <a:bodyPr>
            <a:normAutofit/>
          </a:bodyPr>
          <a:lstStyle/>
          <a:p>
            <a:r>
              <a:rPr lang="en-US" altLang="en-US" sz="2800" dirty="0">
                <a:solidFill>
                  <a:srgbClr val="FFFFFF"/>
                </a:solidFill>
                <a:latin typeface="Calibri" panose="020F0502020204030204" pitchFamily="34" charset="0"/>
                <a:cs typeface="Calibri" panose="020F0502020204030204" pitchFamily="34" charset="0"/>
              </a:rPr>
              <a:t>Withdrawal of the union</a:t>
            </a:r>
            <a:br>
              <a:rPr lang="en-US" altLang="en-US" sz="2800" dirty="0">
                <a:solidFill>
                  <a:srgbClr val="FFFFFF"/>
                </a:solidFill>
                <a:latin typeface="Calibri" panose="020F0502020204030204" pitchFamily="34" charset="0"/>
                <a:cs typeface="Calibri" panose="020F0502020204030204" pitchFamily="34" charset="0"/>
              </a:rPr>
            </a:br>
            <a:r>
              <a:rPr lang="en-US" altLang="en-US" sz="2800" dirty="0">
                <a:solidFill>
                  <a:srgbClr val="FFFFFF"/>
                </a:solidFill>
                <a:latin typeface="Calibri" panose="020F0502020204030204" pitchFamily="34" charset="0"/>
                <a:cs typeface="Calibri" panose="020F0502020204030204" pitchFamily="34" charset="0"/>
              </a:rPr>
              <a:t>article 50</a:t>
            </a:r>
            <a:endParaRPr lang="el-GR" altLang="en-US" sz="2800" dirty="0">
              <a:solidFill>
                <a:srgbClr val="FFFFFF"/>
              </a:solidFill>
              <a:latin typeface="Calibri" panose="020F0502020204030204" pitchFamily="34" charset="0"/>
              <a:cs typeface="Calibri" panose="020F0502020204030204" pitchFamily="34" charset="0"/>
            </a:endParaRPr>
          </a:p>
        </p:txBody>
      </p:sp>
      <p:sp>
        <p:nvSpPr>
          <p:cNvPr id="77827" name="Rectangle 3">
            <a:extLst>
              <a:ext uri="{FF2B5EF4-FFF2-40B4-BE49-F238E27FC236}">
                <a16:creationId xmlns:a16="http://schemas.microsoft.com/office/drawing/2014/main" id="{FFA9B7CE-A29C-CB4E-BDA9-CCC92CD0F9A6}"/>
              </a:ext>
            </a:extLst>
          </p:cNvPr>
          <p:cNvSpPr>
            <a:spLocks noGrp="1" noChangeArrowheads="1"/>
          </p:cNvSpPr>
          <p:nvPr>
            <p:ph idx="1"/>
          </p:nvPr>
        </p:nvSpPr>
        <p:spPr>
          <a:xfrm>
            <a:off x="3529195" y="1240077"/>
            <a:ext cx="4526120" cy="4916465"/>
          </a:xfrm>
        </p:spPr>
        <p:txBody>
          <a:bodyPr anchor="t">
            <a:normAutofit/>
          </a:bodyPr>
          <a:lstStyle/>
          <a:p>
            <a:pPr algn="just">
              <a:lnSpc>
                <a:spcPct val="110000"/>
              </a:lnSpc>
            </a:pPr>
            <a:r>
              <a:rPr lang="en-US" sz="1700" dirty="0"/>
              <a:t>Any Member State may decide to withdraw from the Union in accordance with its own constitutional requirements </a:t>
            </a:r>
            <a:endParaRPr lang="el-GR" altLang="en-US" sz="1700" dirty="0"/>
          </a:p>
          <a:p>
            <a:pPr algn="just">
              <a:lnSpc>
                <a:spcPct val="110000"/>
              </a:lnSpc>
            </a:pPr>
            <a:r>
              <a:rPr lang="en-US" sz="1700" dirty="0"/>
              <a:t>A Member State which decides to withdraw shall notify the European Council of its intention. In the light of the guidelines provided by the European Council, the Union shall negotiate and conclude an agreement with that State, setting out the arrangements for its withdrawal, taking account of the framework for its future relationship with the Union. </a:t>
            </a:r>
          </a:p>
          <a:p>
            <a:pPr algn="just">
              <a:lnSpc>
                <a:spcPct val="110000"/>
              </a:lnSpc>
            </a:pPr>
            <a:r>
              <a:rPr lang="en-US" sz="1700" dirty="0"/>
              <a:t>That agreement shall be concluded by the Council, acting by a qualified majority, after obtaining the consent of the European Parliament. </a:t>
            </a:r>
          </a:p>
          <a:p>
            <a:pPr algn="just">
              <a:lnSpc>
                <a:spcPct val="110000"/>
              </a:lnSpc>
            </a:pPr>
            <a:endParaRPr lang="el-GR" altLang="en-US" sz="1700" dirty="0"/>
          </a:p>
        </p:txBody>
      </p:sp>
    </p:spTree>
  </p:cSld>
  <p:clrMapOvr>
    <a:masterClrMapping/>
  </p:clrMapOvr>
  <p:transition spd="med">
    <p:blinds/>
  </p:transition>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898" name="Rectangle 2">
            <a:extLst>
              <a:ext uri="{FF2B5EF4-FFF2-40B4-BE49-F238E27FC236}">
                <a16:creationId xmlns:a16="http://schemas.microsoft.com/office/drawing/2014/main" id="{9BD7740F-63D5-EA4D-948E-DCD534DF3C1D}"/>
              </a:ext>
            </a:extLst>
          </p:cNvPr>
          <p:cNvSpPr>
            <a:spLocks noGrp="1" noChangeArrowheads="1"/>
          </p:cNvSpPr>
          <p:nvPr>
            <p:ph type="title"/>
          </p:nvPr>
        </p:nvSpPr>
        <p:spPr>
          <a:xfrm>
            <a:off x="637262" y="1240076"/>
            <a:ext cx="2045860" cy="4584527"/>
          </a:xfrm>
        </p:spPr>
        <p:txBody>
          <a:bodyPr>
            <a:normAutofit/>
          </a:bodyPr>
          <a:lstStyle/>
          <a:p>
            <a:r>
              <a:rPr lang="en-US" altLang="en-US" sz="2000" dirty="0">
                <a:solidFill>
                  <a:srgbClr val="FFFFFF"/>
                </a:solidFill>
              </a:rPr>
              <a:t>Withdrawal of the union</a:t>
            </a:r>
            <a:br>
              <a:rPr lang="en-US" altLang="en-US" sz="2000" dirty="0">
                <a:solidFill>
                  <a:srgbClr val="FFFFFF"/>
                </a:solidFill>
              </a:rPr>
            </a:br>
            <a:r>
              <a:rPr lang="en-US" altLang="en-US" sz="2000" dirty="0">
                <a:solidFill>
                  <a:srgbClr val="FFFFFF"/>
                </a:solidFill>
              </a:rPr>
              <a:t>article 50</a:t>
            </a:r>
            <a:endParaRPr lang="el-GR" altLang="en-US" sz="2000" dirty="0">
              <a:solidFill>
                <a:srgbClr val="FFFFFF"/>
              </a:solidFill>
            </a:endParaRPr>
          </a:p>
        </p:txBody>
      </p:sp>
      <p:sp>
        <p:nvSpPr>
          <p:cNvPr id="80899" name="Rectangle 3">
            <a:extLst>
              <a:ext uri="{FF2B5EF4-FFF2-40B4-BE49-F238E27FC236}">
                <a16:creationId xmlns:a16="http://schemas.microsoft.com/office/drawing/2014/main" id="{428FD5DE-260C-6044-B1FF-E69A367F4D52}"/>
              </a:ext>
            </a:extLst>
          </p:cNvPr>
          <p:cNvSpPr>
            <a:spLocks noGrp="1" noChangeArrowheads="1"/>
          </p:cNvSpPr>
          <p:nvPr>
            <p:ph idx="1"/>
          </p:nvPr>
        </p:nvSpPr>
        <p:spPr>
          <a:xfrm>
            <a:off x="3529195" y="1240077"/>
            <a:ext cx="4526120" cy="4916465"/>
          </a:xfrm>
        </p:spPr>
        <p:txBody>
          <a:bodyPr anchor="t">
            <a:normAutofit/>
          </a:bodyPr>
          <a:lstStyle/>
          <a:p>
            <a:pPr indent="0" algn="just">
              <a:lnSpc>
                <a:spcPct val="110000"/>
              </a:lnSpc>
            </a:pPr>
            <a:r>
              <a:rPr lang="en-US" sz="1700" dirty="0">
                <a:latin typeface="Calibri" panose="020F0502020204030204" pitchFamily="34" charset="0"/>
                <a:cs typeface="Calibri" panose="020F0502020204030204" pitchFamily="34" charset="0"/>
              </a:rPr>
              <a:t>The Treaties shall cease to apply to the State in question from the date of entry into force of the withdrawal agreement or, failing that, two years after the notification referred to in paragraph 2, unless the European Council, in agreement with the Member State concerned, unanimously decides to extend this period </a:t>
            </a:r>
          </a:p>
          <a:p>
            <a:pPr indent="0" algn="just">
              <a:lnSpc>
                <a:spcPct val="110000"/>
              </a:lnSpc>
            </a:pPr>
            <a:r>
              <a:rPr lang="en-US" sz="1700" dirty="0">
                <a:latin typeface="Calibri" panose="020F0502020204030204" pitchFamily="34" charset="0"/>
                <a:cs typeface="Calibri" panose="020F0502020204030204" pitchFamily="34" charset="0"/>
              </a:rPr>
              <a:t>the withdrawing Member State shall not participate in the discussions of the European Council or Council or in decisions concerning it. </a:t>
            </a:r>
          </a:p>
          <a:p>
            <a:pPr indent="0" algn="just">
              <a:lnSpc>
                <a:spcPct val="110000"/>
              </a:lnSpc>
            </a:pPr>
            <a:r>
              <a:rPr lang="en-US" sz="1700" dirty="0">
                <a:latin typeface="Calibri" panose="020F0502020204030204" pitchFamily="34" charset="0"/>
                <a:cs typeface="Calibri" panose="020F0502020204030204" pitchFamily="34" charset="0"/>
              </a:rPr>
              <a:t>If a State which has withdrawn from the Union asks to rejoin, its request shall be subject to the procedure referred to in Article 49 </a:t>
            </a:r>
          </a:p>
        </p:txBody>
      </p:sp>
    </p:spTree>
  </p:cSld>
  <p:clrMapOvr>
    <a:masterClrMapping/>
  </p:clrMapOvr>
  <p:transition spd="med">
    <p:blinds/>
  </p:transition>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874" name="Rectangle 2">
            <a:extLst>
              <a:ext uri="{FF2B5EF4-FFF2-40B4-BE49-F238E27FC236}">
                <a16:creationId xmlns:a16="http://schemas.microsoft.com/office/drawing/2014/main" id="{3B8A69E5-FBA6-7540-B2EA-E508465D10C9}"/>
              </a:ext>
            </a:extLst>
          </p:cNvPr>
          <p:cNvSpPr>
            <a:spLocks noGrp="1" noChangeArrowheads="1"/>
          </p:cNvSpPr>
          <p:nvPr>
            <p:ph type="title"/>
          </p:nvPr>
        </p:nvSpPr>
        <p:spPr>
          <a:xfrm>
            <a:off x="637262" y="1240076"/>
            <a:ext cx="2045860" cy="4584527"/>
          </a:xfrm>
        </p:spPr>
        <p:txBody>
          <a:bodyPr>
            <a:normAutofit/>
          </a:bodyPr>
          <a:lstStyle/>
          <a:p>
            <a:r>
              <a:rPr lang="en-US" altLang="en-US" sz="2000">
                <a:solidFill>
                  <a:srgbClr val="FFFFFF"/>
                </a:solidFill>
              </a:rPr>
              <a:t>Withdrawal of the union</a:t>
            </a:r>
            <a:br>
              <a:rPr lang="en-US" altLang="en-US" sz="2000">
                <a:solidFill>
                  <a:srgbClr val="FFFFFF"/>
                </a:solidFill>
              </a:rPr>
            </a:br>
            <a:r>
              <a:rPr lang="en-US" altLang="en-US" sz="2000">
                <a:solidFill>
                  <a:srgbClr val="FFFFFF"/>
                </a:solidFill>
              </a:rPr>
              <a:t>the procedure</a:t>
            </a:r>
            <a:endParaRPr lang="el-GR" altLang="en-US" sz="2000">
              <a:solidFill>
                <a:srgbClr val="FFFFFF"/>
              </a:solidFill>
            </a:endParaRPr>
          </a:p>
        </p:txBody>
      </p:sp>
      <p:sp>
        <p:nvSpPr>
          <p:cNvPr id="79875" name="Rectangle 3">
            <a:extLst>
              <a:ext uri="{FF2B5EF4-FFF2-40B4-BE49-F238E27FC236}">
                <a16:creationId xmlns:a16="http://schemas.microsoft.com/office/drawing/2014/main" id="{338BD8EE-CF12-944E-AEDE-1DAF8A5326A8}"/>
              </a:ext>
            </a:extLst>
          </p:cNvPr>
          <p:cNvSpPr>
            <a:spLocks noGrp="1" noChangeArrowheads="1"/>
          </p:cNvSpPr>
          <p:nvPr>
            <p:ph idx="1"/>
          </p:nvPr>
        </p:nvSpPr>
        <p:spPr>
          <a:xfrm>
            <a:off x="3529195" y="1240077"/>
            <a:ext cx="4526120" cy="4916465"/>
          </a:xfrm>
        </p:spPr>
        <p:txBody>
          <a:bodyPr anchor="t">
            <a:normAutofit/>
          </a:bodyPr>
          <a:lstStyle/>
          <a:p>
            <a:r>
              <a:rPr lang="en-US" altLang="en-US" sz="2000" dirty="0"/>
              <a:t>A decision of the member state</a:t>
            </a:r>
            <a:endParaRPr lang="el-GR" altLang="en-US" sz="2000" dirty="0"/>
          </a:p>
          <a:p>
            <a:r>
              <a:rPr lang="en-US" altLang="en-US" sz="2000" dirty="0"/>
              <a:t>Notification to the European Council</a:t>
            </a:r>
            <a:endParaRPr lang="el-GR" altLang="en-US" sz="2000" dirty="0"/>
          </a:p>
          <a:p>
            <a:r>
              <a:rPr lang="en-US" altLang="en-US" sz="2000" dirty="0"/>
              <a:t>Guidelines adopted by the European Council</a:t>
            </a:r>
            <a:endParaRPr lang="el-GR" altLang="en-US" sz="2000" dirty="0"/>
          </a:p>
          <a:p>
            <a:r>
              <a:rPr lang="en-US" altLang="en-US" sz="2000" dirty="0"/>
              <a:t>Negotiations</a:t>
            </a:r>
            <a:r>
              <a:rPr lang="el-GR" altLang="en-US" sz="2000" dirty="0"/>
              <a:t> (</a:t>
            </a:r>
            <a:r>
              <a:rPr lang="en-US" altLang="en-US" sz="2000" dirty="0"/>
              <a:t>by the Commission under the control of the Council</a:t>
            </a:r>
            <a:r>
              <a:rPr lang="el-GR" altLang="en-US" sz="2000" dirty="0"/>
              <a:t>) </a:t>
            </a:r>
            <a:r>
              <a:rPr lang="en-US" sz="2000" dirty="0"/>
              <a:t>on the arrangements for the withdrawal, and the framework for the state’s future relationship with the Union. </a:t>
            </a:r>
            <a:endParaRPr lang="el-GR" altLang="en-US" sz="2000" dirty="0"/>
          </a:p>
          <a:p>
            <a:r>
              <a:rPr lang="en-US" altLang="en-US" sz="2000" dirty="0"/>
              <a:t>Qualified majority in the Council</a:t>
            </a:r>
            <a:endParaRPr lang="el-GR" altLang="en-US" sz="2000" dirty="0"/>
          </a:p>
          <a:p>
            <a:r>
              <a:rPr lang="en-US" sz="2000" dirty="0"/>
              <a:t>consent of the European Parliament</a:t>
            </a:r>
            <a:endParaRPr lang="el-GR" altLang="en-US" sz="2000" dirty="0"/>
          </a:p>
        </p:txBody>
      </p:sp>
    </p:spTree>
  </p:cSld>
  <p:clrMapOvr>
    <a:masterClrMapping/>
  </p:clrMapOvr>
  <p:transition spd="med">
    <p:blinds/>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65" name="Picture 64">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67" name="Straight Connector 66">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13335" y="3528542"/>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71" name="Rectangle 70">
            <a:extLst>
              <a:ext uri="{FF2B5EF4-FFF2-40B4-BE49-F238E27FC236}">
                <a16:creationId xmlns:a16="http://schemas.microsoft.com/office/drawing/2014/main" id="{2FA7AD0A-1871-4DF8-9235-F49D0513B9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36B04CFB-FAE5-47DD-9B3E-4E9BA7A89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C63BA670-E77F-704E-86A5-30B604100BFD}"/>
              </a:ext>
            </a:extLst>
          </p:cNvPr>
          <p:cNvSpPr>
            <a:spLocks noGrp="1"/>
          </p:cNvSpPr>
          <p:nvPr>
            <p:ph type="title"/>
          </p:nvPr>
        </p:nvSpPr>
        <p:spPr>
          <a:xfrm>
            <a:off x="494475" y="1474969"/>
            <a:ext cx="2117940" cy="1868760"/>
          </a:xfrm>
        </p:spPr>
        <p:txBody>
          <a:bodyPr vert="horz" lIns="91440" tIns="45720" rIns="91440" bIns="0" rtlCol="0" anchor="b">
            <a:normAutofit/>
          </a:bodyPr>
          <a:lstStyle/>
          <a:p>
            <a:pPr defTabSz="914400"/>
            <a:r>
              <a:rPr lang="en-US" sz="1900" b="0" i="0" kern="1200" cap="all">
                <a:solidFill>
                  <a:schemeClr val="tx1"/>
                </a:solidFill>
                <a:effectLst/>
                <a:latin typeface="+mj-lt"/>
                <a:ea typeface="+mj-ea"/>
                <a:cs typeface="+mj-cs"/>
              </a:rPr>
              <a:t>The institutional setup of the European union</a:t>
            </a:r>
          </a:p>
        </p:txBody>
      </p:sp>
      <p:cxnSp>
        <p:nvCxnSpPr>
          <p:cNvPr id="75" name="Straight Connector 74">
            <a:extLst>
              <a:ext uri="{FF2B5EF4-FFF2-40B4-BE49-F238E27FC236}">
                <a16:creationId xmlns:a16="http://schemas.microsoft.com/office/drawing/2014/main" id="{EE68D41B-9286-479F-9AB7-678C8E348D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4475" y="3528543"/>
            <a:ext cx="2117940"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77" name="Group 76">
            <a:extLst>
              <a:ext uri="{FF2B5EF4-FFF2-40B4-BE49-F238E27FC236}">
                <a16:creationId xmlns:a16="http://schemas.microsoft.com/office/drawing/2014/main" id="{E8ACF89C-CFC3-4D68-B3C4-2BEFB7BBE5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984541" y="482171"/>
            <a:ext cx="5670087" cy="5149101"/>
            <a:chOff x="3979389" y="482171"/>
            <a:chExt cx="7560115" cy="5149101"/>
          </a:xfrm>
        </p:grpSpPr>
        <p:sp>
          <p:nvSpPr>
            <p:cNvPr id="78" name="Rectangle 77">
              <a:extLst>
                <a:ext uri="{FF2B5EF4-FFF2-40B4-BE49-F238E27FC236}">
                  <a16:creationId xmlns:a16="http://schemas.microsoft.com/office/drawing/2014/main" id="{3B770B7D-3C5C-4682-8DF0-20783592F3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79389" y="482171"/>
              <a:ext cx="7560115"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A6893E11-7EC1-4EB6-A2A8-0B693F8FE5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92448" y="812507"/>
              <a:ext cx="692827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81" name="Rectangle 80">
            <a:extLst>
              <a:ext uri="{FF2B5EF4-FFF2-40B4-BE49-F238E27FC236}">
                <a16:creationId xmlns:a16="http://schemas.microsoft.com/office/drawing/2014/main" id="{622F7FD7-8884-4FD5-95AB-0B5C6033A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1615" y="977965"/>
            <a:ext cx="4961686"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2077B2F5-8708-0044-A9C3-17F4DD3A1722}"/>
              </a:ext>
            </a:extLst>
          </p:cNvPr>
          <p:cNvPicPr>
            <a:picLocks noGrp="1" noChangeAspect="1"/>
          </p:cNvPicPr>
          <p:nvPr>
            <p:ph idx="1"/>
          </p:nvPr>
        </p:nvPicPr>
        <p:blipFill>
          <a:blip r:embed="rId3"/>
          <a:stretch>
            <a:fillRect/>
          </a:stretch>
        </p:blipFill>
        <p:spPr>
          <a:xfrm>
            <a:off x="3463780" y="1378746"/>
            <a:ext cx="4712189" cy="3341370"/>
          </a:xfrm>
          <a:prstGeom prst="rect">
            <a:avLst/>
          </a:prstGeom>
        </p:spPr>
      </p:pic>
      <p:pic>
        <p:nvPicPr>
          <p:cNvPr id="83" name="Picture 82">
            <a:extLst>
              <a:ext uri="{FF2B5EF4-FFF2-40B4-BE49-F238E27FC236}">
                <a16:creationId xmlns:a16="http://schemas.microsoft.com/office/drawing/2014/main" id="{16EFE474-4FE0-4E8F-8F09-5ED2C9E76A8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85" name="Straight Connector 84">
            <a:extLst>
              <a:ext uri="{FF2B5EF4-FFF2-40B4-BE49-F238E27FC236}">
                <a16:creationId xmlns:a16="http://schemas.microsoft.com/office/drawing/2014/main" id="{CF8B8C81-54DC-4AF5-B682-3A2C70A6B5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4329644"/>
      </p:ext>
    </p:extLst>
  </p:cSld>
  <p:clrMapOvr>
    <a:masterClrMapping/>
  </p:clrMapOvr>
  <p:transition spd="med">
    <p:blinds/>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Rectangle 2">
            <a:extLst>
              <a:ext uri="{FF2B5EF4-FFF2-40B4-BE49-F238E27FC236}">
                <a16:creationId xmlns:a16="http://schemas.microsoft.com/office/drawing/2014/main" id="{61043F38-3186-D047-961E-13B387971831}"/>
              </a:ext>
            </a:extLst>
          </p:cNvPr>
          <p:cNvSpPr>
            <a:spLocks noGrp="1" noChangeArrowheads="1"/>
          </p:cNvSpPr>
          <p:nvPr>
            <p:ph type="title"/>
          </p:nvPr>
        </p:nvSpPr>
        <p:spPr>
          <a:xfrm>
            <a:off x="637262" y="1240076"/>
            <a:ext cx="2045860" cy="4584527"/>
          </a:xfrm>
        </p:spPr>
        <p:txBody>
          <a:bodyPr>
            <a:normAutofit/>
          </a:bodyPr>
          <a:lstStyle/>
          <a:p>
            <a:r>
              <a:rPr lang="en-US" altLang="en-US" sz="3200" b="1">
                <a:solidFill>
                  <a:srgbClr val="FFFFFF"/>
                </a:solidFill>
                <a:latin typeface="Calibri" panose="020F0502020204030204" pitchFamily="34" charset="0"/>
                <a:cs typeface="Calibri" panose="020F0502020204030204" pitchFamily="34" charset="0"/>
              </a:rPr>
              <a:t>The values of the union – article 2 teu</a:t>
            </a:r>
            <a:endParaRPr lang="el-GR" altLang="en-US" sz="3200" b="1">
              <a:solidFill>
                <a:srgbClr val="FFFFFF"/>
              </a:solidFill>
              <a:latin typeface="Calibri" panose="020F0502020204030204" pitchFamily="34" charset="0"/>
              <a:cs typeface="Calibri" panose="020F0502020204030204" pitchFamily="34" charset="0"/>
            </a:endParaRPr>
          </a:p>
        </p:txBody>
      </p:sp>
      <p:sp>
        <p:nvSpPr>
          <p:cNvPr id="3075" name="Rectangle 3">
            <a:extLst>
              <a:ext uri="{FF2B5EF4-FFF2-40B4-BE49-F238E27FC236}">
                <a16:creationId xmlns:a16="http://schemas.microsoft.com/office/drawing/2014/main" id="{B5855150-4147-1B4A-9795-FFF851B13937}"/>
              </a:ext>
            </a:extLst>
          </p:cNvPr>
          <p:cNvSpPr>
            <a:spLocks noGrp="1" noChangeArrowheads="1"/>
          </p:cNvSpPr>
          <p:nvPr>
            <p:ph idx="1"/>
          </p:nvPr>
        </p:nvSpPr>
        <p:spPr>
          <a:xfrm>
            <a:off x="3529195" y="1240077"/>
            <a:ext cx="4526120" cy="4916465"/>
          </a:xfrm>
        </p:spPr>
        <p:txBody>
          <a:bodyPr anchor="t">
            <a:normAutofit/>
          </a:bodyPr>
          <a:lstStyle/>
          <a:p>
            <a:pPr algn="just"/>
            <a:r>
              <a:rPr lang="en-US" sz="2000" dirty="0">
                <a:latin typeface="Calibri" panose="020F0502020204030204" pitchFamily="34" charset="0"/>
                <a:cs typeface="Calibri" panose="020F0502020204030204" pitchFamily="34" charset="0"/>
              </a:rPr>
              <a:t>The Union is founded on the values of respect for human dignity, freedom, democracy, equality, the rule of law and respect for human rights, including the rights of persons belonging to minorities. These values are common to the Member States in a society in which pluralism, non-discrimination, tolerance, justice, solidarity and equality between women and men prevail. </a:t>
            </a:r>
          </a:p>
          <a:p>
            <a:r>
              <a:rPr lang="el-GR" altLang="en-US" sz="2000" dirty="0"/>
              <a:t>.</a:t>
            </a:r>
          </a:p>
        </p:txBody>
      </p:sp>
    </p:spTree>
  </p:cSld>
  <p:clrMapOvr>
    <a:masterClrMapping/>
  </p:clrMapOvr>
  <p:transition spd="med">
    <p:blinds/>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B16320D-769C-BD47-A5BE-C224AB08E90C}"/>
              </a:ext>
            </a:extLst>
          </p:cNvPr>
          <p:cNvSpPr>
            <a:spLocks noGrp="1" noChangeArrowheads="1"/>
          </p:cNvSpPr>
          <p:nvPr>
            <p:ph type="title"/>
          </p:nvPr>
        </p:nvSpPr>
        <p:spPr>
          <a:xfrm>
            <a:off x="1088684" y="804519"/>
            <a:ext cx="7202456" cy="1049235"/>
          </a:xfrm>
        </p:spPr>
        <p:txBody>
          <a:bodyPr>
            <a:normAutofit/>
          </a:bodyPr>
          <a:lstStyle/>
          <a:p>
            <a:r>
              <a:rPr lang="en-US" altLang="en-US" sz="3200" b="1">
                <a:latin typeface="Calibri" panose="020F0502020204030204" pitchFamily="34" charset="0"/>
                <a:cs typeface="Calibri" panose="020F0502020204030204" pitchFamily="34" charset="0"/>
              </a:rPr>
              <a:t>The values of the union</a:t>
            </a:r>
            <a:endParaRPr lang="el-GR" altLang="en-US" sz="3200"/>
          </a:p>
        </p:txBody>
      </p:sp>
      <p:pic>
        <p:nvPicPr>
          <p:cNvPr id="71" name="Graphic 70" descr="Scales of Justice">
            <a:extLst>
              <a:ext uri="{FF2B5EF4-FFF2-40B4-BE49-F238E27FC236}">
                <a16:creationId xmlns:a16="http://schemas.microsoft.com/office/drawing/2014/main" id="{BFD89224-AF56-40F0-978F-D7F9FF97661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7846" y="2643753"/>
            <a:ext cx="2194574" cy="2194574"/>
          </a:xfrm>
          <a:prstGeom prst="rect">
            <a:avLst/>
          </a:prstGeom>
        </p:spPr>
      </p:pic>
      <p:sp>
        <p:nvSpPr>
          <p:cNvPr id="4099" name="Rectangle 3">
            <a:extLst>
              <a:ext uri="{FF2B5EF4-FFF2-40B4-BE49-F238E27FC236}">
                <a16:creationId xmlns:a16="http://schemas.microsoft.com/office/drawing/2014/main" id="{05266CB7-7E21-224F-A9E0-C59155730FDC}"/>
              </a:ext>
            </a:extLst>
          </p:cNvPr>
          <p:cNvSpPr>
            <a:spLocks noGrp="1" noChangeArrowheads="1"/>
          </p:cNvSpPr>
          <p:nvPr>
            <p:ph idx="1"/>
          </p:nvPr>
        </p:nvSpPr>
        <p:spPr>
          <a:xfrm>
            <a:off x="3644302" y="2015734"/>
            <a:ext cx="4646838" cy="3450613"/>
          </a:xfrm>
        </p:spPr>
        <p:txBody>
          <a:bodyPr>
            <a:normAutofit/>
          </a:bodyPr>
          <a:lstStyle/>
          <a:p>
            <a:pPr>
              <a:lnSpc>
                <a:spcPct val="110000"/>
              </a:lnSpc>
            </a:pPr>
            <a:r>
              <a:rPr lang="en-US" sz="1900">
                <a:latin typeface="Calibri" panose="020F0502020204030204" pitchFamily="34" charset="0"/>
                <a:cs typeface="Calibri" panose="020F0502020204030204" pitchFamily="34" charset="0"/>
              </a:rPr>
              <a:t>human dignity</a:t>
            </a:r>
          </a:p>
          <a:p>
            <a:pPr>
              <a:lnSpc>
                <a:spcPct val="110000"/>
              </a:lnSpc>
            </a:pPr>
            <a:r>
              <a:rPr lang="en-US" sz="1900">
                <a:latin typeface="Calibri" panose="020F0502020204030204" pitchFamily="34" charset="0"/>
                <a:cs typeface="Calibri" panose="020F0502020204030204" pitchFamily="34" charset="0"/>
              </a:rPr>
              <a:t>Freedom</a:t>
            </a:r>
          </a:p>
          <a:p>
            <a:pPr>
              <a:lnSpc>
                <a:spcPct val="110000"/>
              </a:lnSpc>
            </a:pPr>
            <a:r>
              <a:rPr lang="en-US" sz="1900">
                <a:latin typeface="Calibri" panose="020F0502020204030204" pitchFamily="34" charset="0"/>
                <a:cs typeface="Calibri" panose="020F0502020204030204" pitchFamily="34" charset="0"/>
              </a:rPr>
              <a:t>democracy</a:t>
            </a:r>
          </a:p>
          <a:p>
            <a:pPr>
              <a:lnSpc>
                <a:spcPct val="110000"/>
              </a:lnSpc>
            </a:pPr>
            <a:r>
              <a:rPr lang="en-US" sz="1900">
                <a:latin typeface="Calibri" panose="020F0502020204030204" pitchFamily="34" charset="0"/>
                <a:cs typeface="Calibri" panose="020F0502020204030204" pitchFamily="34" charset="0"/>
              </a:rPr>
              <a:t>equality</a:t>
            </a:r>
          </a:p>
          <a:p>
            <a:pPr>
              <a:lnSpc>
                <a:spcPct val="110000"/>
              </a:lnSpc>
            </a:pPr>
            <a:r>
              <a:rPr lang="en-US" sz="1900">
                <a:latin typeface="Calibri" panose="020F0502020204030204" pitchFamily="34" charset="0"/>
                <a:cs typeface="Calibri" panose="020F0502020204030204" pitchFamily="34" charset="0"/>
              </a:rPr>
              <a:t>rule of law </a:t>
            </a:r>
          </a:p>
          <a:p>
            <a:pPr>
              <a:lnSpc>
                <a:spcPct val="110000"/>
              </a:lnSpc>
            </a:pPr>
            <a:r>
              <a:rPr lang="en-US" sz="1900">
                <a:latin typeface="Calibri" panose="020F0502020204030204" pitchFamily="34" charset="0"/>
                <a:cs typeface="Calibri" panose="020F0502020204030204" pitchFamily="34" charset="0"/>
              </a:rPr>
              <a:t>respect for human rights</a:t>
            </a:r>
          </a:p>
          <a:p>
            <a:pPr>
              <a:lnSpc>
                <a:spcPct val="110000"/>
              </a:lnSpc>
            </a:pPr>
            <a:r>
              <a:rPr lang="en-US" sz="1900">
                <a:latin typeface="Calibri" panose="020F0502020204030204" pitchFamily="34" charset="0"/>
                <a:cs typeface="Calibri" panose="020F0502020204030204" pitchFamily="34" charset="0"/>
              </a:rPr>
              <a:t>respect for rights of persons belonging to minorities</a:t>
            </a:r>
            <a:endParaRPr lang="el-GR" altLang="en-US" sz="1900"/>
          </a:p>
        </p:txBody>
      </p:sp>
    </p:spTree>
  </p:cSld>
  <p:clrMapOvr>
    <a:masterClrMapping/>
  </p:clrMapOvr>
  <p:transition spd="med">
    <p:blinds/>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Rectangle 1026">
            <a:extLst>
              <a:ext uri="{FF2B5EF4-FFF2-40B4-BE49-F238E27FC236}">
                <a16:creationId xmlns:a16="http://schemas.microsoft.com/office/drawing/2014/main" id="{ACA62D02-851D-0846-89A3-815247512959}"/>
              </a:ext>
            </a:extLst>
          </p:cNvPr>
          <p:cNvSpPr>
            <a:spLocks noGrp="1" noChangeArrowheads="1"/>
          </p:cNvSpPr>
          <p:nvPr>
            <p:ph type="title"/>
          </p:nvPr>
        </p:nvSpPr>
        <p:spPr>
          <a:xfrm>
            <a:off x="637262" y="1240076"/>
            <a:ext cx="2045860" cy="4584527"/>
          </a:xfrm>
        </p:spPr>
        <p:txBody>
          <a:bodyPr>
            <a:normAutofit/>
          </a:bodyPr>
          <a:lstStyle/>
          <a:p>
            <a:r>
              <a:rPr lang="en-US" altLang="en-US" sz="1800" b="1">
                <a:solidFill>
                  <a:srgbClr val="FFFFFF"/>
                </a:solidFill>
                <a:latin typeface="Arial" panose="020B0604020202020204" pitchFamily="34" charset="0"/>
                <a:cs typeface="Arial" panose="020B0604020202020204" pitchFamily="34" charset="0"/>
              </a:rPr>
              <a:t>Fundamental rights – article 6</a:t>
            </a:r>
            <a:endParaRPr lang="el-GR" altLang="en-US" sz="1800" b="1">
              <a:solidFill>
                <a:srgbClr val="FFFFFF"/>
              </a:solidFill>
              <a:latin typeface="Arial" panose="020B0604020202020204" pitchFamily="34" charset="0"/>
              <a:cs typeface="Arial" panose="020B0604020202020204" pitchFamily="34" charset="0"/>
            </a:endParaRPr>
          </a:p>
        </p:txBody>
      </p:sp>
      <p:sp>
        <p:nvSpPr>
          <p:cNvPr id="11267" name="Rectangle 1027">
            <a:extLst>
              <a:ext uri="{FF2B5EF4-FFF2-40B4-BE49-F238E27FC236}">
                <a16:creationId xmlns:a16="http://schemas.microsoft.com/office/drawing/2014/main" id="{9A45A448-41DD-7B40-86AC-72C945BE4163}"/>
              </a:ext>
            </a:extLst>
          </p:cNvPr>
          <p:cNvSpPr>
            <a:spLocks noGrp="1" noChangeArrowheads="1"/>
          </p:cNvSpPr>
          <p:nvPr>
            <p:ph idx="1"/>
          </p:nvPr>
        </p:nvSpPr>
        <p:spPr>
          <a:xfrm>
            <a:off x="3529195" y="1240077"/>
            <a:ext cx="4526120" cy="4916465"/>
          </a:xfrm>
        </p:spPr>
        <p:txBody>
          <a:bodyPr anchor="t">
            <a:normAutofit/>
          </a:bodyPr>
          <a:lstStyle/>
          <a:p>
            <a:pPr algn="just">
              <a:lnSpc>
                <a:spcPct val="110000"/>
              </a:lnSpc>
            </a:pPr>
            <a:r>
              <a:rPr lang="en-US" sz="2000" dirty="0">
                <a:latin typeface="Calibri" panose="020F0502020204030204" pitchFamily="34" charset="0"/>
                <a:cs typeface="Calibri" panose="020F0502020204030204" pitchFamily="34" charset="0"/>
              </a:rPr>
              <a:t>The Union </a:t>
            </a:r>
            <a:r>
              <a:rPr lang="en-US" sz="2000" dirty="0" err="1">
                <a:latin typeface="Calibri" panose="020F0502020204030204" pitchFamily="34" charset="0"/>
                <a:cs typeface="Calibri" panose="020F0502020204030204" pitchFamily="34" charset="0"/>
              </a:rPr>
              <a:t>recognises</a:t>
            </a:r>
            <a:r>
              <a:rPr lang="en-US" sz="2000" dirty="0">
                <a:latin typeface="Calibri" panose="020F0502020204030204" pitchFamily="34" charset="0"/>
                <a:cs typeface="Calibri" panose="020F0502020204030204" pitchFamily="34" charset="0"/>
              </a:rPr>
              <a:t> the rights, freedoms and principles set out in the Charter of Fundamental Rights of the European Union of 7 December 2000 […] which shall have the same legal value as the Treaties </a:t>
            </a:r>
          </a:p>
          <a:p>
            <a:pPr algn="just">
              <a:lnSpc>
                <a:spcPct val="110000"/>
              </a:lnSpc>
            </a:pPr>
            <a:r>
              <a:rPr lang="en-US" sz="2000" dirty="0">
                <a:latin typeface="Calibri" panose="020F0502020204030204" pitchFamily="34" charset="0"/>
                <a:cs typeface="Calibri" panose="020F0502020204030204" pitchFamily="34" charset="0"/>
              </a:rPr>
              <a:t>The provisions of the Charter shall not extend in any way the competences of the Union as defined in the Treaties </a:t>
            </a:r>
            <a:endParaRPr lang="el-GR" altLang="en-US" sz="2000" dirty="0">
              <a:latin typeface="Calibri" panose="020F0502020204030204" pitchFamily="34" charset="0"/>
              <a:cs typeface="Calibri" panose="020F0502020204030204" pitchFamily="34" charset="0"/>
            </a:endParaRPr>
          </a:p>
          <a:p>
            <a:pPr algn="just">
              <a:lnSpc>
                <a:spcPct val="110000"/>
              </a:lnSpc>
            </a:pPr>
            <a:r>
              <a:rPr lang="en-US" sz="2000" dirty="0">
                <a:latin typeface="Calibri" panose="020F0502020204030204" pitchFamily="34" charset="0"/>
                <a:cs typeface="Calibri" panose="020F0502020204030204" pitchFamily="34" charset="0"/>
              </a:rPr>
              <a:t>The Union shall accede to the European Convention for the Protection of Human Rights and Fundamental Freedoms </a:t>
            </a:r>
            <a:endParaRPr lang="el-GR" altLang="en-US" sz="2000" dirty="0">
              <a:latin typeface="Calibri" panose="020F0502020204030204" pitchFamily="34" charset="0"/>
              <a:cs typeface="Calibri" panose="020F0502020204030204" pitchFamily="34" charset="0"/>
            </a:endParaRPr>
          </a:p>
          <a:p>
            <a:pPr algn="just">
              <a:lnSpc>
                <a:spcPct val="110000"/>
              </a:lnSpc>
            </a:pPr>
            <a:endParaRPr lang="el-GR" altLang="en-US" sz="2000" dirty="0"/>
          </a:p>
        </p:txBody>
      </p:sp>
    </p:spTree>
  </p:cSld>
  <p:clrMapOvr>
    <a:masterClrMapping/>
  </p:clrMapOvr>
  <p:transition spd="med">
    <p:blinds/>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5133" name="Rectangle 71">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7404" y="-2"/>
            <a:ext cx="3046596"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2">
            <a:extLst>
              <a:ext uri="{FF2B5EF4-FFF2-40B4-BE49-F238E27FC236}">
                <a16:creationId xmlns:a16="http://schemas.microsoft.com/office/drawing/2014/main" id="{AC248340-A3C2-A743-A65E-4C5193EAB84D}"/>
              </a:ext>
            </a:extLst>
          </p:cNvPr>
          <p:cNvSpPr>
            <a:spLocks noGrp="1" noChangeArrowheads="1"/>
          </p:cNvSpPr>
          <p:nvPr>
            <p:ph type="title"/>
          </p:nvPr>
        </p:nvSpPr>
        <p:spPr>
          <a:xfrm>
            <a:off x="6460878" y="1240076"/>
            <a:ext cx="2045859" cy="4584527"/>
          </a:xfrm>
        </p:spPr>
        <p:txBody>
          <a:bodyPr>
            <a:normAutofit/>
          </a:bodyPr>
          <a:lstStyle/>
          <a:p>
            <a:r>
              <a:rPr lang="en-US" altLang="en-US" sz="3200" b="1" dirty="0">
                <a:solidFill>
                  <a:srgbClr val="FFFFFF"/>
                </a:solidFill>
                <a:latin typeface="Calibri" panose="020F0502020204030204" pitchFamily="34" charset="0"/>
                <a:cs typeface="Calibri" panose="020F0502020204030204" pitchFamily="34" charset="0"/>
              </a:rPr>
              <a:t>Aims of the union – article 3</a:t>
            </a:r>
            <a:endParaRPr lang="el-GR" altLang="en-US" sz="3200" b="1" dirty="0">
              <a:solidFill>
                <a:srgbClr val="FFFFFF"/>
              </a:solidFill>
              <a:latin typeface="Calibri" panose="020F0502020204030204" pitchFamily="34" charset="0"/>
              <a:cs typeface="Calibri" panose="020F0502020204030204" pitchFamily="34" charset="0"/>
            </a:endParaRPr>
          </a:p>
        </p:txBody>
      </p:sp>
      <p:sp>
        <p:nvSpPr>
          <p:cNvPr id="5123" name="Rectangle 3">
            <a:extLst>
              <a:ext uri="{FF2B5EF4-FFF2-40B4-BE49-F238E27FC236}">
                <a16:creationId xmlns:a16="http://schemas.microsoft.com/office/drawing/2014/main" id="{5EDA56C2-8C04-8746-ACC2-77D558D5F32C}"/>
              </a:ext>
            </a:extLst>
          </p:cNvPr>
          <p:cNvSpPr>
            <a:spLocks noGrp="1" noChangeArrowheads="1"/>
          </p:cNvSpPr>
          <p:nvPr>
            <p:ph idx="1"/>
          </p:nvPr>
        </p:nvSpPr>
        <p:spPr>
          <a:xfrm>
            <a:off x="1088684" y="1240077"/>
            <a:ext cx="4526120" cy="4916465"/>
          </a:xfrm>
        </p:spPr>
        <p:txBody>
          <a:bodyPr anchor="t">
            <a:normAutofit/>
          </a:bodyPr>
          <a:lstStyle/>
          <a:p>
            <a:pPr algn="just"/>
            <a:r>
              <a:rPr lang="en-US" sz="1800" dirty="0">
                <a:latin typeface="Calibri" panose="020F0502020204030204" pitchFamily="34" charset="0"/>
                <a:cs typeface="Calibri" panose="020F0502020204030204" pitchFamily="34" charset="0"/>
              </a:rPr>
              <a:t>To promote peace, its values and the well-being of its peoples </a:t>
            </a:r>
          </a:p>
          <a:p>
            <a:pPr algn="just"/>
            <a:r>
              <a:rPr lang="en-US" sz="1800" dirty="0">
                <a:latin typeface="Calibri" panose="020F0502020204030204" pitchFamily="34" charset="0"/>
                <a:cs typeface="Calibri" panose="020F0502020204030204" pitchFamily="34" charset="0"/>
              </a:rPr>
              <a:t>to offer its citizens an area of freedom, security and justice without internal frontiers </a:t>
            </a:r>
            <a:endParaRPr lang="el-GR" altLang="en-US" sz="1800" dirty="0">
              <a:latin typeface="Calibri" panose="020F0502020204030204" pitchFamily="34" charset="0"/>
              <a:cs typeface="Calibri" panose="020F0502020204030204" pitchFamily="34" charset="0"/>
            </a:endParaRPr>
          </a:p>
          <a:p>
            <a:pPr algn="just"/>
            <a:r>
              <a:rPr lang="en-US" sz="1800" dirty="0">
                <a:latin typeface="Calibri" panose="020F0502020204030204" pitchFamily="34" charset="0"/>
                <a:cs typeface="Calibri" panose="020F0502020204030204" pitchFamily="34" charset="0"/>
              </a:rPr>
              <a:t>to establish an internal market </a:t>
            </a:r>
          </a:p>
          <a:p>
            <a:pPr algn="just"/>
            <a:r>
              <a:rPr lang="en-US" sz="1800" dirty="0">
                <a:latin typeface="Calibri" panose="020F0502020204030204" pitchFamily="34" charset="0"/>
                <a:cs typeface="Calibri" panose="020F0502020204030204" pitchFamily="34" charset="0"/>
              </a:rPr>
              <a:t>To combat social exclusion and discrimination, and shall promote social justice and protection, equality between women and men, solidarity between generations and protection of the rights of the child </a:t>
            </a:r>
          </a:p>
          <a:p>
            <a:pPr algn="just"/>
            <a:r>
              <a:rPr lang="el-GR" altLang="en-US" sz="1800" dirty="0">
                <a:latin typeface="Calibri" panose="020F0502020204030204" pitchFamily="34" charset="0"/>
                <a:cs typeface="Calibri" panose="020F0502020204030204" pitchFamily="34" charset="0"/>
              </a:rPr>
              <a:t>. </a:t>
            </a:r>
          </a:p>
        </p:txBody>
      </p:sp>
    </p:spTree>
  </p:cSld>
  <p:clrMapOvr>
    <a:masterClrMapping/>
  </p:clrMapOvr>
  <p:transition spd="med">
    <p:blinds/>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7404" y="-2"/>
            <a:ext cx="3046596"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6" name="Rectangle 2">
            <a:extLst>
              <a:ext uri="{FF2B5EF4-FFF2-40B4-BE49-F238E27FC236}">
                <a16:creationId xmlns:a16="http://schemas.microsoft.com/office/drawing/2014/main" id="{1DE611E7-0938-8E4A-8496-6937D9437681}"/>
              </a:ext>
            </a:extLst>
          </p:cNvPr>
          <p:cNvSpPr>
            <a:spLocks noGrp="1" noChangeArrowheads="1"/>
          </p:cNvSpPr>
          <p:nvPr>
            <p:ph type="title"/>
          </p:nvPr>
        </p:nvSpPr>
        <p:spPr>
          <a:xfrm>
            <a:off x="6460878" y="1240076"/>
            <a:ext cx="2045859" cy="4584527"/>
          </a:xfrm>
        </p:spPr>
        <p:txBody>
          <a:bodyPr>
            <a:normAutofit/>
          </a:bodyPr>
          <a:lstStyle/>
          <a:p>
            <a:r>
              <a:rPr lang="en-US" altLang="en-US" sz="3200" b="1" dirty="0">
                <a:solidFill>
                  <a:srgbClr val="FFFFFF"/>
                </a:solidFill>
                <a:latin typeface="Calibri" panose="020F0502020204030204" pitchFamily="34" charset="0"/>
                <a:cs typeface="Calibri" panose="020F0502020204030204" pitchFamily="34" charset="0"/>
              </a:rPr>
              <a:t>Aims of the union – article 3 (cont.)</a:t>
            </a:r>
            <a:endParaRPr lang="el-GR" altLang="en-US" sz="3200" dirty="0">
              <a:solidFill>
                <a:srgbClr val="FFFFFF"/>
              </a:solidFill>
            </a:endParaRPr>
          </a:p>
        </p:txBody>
      </p:sp>
      <p:sp>
        <p:nvSpPr>
          <p:cNvPr id="6147" name="Rectangle 3">
            <a:extLst>
              <a:ext uri="{FF2B5EF4-FFF2-40B4-BE49-F238E27FC236}">
                <a16:creationId xmlns:a16="http://schemas.microsoft.com/office/drawing/2014/main" id="{76363A92-0E6C-E84C-90C2-B7AE63E0847F}"/>
              </a:ext>
            </a:extLst>
          </p:cNvPr>
          <p:cNvSpPr>
            <a:spLocks noGrp="1" noChangeArrowheads="1"/>
          </p:cNvSpPr>
          <p:nvPr>
            <p:ph idx="1"/>
          </p:nvPr>
        </p:nvSpPr>
        <p:spPr>
          <a:xfrm>
            <a:off x="1088684" y="1240077"/>
            <a:ext cx="4526120" cy="4916465"/>
          </a:xfrm>
        </p:spPr>
        <p:txBody>
          <a:bodyPr anchor="t">
            <a:normAutofit/>
          </a:bodyPr>
          <a:lstStyle/>
          <a:p>
            <a:r>
              <a:rPr lang="en-US" sz="1600" dirty="0">
                <a:latin typeface="Calibri" panose="020F0502020204030204" pitchFamily="34" charset="0"/>
                <a:cs typeface="Calibri" panose="020F0502020204030204" pitchFamily="34" charset="0"/>
              </a:rPr>
              <a:t>To promote economic, social and territorial cohesion, and solidarity among Member States</a:t>
            </a:r>
          </a:p>
          <a:p>
            <a:r>
              <a:rPr lang="en-US" sz="1600" dirty="0">
                <a:latin typeface="Calibri" panose="020F0502020204030204" pitchFamily="34" charset="0"/>
                <a:cs typeface="Calibri" panose="020F0502020204030204" pitchFamily="34" charset="0"/>
              </a:rPr>
              <a:t>To respect [Europe’s] rich cultural and linguistic diversity, and [to] ensure that Europe’s cultural heritage is safeguarded and enhanced </a:t>
            </a:r>
          </a:p>
          <a:p>
            <a:r>
              <a:rPr lang="en-US" sz="1600" dirty="0">
                <a:latin typeface="Calibri" panose="020F0502020204030204" pitchFamily="34" charset="0"/>
                <a:cs typeface="Calibri" panose="020F0502020204030204" pitchFamily="34" charset="0"/>
              </a:rPr>
              <a:t>To establish an economic and monetary union whose currency is the euro </a:t>
            </a:r>
          </a:p>
          <a:p>
            <a:r>
              <a:rPr lang="en-US" altLang="en-US" sz="1600" dirty="0">
                <a:latin typeface="Calibri" panose="020F0502020204030204" pitchFamily="34" charset="0"/>
                <a:cs typeface="Calibri" panose="020F0502020204030204" pitchFamily="34" charset="0"/>
              </a:rPr>
              <a:t>The Union has legal personality </a:t>
            </a:r>
            <a:r>
              <a:rPr lang="el-GR" altLang="en-US" sz="1600" dirty="0">
                <a:latin typeface="Calibri" panose="020F0502020204030204" pitchFamily="34" charset="0"/>
                <a:cs typeface="Calibri" panose="020F0502020204030204" pitchFamily="34" charset="0"/>
              </a:rPr>
              <a:t>(</a:t>
            </a:r>
            <a:r>
              <a:rPr lang="en-US" altLang="en-US" sz="1600" dirty="0">
                <a:latin typeface="Calibri" panose="020F0502020204030204" pitchFamily="34" charset="0"/>
                <a:cs typeface="Calibri" panose="020F0502020204030204" pitchFamily="34" charset="0"/>
              </a:rPr>
              <a:t>article</a:t>
            </a:r>
            <a:r>
              <a:rPr lang="el-GR" altLang="en-US" sz="1600" dirty="0">
                <a:latin typeface="Calibri" panose="020F0502020204030204" pitchFamily="34" charset="0"/>
                <a:cs typeface="Calibri" panose="020F0502020204030204" pitchFamily="34" charset="0"/>
              </a:rPr>
              <a:t> 47)</a:t>
            </a:r>
          </a:p>
        </p:txBody>
      </p:sp>
    </p:spTree>
  </p:cSld>
  <p:clrMapOvr>
    <a:masterClrMapping/>
  </p:clrMapOvr>
  <p:transition spd="med">
    <p:blinds/>
  </p:transition>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0" name="Rectangle 2">
            <a:extLst>
              <a:ext uri="{FF2B5EF4-FFF2-40B4-BE49-F238E27FC236}">
                <a16:creationId xmlns:a16="http://schemas.microsoft.com/office/drawing/2014/main" id="{03503A2F-E701-624D-BB2A-98EDAE683FCA}"/>
              </a:ext>
            </a:extLst>
          </p:cNvPr>
          <p:cNvSpPr>
            <a:spLocks noGrp="1" noChangeArrowheads="1"/>
          </p:cNvSpPr>
          <p:nvPr>
            <p:ph type="title"/>
          </p:nvPr>
        </p:nvSpPr>
        <p:spPr>
          <a:xfrm>
            <a:off x="633357" y="1600199"/>
            <a:ext cx="2654449" cy="4297680"/>
          </a:xfrm>
        </p:spPr>
        <p:txBody>
          <a:bodyPr anchor="ctr">
            <a:normAutofit/>
          </a:bodyPr>
          <a:lstStyle/>
          <a:p>
            <a:r>
              <a:rPr lang="en-US" altLang="en-US" sz="3200" b="1">
                <a:latin typeface="Calibri" panose="020F0502020204030204" pitchFamily="34" charset="0"/>
                <a:cs typeface="Calibri" panose="020F0502020204030204" pitchFamily="34" charset="0"/>
              </a:rPr>
              <a:t>The limitations of the </a:t>
            </a:r>
            <a:r>
              <a:rPr lang="en-US" altLang="en-US" sz="3200" b="1" err="1">
                <a:latin typeface="Calibri" panose="020F0502020204030204" pitchFamily="34" charset="0"/>
                <a:cs typeface="Calibri" panose="020F0502020204030204" pitchFamily="34" charset="0"/>
              </a:rPr>
              <a:t>eu</a:t>
            </a:r>
            <a:r>
              <a:rPr lang="en-US" altLang="en-US" sz="3200" b="1">
                <a:latin typeface="Calibri" panose="020F0502020204030204" pitchFamily="34" charset="0"/>
                <a:cs typeface="Calibri" panose="020F0502020204030204" pitchFamily="34" charset="0"/>
              </a:rPr>
              <a:t> – article 4</a:t>
            </a:r>
            <a:endParaRPr lang="el-GR" altLang="en-US" sz="3200" b="1">
              <a:latin typeface="Calibri" panose="020F0502020204030204" pitchFamily="34" charset="0"/>
              <a:cs typeface="Calibri" panose="020F0502020204030204" pitchFamily="34" charset="0"/>
            </a:endParaRPr>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7171" name="Rectangle 3">
            <a:extLst>
              <a:ext uri="{FF2B5EF4-FFF2-40B4-BE49-F238E27FC236}">
                <a16:creationId xmlns:a16="http://schemas.microsoft.com/office/drawing/2014/main" id="{C67D5B2A-88DB-FB41-962A-F9229EB2BC61}"/>
              </a:ext>
            </a:extLst>
          </p:cNvPr>
          <p:cNvSpPr>
            <a:spLocks noGrp="1" noChangeArrowheads="1"/>
          </p:cNvSpPr>
          <p:nvPr>
            <p:ph idx="1"/>
          </p:nvPr>
        </p:nvSpPr>
        <p:spPr>
          <a:xfrm>
            <a:off x="3693638" y="1600199"/>
            <a:ext cx="4597502" cy="4297680"/>
          </a:xfrm>
        </p:spPr>
        <p:txBody>
          <a:bodyPr anchor="ctr">
            <a:normAutofit/>
          </a:bodyPr>
          <a:lstStyle/>
          <a:p>
            <a:pPr>
              <a:lnSpc>
                <a:spcPct val="110000"/>
              </a:lnSpc>
            </a:pPr>
            <a:r>
              <a:rPr lang="en-US" sz="1600" dirty="0">
                <a:latin typeface="Calibri" panose="020F0502020204030204" pitchFamily="34" charset="0"/>
                <a:cs typeface="Calibri" panose="020F0502020204030204" pitchFamily="34" charset="0"/>
              </a:rPr>
              <a:t>Competences not conferred upon the Union in the Treaties remain with the Member States </a:t>
            </a:r>
            <a:r>
              <a:rPr lang="el-GR" altLang="en-US" sz="1600" dirty="0">
                <a:latin typeface="Calibri" panose="020F0502020204030204" pitchFamily="34" charset="0"/>
                <a:cs typeface="Calibri" panose="020F0502020204030204" pitchFamily="34" charset="0"/>
              </a:rPr>
              <a:t>(</a:t>
            </a:r>
            <a:r>
              <a:rPr lang="en-US" altLang="en-US" sz="1600" dirty="0" err="1">
                <a:latin typeface="Calibri" panose="020F0502020204030204" pitchFamily="34" charset="0"/>
                <a:cs typeface="Calibri" panose="020F0502020204030204" pitchFamily="34" charset="0"/>
              </a:rPr>
              <a:t>Kompetenz-kompetenz</a:t>
            </a:r>
            <a:r>
              <a:rPr lang="el-GR" altLang="en-US" sz="1600" dirty="0">
                <a:latin typeface="Calibri" panose="020F0502020204030204" pitchFamily="34" charset="0"/>
                <a:cs typeface="Calibri" panose="020F0502020204030204" pitchFamily="34" charset="0"/>
              </a:rPr>
              <a:t>)</a:t>
            </a:r>
          </a:p>
          <a:p>
            <a:pPr>
              <a:lnSpc>
                <a:spcPct val="110000"/>
              </a:lnSpc>
            </a:pPr>
            <a:r>
              <a:rPr lang="en-US" sz="1600" dirty="0">
                <a:latin typeface="Calibri" panose="020F0502020204030204" pitchFamily="34" charset="0"/>
                <a:cs typeface="Calibri" panose="020F0502020204030204" pitchFamily="34" charset="0"/>
              </a:rPr>
              <a:t>The Union shall respect the equality of Member States before the Treaties as well as their national identities inherent in their fundamental structures, political and constitutional, inclusive of regional and local self-government </a:t>
            </a:r>
          </a:p>
          <a:p>
            <a:pPr>
              <a:lnSpc>
                <a:spcPct val="110000"/>
              </a:lnSpc>
            </a:pPr>
            <a:r>
              <a:rPr lang="en-US" sz="1600" dirty="0">
                <a:latin typeface="Calibri" panose="020F0502020204030204" pitchFamily="34" charset="0"/>
                <a:cs typeface="Calibri" panose="020F0502020204030204" pitchFamily="34" charset="0"/>
              </a:rPr>
              <a:t>shall respect [the member states] essential State functions, including ensuring the territorial integrity of the State, maintaining law and order and safeguarding national security </a:t>
            </a:r>
            <a:endParaRPr lang="el-GR" altLang="en-US" sz="1600" dirty="0">
              <a:latin typeface="Calibri" panose="020F0502020204030204" pitchFamily="34" charset="0"/>
              <a:cs typeface="Calibri" panose="020F0502020204030204" pitchFamily="34" charset="0"/>
            </a:endParaRPr>
          </a:p>
          <a:p>
            <a:pPr>
              <a:lnSpc>
                <a:spcPct val="110000"/>
              </a:lnSpc>
            </a:pPr>
            <a:r>
              <a:rPr lang="en-US" sz="1600" dirty="0">
                <a:latin typeface="Calibri" panose="020F0502020204030204" pitchFamily="34" charset="0"/>
                <a:cs typeface="Calibri" panose="020F0502020204030204" pitchFamily="34" charset="0"/>
              </a:rPr>
              <a:t>national security remains the sole responsibility of each Member State </a:t>
            </a:r>
          </a:p>
        </p:txBody>
      </p:sp>
    </p:spTree>
  </p:cSld>
  <p:clrMapOvr>
    <a:masterClrMapping/>
  </p:clrMapOvr>
  <p:transition spd="med">
    <p:blinds/>
  </p:transition>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1883</Words>
  <Application>Microsoft Macintosh PowerPoint</Application>
  <PresentationFormat>On-screen Show (4:3)</PresentationFormat>
  <Paragraphs>122</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Gill Sans MT</vt:lpstr>
      <vt:lpstr>Gallery</vt:lpstr>
      <vt:lpstr>The institutional structure of the European Union</vt:lpstr>
      <vt:lpstr>The historical evolution of the treaties on European unification</vt:lpstr>
      <vt:lpstr>The institutional setup of the European union</vt:lpstr>
      <vt:lpstr>The values of the union – article 2 teu</vt:lpstr>
      <vt:lpstr>The values of the union</vt:lpstr>
      <vt:lpstr>Fundamental rights – article 6</vt:lpstr>
      <vt:lpstr>Aims of the union – article 3</vt:lpstr>
      <vt:lpstr>Aims of the union – article 3 (cont.)</vt:lpstr>
      <vt:lpstr>The limitations of the eu – article 4</vt:lpstr>
      <vt:lpstr>the principle of sincere cooperation – article 4</vt:lpstr>
      <vt:lpstr>Principles governing the functioning of the union – article 5</vt:lpstr>
      <vt:lpstr>Principles governing the functioning of the union – article 5 (cont.)</vt:lpstr>
      <vt:lpstr>Principles governing the functioning of the union – article 5 (cont.)</vt:lpstr>
      <vt:lpstr>Democratic Principles</vt:lpstr>
      <vt:lpstr>citizens’ initiative  article 11</vt:lpstr>
      <vt:lpstr>Suspension of membership – article 7</vt:lpstr>
      <vt:lpstr>Suspension of membership – article 7 (Cont.)</vt:lpstr>
      <vt:lpstr>Suspension of membership – article 7 (Cont.)</vt:lpstr>
      <vt:lpstr>Suspension of membership – article 7 (Cont.)</vt:lpstr>
      <vt:lpstr>MEMBERSHIP OF THE UNION – ARTICLE 49</vt:lpstr>
      <vt:lpstr>MEMBERSHIP OF THE UNION – CONDITIONS</vt:lpstr>
      <vt:lpstr>MEMBERSHIP OF THE UNION – procedure</vt:lpstr>
      <vt:lpstr>MEMBERSHIP OF THE UNION – criteria</vt:lpstr>
      <vt:lpstr>the Copenhagen criteria</vt:lpstr>
      <vt:lpstr>MEMBERSHIP OF THE UNION – the absorption capacity</vt:lpstr>
      <vt:lpstr>Withdrawal of the union article 50</vt:lpstr>
      <vt:lpstr>Withdrawal of the union article 50</vt:lpstr>
      <vt:lpstr>Withdrawal of the union the procedure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institutional structure of the European Union</dc:title>
  <dc:creator>Ioannis Papageorgiou</dc:creator>
  <cp:lastModifiedBy>Ioannis Papageorgiou</cp:lastModifiedBy>
  <cp:revision>1</cp:revision>
  <dcterms:created xsi:type="dcterms:W3CDTF">2019-10-16T07:30:03Z</dcterms:created>
  <dcterms:modified xsi:type="dcterms:W3CDTF">2019-10-16T07:30:24Z</dcterms:modified>
</cp:coreProperties>
</file>