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29"/>
  </p:notesMasterIdLst>
  <p:sldIdLst>
    <p:sldId id="256" r:id="rId2"/>
    <p:sldId id="257" r:id="rId3"/>
    <p:sldId id="258" r:id="rId4"/>
    <p:sldId id="260" r:id="rId5"/>
    <p:sldId id="261" r:id="rId6"/>
    <p:sldId id="262" r:id="rId7"/>
    <p:sldId id="263" r:id="rId8"/>
    <p:sldId id="264" r:id="rId9"/>
    <p:sldId id="265" r:id="rId10"/>
    <p:sldId id="290" r:id="rId11"/>
    <p:sldId id="292" r:id="rId12"/>
    <p:sldId id="267" r:id="rId13"/>
    <p:sldId id="284" r:id="rId14"/>
    <p:sldId id="268" r:id="rId15"/>
    <p:sldId id="288" r:id="rId16"/>
    <p:sldId id="289" r:id="rId17"/>
    <p:sldId id="269" r:id="rId18"/>
    <p:sldId id="270" r:id="rId19"/>
    <p:sldId id="271" r:id="rId20"/>
    <p:sldId id="272" r:id="rId21"/>
    <p:sldId id="273" r:id="rId22"/>
    <p:sldId id="274" r:id="rId23"/>
    <p:sldId id="275" r:id="rId24"/>
    <p:sldId id="281" r:id="rId25"/>
    <p:sldId id="291" r:id="rId26"/>
    <p:sldId id="286" r:id="rId27"/>
    <p:sldId id="287" r:id="rId28"/>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82"/>
    <p:restoredTop sz="94633"/>
  </p:normalViewPr>
  <p:slideViewPr>
    <p:cSldViewPr>
      <p:cViewPr varScale="1">
        <p:scale>
          <a:sx n="90" d="100"/>
          <a:sy n="90" d="100"/>
        </p:scale>
        <p:origin x="440" y="192"/>
      </p:cViewPr>
      <p:guideLst>
        <p:guide orient="horz" pos="2160"/>
        <p:guide pos="2880"/>
      </p:guideLst>
    </p:cSldViewPr>
  </p:slideViewPr>
  <p:outlineViewPr>
    <p:cViewPr>
      <p:scale>
        <a:sx n="33" d="100"/>
        <a:sy n="33" d="100"/>
      </p:scale>
      <p:origin x="0" y="-2945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DBD2E6-0FF8-E74A-991B-38CA6C7C461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ED0B599-3E33-B240-9212-289393896076}">
      <dgm:prSet/>
      <dgm:spPr/>
      <dgm:t>
        <a:bodyPr/>
        <a:lstStyle/>
        <a:p>
          <a:pPr algn="just"/>
          <a:r>
            <a:rPr lang="en-US" dirty="0">
              <a:latin typeface="Calibri" panose="020F0502020204030204" pitchFamily="34" charset="0"/>
              <a:cs typeface="Calibri" panose="020F0502020204030204" pitchFamily="34" charset="0"/>
            </a:rPr>
            <a:t>Traditionally, parliaments did not</a:t>
          </a:r>
          <a:r>
            <a:rPr lang="el-GR"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participate</a:t>
          </a:r>
          <a:r>
            <a:rPr lang="el-GR"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in the regional integration processes</a:t>
          </a:r>
        </a:p>
      </dgm:t>
    </dgm:pt>
    <dgm:pt modelId="{7EDC7911-CD17-D24B-921B-63A1F50CBE9F}" type="parTrans" cxnId="{C6AFABBF-A8B5-984B-8FD5-A222AABCBDE9}">
      <dgm:prSet/>
      <dgm:spPr/>
      <dgm:t>
        <a:bodyPr/>
        <a:lstStyle/>
        <a:p>
          <a:endParaRPr lang="en-US"/>
        </a:p>
      </dgm:t>
    </dgm:pt>
    <dgm:pt modelId="{3533C649-6D29-0448-BCBA-1CE7F1AE783C}" type="sibTrans" cxnId="{C6AFABBF-A8B5-984B-8FD5-A222AABCBDE9}">
      <dgm:prSet/>
      <dgm:spPr/>
      <dgm:t>
        <a:bodyPr/>
        <a:lstStyle/>
        <a:p>
          <a:endParaRPr lang="en-US"/>
        </a:p>
      </dgm:t>
    </dgm:pt>
    <dgm:pt modelId="{B7CB8AE0-5E8D-C949-A4D1-7BF9F563F9EB}">
      <dgm:prSet/>
      <dgm:spPr/>
      <dgm:t>
        <a:bodyPr/>
        <a:lstStyle/>
        <a:p>
          <a:pPr algn="just"/>
          <a:r>
            <a:rPr lang="en-US" dirty="0">
              <a:latin typeface="Calibri" panose="020F0502020204030204" pitchFamily="34" charset="0"/>
              <a:cs typeface="Calibri" panose="020F0502020204030204" pitchFamily="34" charset="0"/>
            </a:rPr>
            <a:t>Which remained under the governmental authority</a:t>
          </a:r>
        </a:p>
      </dgm:t>
    </dgm:pt>
    <dgm:pt modelId="{78CCDB8D-BB88-3643-86F2-81F204E70917}" type="parTrans" cxnId="{AB8584F9-DDD6-E844-81DA-CDAD2D379EA4}">
      <dgm:prSet/>
      <dgm:spPr/>
      <dgm:t>
        <a:bodyPr/>
        <a:lstStyle/>
        <a:p>
          <a:endParaRPr lang="en-US"/>
        </a:p>
      </dgm:t>
    </dgm:pt>
    <dgm:pt modelId="{82C5B082-A071-5B4F-A507-5FA20DD6FA00}" type="sibTrans" cxnId="{AB8584F9-DDD6-E844-81DA-CDAD2D379EA4}">
      <dgm:prSet/>
      <dgm:spPr/>
      <dgm:t>
        <a:bodyPr/>
        <a:lstStyle/>
        <a:p>
          <a:endParaRPr lang="en-US"/>
        </a:p>
      </dgm:t>
    </dgm:pt>
    <dgm:pt modelId="{66E46FC4-513B-F645-9902-7D283001AE2C}">
      <dgm:prSet/>
      <dgm:spPr/>
      <dgm:t>
        <a:bodyPr/>
        <a:lstStyle/>
        <a:p>
          <a:pPr algn="just"/>
          <a:r>
            <a:rPr lang="en-US" dirty="0">
              <a:latin typeface="Calibri" panose="020F0502020204030204" pitchFamily="34" charset="0"/>
              <a:cs typeface="Calibri" panose="020F0502020204030204" pitchFamily="34" charset="0"/>
            </a:rPr>
            <a:t>National parliaments’ role </a:t>
          </a:r>
          <a:r>
            <a:rPr lang="el-GR" dirty="0">
              <a:latin typeface="Calibri" panose="020F0502020204030204" pitchFamily="34" charset="0"/>
              <a:cs typeface="Calibri" panose="020F0502020204030204" pitchFamily="34" charset="0"/>
              <a:sym typeface="Wingdings" pitchFamily="2" charset="2"/>
            </a:rPr>
            <a:t></a:t>
          </a:r>
          <a:r>
            <a:rPr lang="el-GR"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to approve the decisions of national executives</a:t>
          </a:r>
        </a:p>
      </dgm:t>
    </dgm:pt>
    <dgm:pt modelId="{2C10A6DC-7972-304D-8296-D16CD344F9A5}" type="parTrans" cxnId="{99B1A654-AFE4-A945-85E7-5B04EF1513FB}">
      <dgm:prSet/>
      <dgm:spPr/>
      <dgm:t>
        <a:bodyPr/>
        <a:lstStyle/>
        <a:p>
          <a:endParaRPr lang="en-US"/>
        </a:p>
      </dgm:t>
    </dgm:pt>
    <dgm:pt modelId="{8864AD18-4C41-F644-8EA9-4B061DA79EC0}" type="sibTrans" cxnId="{99B1A654-AFE4-A945-85E7-5B04EF1513FB}">
      <dgm:prSet/>
      <dgm:spPr/>
      <dgm:t>
        <a:bodyPr/>
        <a:lstStyle/>
        <a:p>
          <a:endParaRPr lang="en-US"/>
        </a:p>
      </dgm:t>
    </dgm:pt>
    <dgm:pt modelId="{8CAC8EDC-3725-7F40-B37D-9C98F6069986}">
      <dgm:prSet/>
      <dgm:spPr/>
      <dgm:t>
        <a:bodyPr/>
        <a:lstStyle/>
        <a:p>
          <a:pPr algn="just"/>
          <a:r>
            <a:rPr lang="en-US" dirty="0">
              <a:latin typeface="Calibri" panose="020F0502020204030204" pitchFamily="34" charset="0"/>
              <a:cs typeface="Calibri" panose="020F0502020204030204" pitchFamily="34" charset="0"/>
            </a:rPr>
            <a:t>This changes with the European integration</a:t>
          </a:r>
        </a:p>
      </dgm:t>
    </dgm:pt>
    <dgm:pt modelId="{6776402D-CFBD-0E43-8458-E3A7C40DD67B}" type="parTrans" cxnId="{7910ED5C-0A2F-5B4B-B4B1-A20EE3847D34}">
      <dgm:prSet/>
      <dgm:spPr/>
      <dgm:t>
        <a:bodyPr/>
        <a:lstStyle/>
        <a:p>
          <a:endParaRPr lang="en-US"/>
        </a:p>
      </dgm:t>
    </dgm:pt>
    <dgm:pt modelId="{461CF75B-A206-6248-87D0-C5A5155362B6}" type="sibTrans" cxnId="{7910ED5C-0A2F-5B4B-B4B1-A20EE3847D34}">
      <dgm:prSet/>
      <dgm:spPr/>
      <dgm:t>
        <a:bodyPr/>
        <a:lstStyle/>
        <a:p>
          <a:endParaRPr lang="en-US"/>
        </a:p>
      </dgm:t>
    </dgm:pt>
    <dgm:pt modelId="{9CE0F845-C9F9-C043-87D6-0F7D049A0678}" type="pres">
      <dgm:prSet presAssocID="{F2DBD2E6-0FF8-E74A-991B-38CA6C7C4610}" presName="linear" presStyleCnt="0">
        <dgm:presLayoutVars>
          <dgm:animLvl val="lvl"/>
          <dgm:resizeHandles val="exact"/>
        </dgm:presLayoutVars>
      </dgm:prSet>
      <dgm:spPr/>
    </dgm:pt>
    <dgm:pt modelId="{3102509C-81C6-E245-89C3-AA34ADC64C66}" type="pres">
      <dgm:prSet presAssocID="{3ED0B599-3E33-B240-9212-289393896076}" presName="parentText" presStyleLbl="node1" presStyleIdx="0" presStyleCnt="4">
        <dgm:presLayoutVars>
          <dgm:chMax val="0"/>
          <dgm:bulletEnabled val="1"/>
        </dgm:presLayoutVars>
      </dgm:prSet>
      <dgm:spPr/>
    </dgm:pt>
    <dgm:pt modelId="{90C6E4BC-EFBD-124D-A13E-D63D6201B1EF}" type="pres">
      <dgm:prSet presAssocID="{3533C649-6D29-0448-BCBA-1CE7F1AE783C}" presName="spacer" presStyleCnt="0"/>
      <dgm:spPr/>
    </dgm:pt>
    <dgm:pt modelId="{27582222-03E2-CE4E-BAA3-158262458E4A}" type="pres">
      <dgm:prSet presAssocID="{B7CB8AE0-5E8D-C949-A4D1-7BF9F563F9EB}" presName="parentText" presStyleLbl="node1" presStyleIdx="1" presStyleCnt="4">
        <dgm:presLayoutVars>
          <dgm:chMax val="0"/>
          <dgm:bulletEnabled val="1"/>
        </dgm:presLayoutVars>
      </dgm:prSet>
      <dgm:spPr/>
    </dgm:pt>
    <dgm:pt modelId="{8D5F76DF-3465-4A43-A2F6-454C6B9AD907}" type="pres">
      <dgm:prSet presAssocID="{82C5B082-A071-5B4F-A507-5FA20DD6FA00}" presName="spacer" presStyleCnt="0"/>
      <dgm:spPr/>
    </dgm:pt>
    <dgm:pt modelId="{EAA26E13-F906-414B-A65B-2A2CF7CD3A6B}" type="pres">
      <dgm:prSet presAssocID="{66E46FC4-513B-F645-9902-7D283001AE2C}" presName="parentText" presStyleLbl="node1" presStyleIdx="2" presStyleCnt="4">
        <dgm:presLayoutVars>
          <dgm:chMax val="0"/>
          <dgm:bulletEnabled val="1"/>
        </dgm:presLayoutVars>
      </dgm:prSet>
      <dgm:spPr/>
    </dgm:pt>
    <dgm:pt modelId="{A743D8D7-3343-3B46-9FE5-0F031F494A54}" type="pres">
      <dgm:prSet presAssocID="{8864AD18-4C41-F644-8EA9-4B061DA79EC0}" presName="spacer" presStyleCnt="0"/>
      <dgm:spPr/>
    </dgm:pt>
    <dgm:pt modelId="{F6F3FA4E-9931-3944-BEFB-12EB86E17B12}" type="pres">
      <dgm:prSet presAssocID="{8CAC8EDC-3725-7F40-B37D-9C98F6069986}" presName="parentText" presStyleLbl="node1" presStyleIdx="3" presStyleCnt="4">
        <dgm:presLayoutVars>
          <dgm:chMax val="0"/>
          <dgm:bulletEnabled val="1"/>
        </dgm:presLayoutVars>
      </dgm:prSet>
      <dgm:spPr/>
    </dgm:pt>
  </dgm:ptLst>
  <dgm:cxnLst>
    <dgm:cxn modelId="{1ADFF830-3719-E14E-B1C2-6BB4812EBC94}" type="presOf" srcId="{F2DBD2E6-0FF8-E74A-991B-38CA6C7C4610}" destId="{9CE0F845-C9F9-C043-87D6-0F7D049A0678}" srcOrd="0" destOrd="0" presId="urn:microsoft.com/office/officeart/2005/8/layout/vList2"/>
    <dgm:cxn modelId="{99B1A654-AFE4-A945-85E7-5B04EF1513FB}" srcId="{F2DBD2E6-0FF8-E74A-991B-38CA6C7C4610}" destId="{66E46FC4-513B-F645-9902-7D283001AE2C}" srcOrd="2" destOrd="0" parTransId="{2C10A6DC-7972-304D-8296-D16CD344F9A5}" sibTransId="{8864AD18-4C41-F644-8EA9-4B061DA79EC0}"/>
    <dgm:cxn modelId="{1B1D2558-CF58-2C44-ABA3-C96E7302A8FD}" type="presOf" srcId="{8CAC8EDC-3725-7F40-B37D-9C98F6069986}" destId="{F6F3FA4E-9931-3944-BEFB-12EB86E17B12}" srcOrd="0" destOrd="0" presId="urn:microsoft.com/office/officeart/2005/8/layout/vList2"/>
    <dgm:cxn modelId="{7910ED5C-0A2F-5B4B-B4B1-A20EE3847D34}" srcId="{F2DBD2E6-0FF8-E74A-991B-38CA6C7C4610}" destId="{8CAC8EDC-3725-7F40-B37D-9C98F6069986}" srcOrd="3" destOrd="0" parTransId="{6776402D-CFBD-0E43-8458-E3A7C40DD67B}" sibTransId="{461CF75B-A206-6248-87D0-C5A5155362B6}"/>
    <dgm:cxn modelId="{61D2886D-6186-CA49-9733-A1B239136026}" type="presOf" srcId="{66E46FC4-513B-F645-9902-7D283001AE2C}" destId="{EAA26E13-F906-414B-A65B-2A2CF7CD3A6B}" srcOrd="0" destOrd="0" presId="urn:microsoft.com/office/officeart/2005/8/layout/vList2"/>
    <dgm:cxn modelId="{40E197AB-F539-F54F-B359-99841FEB6632}" type="presOf" srcId="{B7CB8AE0-5E8D-C949-A4D1-7BF9F563F9EB}" destId="{27582222-03E2-CE4E-BAA3-158262458E4A}" srcOrd="0" destOrd="0" presId="urn:microsoft.com/office/officeart/2005/8/layout/vList2"/>
    <dgm:cxn modelId="{C6AFABBF-A8B5-984B-8FD5-A222AABCBDE9}" srcId="{F2DBD2E6-0FF8-E74A-991B-38CA6C7C4610}" destId="{3ED0B599-3E33-B240-9212-289393896076}" srcOrd="0" destOrd="0" parTransId="{7EDC7911-CD17-D24B-921B-63A1F50CBE9F}" sibTransId="{3533C649-6D29-0448-BCBA-1CE7F1AE783C}"/>
    <dgm:cxn modelId="{13AAFACA-FC69-FA4E-A76B-FD0D7CD9F46F}" type="presOf" srcId="{3ED0B599-3E33-B240-9212-289393896076}" destId="{3102509C-81C6-E245-89C3-AA34ADC64C66}" srcOrd="0" destOrd="0" presId="urn:microsoft.com/office/officeart/2005/8/layout/vList2"/>
    <dgm:cxn modelId="{AB8584F9-DDD6-E844-81DA-CDAD2D379EA4}" srcId="{F2DBD2E6-0FF8-E74A-991B-38CA6C7C4610}" destId="{B7CB8AE0-5E8D-C949-A4D1-7BF9F563F9EB}" srcOrd="1" destOrd="0" parTransId="{78CCDB8D-BB88-3643-86F2-81F204E70917}" sibTransId="{82C5B082-A071-5B4F-A507-5FA20DD6FA00}"/>
    <dgm:cxn modelId="{76AE18B0-1379-D34C-A301-1D602C26384B}" type="presParOf" srcId="{9CE0F845-C9F9-C043-87D6-0F7D049A0678}" destId="{3102509C-81C6-E245-89C3-AA34ADC64C66}" srcOrd="0" destOrd="0" presId="urn:microsoft.com/office/officeart/2005/8/layout/vList2"/>
    <dgm:cxn modelId="{5B863ABD-5D26-7543-A9C7-DD50B918EB84}" type="presParOf" srcId="{9CE0F845-C9F9-C043-87D6-0F7D049A0678}" destId="{90C6E4BC-EFBD-124D-A13E-D63D6201B1EF}" srcOrd="1" destOrd="0" presId="urn:microsoft.com/office/officeart/2005/8/layout/vList2"/>
    <dgm:cxn modelId="{9B44209D-9C7B-D440-B8B5-4E3C76E2BA85}" type="presParOf" srcId="{9CE0F845-C9F9-C043-87D6-0F7D049A0678}" destId="{27582222-03E2-CE4E-BAA3-158262458E4A}" srcOrd="2" destOrd="0" presId="urn:microsoft.com/office/officeart/2005/8/layout/vList2"/>
    <dgm:cxn modelId="{9C54AB1F-3D83-B447-A6BD-4D0A4A13404D}" type="presParOf" srcId="{9CE0F845-C9F9-C043-87D6-0F7D049A0678}" destId="{8D5F76DF-3465-4A43-A2F6-454C6B9AD907}" srcOrd="3" destOrd="0" presId="urn:microsoft.com/office/officeart/2005/8/layout/vList2"/>
    <dgm:cxn modelId="{BD8639EC-471B-5842-9927-B48E49A2ACE9}" type="presParOf" srcId="{9CE0F845-C9F9-C043-87D6-0F7D049A0678}" destId="{EAA26E13-F906-414B-A65B-2A2CF7CD3A6B}" srcOrd="4" destOrd="0" presId="urn:microsoft.com/office/officeart/2005/8/layout/vList2"/>
    <dgm:cxn modelId="{85659CFE-B9B1-384F-8B7F-67B5FACF7EBC}" type="presParOf" srcId="{9CE0F845-C9F9-C043-87D6-0F7D049A0678}" destId="{A743D8D7-3343-3B46-9FE5-0F031F494A54}" srcOrd="5" destOrd="0" presId="urn:microsoft.com/office/officeart/2005/8/layout/vList2"/>
    <dgm:cxn modelId="{043C14CD-FA37-DE4A-B850-CA5433E30B59}" type="presParOf" srcId="{9CE0F845-C9F9-C043-87D6-0F7D049A0678}" destId="{F6F3FA4E-9931-3944-BEFB-12EB86E17B12}"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A09356-0C14-5345-8145-9BEA2FD11B4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80568F92-9C48-814C-90DD-612CBAB6FF5C}">
      <dgm:prSet/>
      <dgm:spPr/>
      <dgm:t>
        <a:bodyPr/>
        <a:lstStyle/>
        <a:p>
          <a:r>
            <a:rPr lang="en-US" dirty="0">
              <a:latin typeface="Calibri" panose="020F0502020204030204" pitchFamily="34" charset="0"/>
              <a:cs typeface="Calibri" panose="020F0502020204030204" pitchFamily="34" charset="0"/>
            </a:rPr>
            <a:t>The changes in the role of parliaments in the European integration process had the following objectives: </a:t>
          </a:r>
        </a:p>
      </dgm:t>
    </dgm:pt>
    <dgm:pt modelId="{CC81F2F5-3083-7F44-A4BA-BC2C8576FAB6}" type="parTrans" cxnId="{0B96DFF6-74A2-464A-A4AB-7215982B91F9}">
      <dgm:prSet/>
      <dgm:spPr/>
      <dgm:t>
        <a:bodyPr/>
        <a:lstStyle/>
        <a:p>
          <a:endParaRPr lang="en-US"/>
        </a:p>
      </dgm:t>
    </dgm:pt>
    <dgm:pt modelId="{8C9469B4-DCC5-B944-8994-4171522DCF8D}" type="sibTrans" cxnId="{0B96DFF6-74A2-464A-A4AB-7215982B91F9}">
      <dgm:prSet/>
      <dgm:spPr/>
      <dgm:t>
        <a:bodyPr/>
        <a:lstStyle/>
        <a:p>
          <a:endParaRPr lang="en-US"/>
        </a:p>
      </dgm:t>
    </dgm:pt>
    <dgm:pt modelId="{D2DED64D-5B49-CE45-9D80-8EE178B811E5}">
      <dgm:prSet/>
      <dgm:spPr/>
      <dgm:t>
        <a:bodyPr/>
        <a:lstStyle/>
        <a:p>
          <a:pPr algn="just"/>
          <a:r>
            <a:rPr lang="en-US" dirty="0">
              <a:latin typeface="Calibri" panose="020F0502020204030204" pitchFamily="34" charset="0"/>
              <a:cs typeface="Calibri" panose="020F0502020204030204" pitchFamily="34" charset="0"/>
            </a:rPr>
            <a:t>Strengthening the popular and democratic nature of integration (legitimacy)</a:t>
          </a:r>
        </a:p>
      </dgm:t>
    </dgm:pt>
    <dgm:pt modelId="{7102B1F2-D4F3-F74E-954B-AE531A6ABA3C}" type="parTrans" cxnId="{CC62798B-25D4-6741-8218-CE72AA3CFC75}">
      <dgm:prSet/>
      <dgm:spPr/>
      <dgm:t>
        <a:bodyPr/>
        <a:lstStyle/>
        <a:p>
          <a:endParaRPr lang="en-US"/>
        </a:p>
      </dgm:t>
    </dgm:pt>
    <dgm:pt modelId="{62E874DC-2349-FD43-8FD5-39B912FE8A81}" type="sibTrans" cxnId="{CC62798B-25D4-6741-8218-CE72AA3CFC75}">
      <dgm:prSet/>
      <dgm:spPr/>
      <dgm:t>
        <a:bodyPr/>
        <a:lstStyle/>
        <a:p>
          <a:endParaRPr lang="en-US"/>
        </a:p>
      </dgm:t>
    </dgm:pt>
    <dgm:pt modelId="{DD74AF59-5D80-EE41-A5A2-EF3322192E98}">
      <dgm:prSet/>
      <dgm:spPr/>
      <dgm:t>
        <a:bodyPr/>
        <a:lstStyle/>
        <a:p>
          <a:pPr algn="just">
            <a:buFont typeface="Times New Roman" panose="02020603050405020304" pitchFamily="18" charset="0"/>
            <a:buChar char="•"/>
          </a:pPr>
          <a:r>
            <a:rPr lang="en-US" dirty="0">
              <a:latin typeface="Calibri" panose="020F0502020204030204" pitchFamily="34" charset="0"/>
              <a:cs typeface="Calibri" panose="020F0502020204030204" pitchFamily="34" charset="0"/>
            </a:rPr>
            <a:t>Underlining the different – more political and deeper – character of integration which is not only economic but also political</a:t>
          </a:r>
        </a:p>
      </dgm:t>
    </dgm:pt>
    <dgm:pt modelId="{31C777F8-FBFB-6C40-813D-5541DD434604}" type="parTrans" cxnId="{A05C6479-8297-A844-AF94-E26B78475A79}">
      <dgm:prSet/>
      <dgm:spPr/>
      <dgm:t>
        <a:bodyPr/>
        <a:lstStyle/>
        <a:p>
          <a:endParaRPr lang="en-US"/>
        </a:p>
      </dgm:t>
    </dgm:pt>
    <dgm:pt modelId="{DE0B1F57-DC7F-484C-862C-FD7EB86B8F01}" type="sibTrans" cxnId="{A05C6479-8297-A844-AF94-E26B78475A79}">
      <dgm:prSet/>
      <dgm:spPr/>
      <dgm:t>
        <a:bodyPr/>
        <a:lstStyle/>
        <a:p>
          <a:endParaRPr lang="en-US"/>
        </a:p>
      </dgm:t>
    </dgm:pt>
    <dgm:pt modelId="{566CEA1A-EF13-E34E-AB8C-2B4FCA37CDA9}">
      <dgm:prSet/>
      <dgm:spPr/>
      <dgm:t>
        <a:bodyPr/>
        <a:lstStyle/>
        <a:p>
          <a:pPr algn="just">
            <a:buFont typeface="Times New Roman" panose="02020603050405020304" pitchFamily="18" charset="0"/>
            <a:buChar char="•"/>
          </a:pPr>
          <a:r>
            <a:rPr lang="en-US" dirty="0">
              <a:latin typeface="Calibri" panose="020F0502020204030204" pitchFamily="34" charset="0"/>
              <a:cs typeface="Calibri" panose="020F0502020204030204" pitchFamily="34" charset="0"/>
            </a:rPr>
            <a:t>Counter-balancing the power of the executive</a:t>
          </a:r>
        </a:p>
      </dgm:t>
    </dgm:pt>
    <dgm:pt modelId="{2E4C27A7-CB5B-FB43-9115-81A6EAFCB4E9}" type="parTrans" cxnId="{D9AACF62-3451-684C-8D7A-330E51F907E8}">
      <dgm:prSet/>
      <dgm:spPr/>
      <dgm:t>
        <a:bodyPr/>
        <a:lstStyle/>
        <a:p>
          <a:endParaRPr lang="en-US"/>
        </a:p>
      </dgm:t>
    </dgm:pt>
    <dgm:pt modelId="{923F9E50-130C-9E46-9B17-AC984E6D874D}" type="sibTrans" cxnId="{D9AACF62-3451-684C-8D7A-330E51F907E8}">
      <dgm:prSet/>
      <dgm:spPr/>
      <dgm:t>
        <a:bodyPr/>
        <a:lstStyle/>
        <a:p>
          <a:endParaRPr lang="en-US"/>
        </a:p>
      </dgm:t>
    </dgm:pt>
    <dgm:pt modelId="{07370B98-401C-C144-96A3-6DBD6F324CED}">
      <dgm:prSet/>
      <dgm:spPr/>
      <dgm:t>
        <a:bodyPr/>
        <a:lstStyle/>
        <a:p>
          <a:pPr algn="just">
            <a:buFont typeface="Times New Roman" panose="02020603050405020304" pitchFamily="18" charset="0"/>
            <a:buChar char="•"/>
          </a:pPr>
          <a:r>
            <a:rPr lang="en-US" dirty="0">
              <a:latin typeface="Calibri" panose="020F0502020204030204" pitchFamily="34" charset="0"/>
              <a:cs typeface="Calibri" panose="020F0502020204030204" pitchFamily="34" charset="0"/>
            </a:rPr>
            <a:t>Involve in the integration process, in addition to the national dimension, the international one</a:t>
          </a:r>
        </a:p>
      </dgm:t>
    </dgm:pt>
    <dgm:pt modelId="{5235872D-2886-DB40-B2A3-2341785D398E}" type="parTrans" cxnId="{E5C0E216-6832-7B43-A889-209AFCE67461}">
      <dgm:prSet/>
      <dgm:spPr/>
      <dgm:t>
        <a:bodyPr/>
        <a:lstStyle/>
        <a:p>
          <a:endParaRPr lang="en-US"/>
        </a:p>
      </dgm:t>
    </dgm:pt>
    <dgm:pt modelId="{5700E036-CAA8-254C-90AE-A7D4E1F3C7B2}" type="sibTrans" cxnId="{E5C0E216-6832-7B43-A889-209AFCE67461}">
      <dgm:prSet/>
      <dgm:spPr/>
      <dgm:t>
        <a:bodyPr/>
        <a:lstStyle/>
        <a:p>
          <a:endParaRPr lang="en-US"/>
        </a:p>
      </dgm:t>
    </dgm:pt>
    <dgm:pt modelId="{6A1E2A09-6831-434A-AD37-4E9C37429A49}" type="pres">
      <dgm:prSet presAssocID="{DDA09356-0C14-5345-8145-9BEA2FD11B4C}" presName="Name0" presStyleCnt="0">
        <dgm:presLayoutVars>
          <dgm:dir/>
          <dgm:animLvl val="lvl"/>
          <dgm:resizeHandles val="exact"/>
        </dgm:presLayoutVars>
      </dgm:prSet>
      <dgm:spPr/>
    </dgm:pt>
    <dgm:pt modelId="{17344AFB-4494-D64D-9F20-B6262E013039}" type="pres">
      <dgm:prSet presAssocID="{80568F92-9C48-814C-90DD-612CBAB6FF5C}" presName="linNode" presStyleCnt="0"/>
      <dgm:spPr/>
    </dgm:pt>
    <dgm:pt modelId="{980FA163-929B-8B4D-A0E0-598F81203294}" type="pres">
      <dgm:prSet presAssocID="{80568F92-9C48-814C-90DD-612CBAB6FF5C}" presName="parentText" presStyleLbl="node1" presStyleIdx="0" presStyleCnt="1">
        <dgm:presLayoutVars>
          <dgm:chMax val="1"/>
          <dgm:bulletEnabled val="1"/>
        </dgm:presLayoutVars>
      </dgm:prSet>
      <dgm:spPr/>
    </dgm:pt>
    <dgm:pt modelId="{2E39C33F-8A89-144A-BB12-899918E18D5C}" type="pres">
      <dgm:prSet presAssocID="{80568F92-9C48-814C-90DD-612CBAB6FF5C}" presName="descendantText" presStyleLbl="alignAccFollowNode1" presStyleIdx="0" presStyleCnt="1">
        <dgm:presLayoutVars>
          <dgm:bulletEnabled val="1"/>
        </dgm:presLayoutVars>
      </dgm:prSet>
      <dgm:spPr/>
    </dgm:pt>
  </dgm:ptLst>
  <dgm:cxnLst>
    <dgm:cxn modelId="{97AED206-207C-8F44-A298-5AE883CC7F85}" type="presOf" srcId="{07370B98-401C-C144-96A3-6DBD6F324CED}" destId="{2E39C33F-8A89-144A-BB12-899918E18D5C}" srcOrd="0" destOrd="3" presId="urn:microsoft.com/office/officeart/2005/8/layout/vList5"/>
    <dgm:cxn modelId="{E5C0E216-6832-7B43-A889-209AFCE67461}" srcId="{80568F92-9C48-814C-90DD-612CBAB6FF5C}" destId="{07370B98-401C-C144-96A3-6DBD6F324CED}" srcOrd="3" destOrd="0" parTransId="{5235872D-2886-DB40-B2A3-2341785D398E}" sibTransId="{5700E036-CAA8-254C-90AE-A7D4E1F3C7B2}"/>
    <dgm:cxn modelId="{E5BA741C-5BFC-0247-8717-4250EECC1231}" type="presOf" srcId="{D2DED64D-5B49-CE45-9D80-8EE178B811E5}" destId="{2E39C33F-8A89-144A-BB12-899918E18D5C}" srcOrd="0" destOrd="0" presId="urn:microsoft.com/office/officeart/2005/8/layout/vList5"/>
    <dgm:cxn modelId="{D9AACF62-3451-684C-8D7A-330E51F907E8}" srcId="{80568F92-9C48-814C-90DD-612CBAB6FF5C}" destId="{566CEA1A-EF13-E34E-AB8C-2B4FCA37CDA9}" srcOrd="2" destOrd="0" parTransId="{2E4C27A7-CB5B-FB43-9115-81A6EAFCB4E9}" sibTransId="{923F9E50-130C-9E46-9B17-AC984E6D874D}"/>
    <dgm:cxn modelId="{BD784670-0AAA-884F-96EE-A2E38CEA19F4}" type="presOf" srcId="{DD74AF59-5D80-EE41-A5A2-EF3322192E98}" destId="{2E39C33F-8A89-144A-BB12-899918E18D5C}" srcOrd="0" destOrd="1" presId="urn:microsoft.com/office/officeart/2005/8/layout/vList5"/>
    <dgm:cxn modelId="{A05C6479-8297-A844-AF94-E26B78475A79}" srcId="{80568F92-9C48-814C-90DD-612CBAB6FF5C}" destId="{DD74AF59-5D80-EE41-A5A2-EF3322192E98}" srcOrd="1" destOrd="0" parTransId="{31C777F8-FBFB-6C40-813D-5541DD434604}" sibTransId="{DE0B1F57-DC7F-484C-862C-FD7EB86B8F01}"/>
    <dgm:cxn modelId="{742EE089-9D53-674F-9414-5DBE5852A4CC}" type="presOf" srcId="{DDA09356-0C14-5345-8145-9BEA2FD11B4C}" destId="{6A1E2A09-6831-434A-AD37-4E9C37429A49}" srcOrd="0" destOrd="0" presId="urn:microsoft.com/office/officeart/2005/8/layout/vList5"/>
    <dgm:cxn modelId="{CC62798B-25D4-6741-8218-CE72AA3CFC75}" srcId="{80568F92-9C48-814C-90DD-612CBAB6FF5C}" destId="{D2DED64D-5B49-CE45-9D80-8EE178B811E5}" srcOrd="0" destOrd="0" parTransId="{7102B1F2-D4F3-F74E-954B-AE531A6ABA3C}" sibTransId="{62E874DC-2349-FD43-8FD5-39B912FE8A81}"/>
    <dgm:cxn modelId="{95F41DA6-2407-0745-8FF6-CF4CC476425A}" type="presOf" srcId="{80568F92-9C48-814C-90DD-612CBAB6FF5C}" destId="{980FA163-929B-8B4D-A0E0-598F81203294}" srcOrd="0" destOrd="0" presId="urn:microsoft.com/office/officeart/2005/8/layout/vList5"/>
    <dgm:cxn modelId="{EC57CBDC-DFE3-6A4E-ADF8-4E34956551E5}" type="presOf" srcId="{566CEA1A-EF13-E34E-AB8C-2B4FCA37CDA9}" destId="{2E39C33F-8A89-144A-BB12-899918E18D5C}" srcOrd="0" destOrd="2" presId="urn:microsoft.com/office/officeart/2005/8/layout/vList5"/>
    <dgm:cxn modelId="{0B96DFF6-74A2-464A-A4AB-7215982B91F9}" srcId="{DDA09356-0C14-5345-8145-9BEA2FD11B4C}" destId="{80568F92-9C48-814C-90DD-612CBAB6FF5C}" srcOrd="0" destOrd="0" parTransId="{CC81F2F5-3083-7F44-A4BA-BC2C8576FAB6}" sibTransId="{8C9469B4-DCC5-B944-8994-4171522DCF8D}"/>
    <dgm:cxn modelId="{C52EC5A7-C9C2-F042-A684-9EEC6E75B942}" type="presParOf" srcId="{6A1E2A09-6831-434A-AD37-4E9C37429A49}" destId="{17344AFB-4494-D64D-9F20-B6262E013039}" srcOrd="0" destOrd="0" presId="urn:microsoft.com/office/officeart/2005/8/layout/vList5"/>
    <dgm:cxn modelId="{BC676576-863A-144B-BDF5-BAB80DDA246E}" type="presParOf" srcId="{17344AFB-4494-D64D-9F20-B6262E013039}" destId="{980FA163-929B-8B4D-A0E0-598F81203294}" srcOrd="0" destOrd="0" presId="urn:microsoft.com/office/officeart/2005/8/layout/vList5"/>
    <dgm:cxn modelId="{472FB9C0-D033-0845-AFBB-EDADF3EA484C}" type="presParOf" srcId="{17344AFB-4494-D64D-9F20-B6262E013039}" destId="{2E39C33F-8A89-144A-BB12-899918E18D5C}"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D44FB0-AF66-0046-B410-4A867D524AA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901B5DC-103A-A740-8784-5B9BA1A67239}">
      <dgm:prSet custT="1"/>
      <dgm:spPr/>
      <dgm:t>
        <a:bodyPr/>
        <a:lstStyle/>
        <a:p>
          <a:pPr algn="just"/>
          <a:r>
            <a:rPr lang="en-US" sz="1800" dirty="0">
              <a:latin typeface="Calibri" panose="020F0502020204030204" pitchFamily="34" charset="0"/>
              <a:cs typeface="Calibri" panose="020F0502020204030204" pitchFamily="34" charset="0"/>
            </a:rPr>
            <a:t>The Schuman declaration did not include a parliamentary body – the idea came later</a:t>
          </a:r>
        </a:p>
      </dgm:t>
    </dgm:pt>
    <dgm:pt modelId="{3DEA27E5-5D49-BD49-8371-7C7A811410C9}" type="parTrans" cxnId="{CF6066F5-5E5B-6F48-819A-E17AE09B5D42}">
      <dgm:prSet/>
      <dgm:spPr/>
      <dgm:t>
        <a:bodyPr/>
        <a:lstStyle/>
        <a:p>
          <a:endParaRPr lang="en-US"/>
        </a:p>
      </dgm:t>
    </dgm:pt>
    <dgm:pt modelId="{B6658D9B-9347-3B48-AD74-A193DD6F1447}" type="sibTrans" cxnId="{CF6066F5-5E5B-6F48-819A-E17AE09B5D42}">
      <dgm:prSet/>
      <dgm:spPr/>
      <dgm:t>
        <a:bodyPr/>
        <a:lstStyle/>
        <a:p>
          <a:endParaRPr lang="en-US"/>
        </a:p>
      </dgm:t>
    </dgm:pt>
    <dgm:pt modelId="{ABC462DE-F6BE-B14F-A2F3-B9FAFA409271}">
      <dgm:prSet/>
      <dgm:spPr/>
      <dgm:t>
        <a:bodyPr/>
        <a:lstStyle/>
        <a:p>
          <a:pPr algn="just"/>
          <a:r>
            <a:rPr lang="en-US" dirty="0">
              <a:latin typeface="Calibri" panose="020F0502020204030204" pitchFamily="34" charset="0"/>
              <a:cs typeface="Calibri" panose="020F0502020204030204" pitchFamily="34" charset="0"/>
            </a:rPr>
            <a:t>ECSC establishes the Common Assembly, elected indirectly and, mostly, with consultative competences</a:t>
          </a:r>
          <a:r>
            <a:rPr lang="el-GR"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however it can dismiss the High Authority</a:t>
          </a:r>
          <a:r>
            <a:rPr lang="el-GR" dirty="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dgm:t>
    </dgm:pt>
    <dgm:pt modelId="{4D172D28-CDAE-074E-AC81-925051C87D8C}" type="parTrans" cxnId="{BAFBD8B9-0922-A441-A546-B3C3659AB0ED}">
      <dgm:prSet/>
      <dgm:spPr/>
      <dgm:t>
        <a:bodyPr/>
        <a:lstStyle/>
        <a:p>
          <a:endParaRPr lang="en-US"/>
        </a:p>
      </dgm:t>
    </dgm:pt>
    <dgm:pt modelId="{C5BA0542-CD56-F04A-8A64-4AEF710C4EBE}" type="sibTrans" cxnId="{BAFBD8B9-0922-A441-A546-B3C3659AB0ED}">
      <dgm:prSet/>
      <dgm:spPr/>
      <dgm:t>
        <a:bodyPr/>
        <a:lstStyle/>
        <a:p>
          <a:endParaRPr lang="en-US"/>
        </a:p>
      </dgm:t>
    </dgm:pt>
    <dgm:pt modelId="{2AC301DD-B226-1F42-9A54-DAF7B61DE101}">
      <dgm:prSet/>
      <dgm:spPr/>
      <dgm:t>
        <a:bodyPr/>
        <a:lstStyle/>
        <a:p>
          <a:pPr algn="just"/>
          <a:r>
            <a:rPr lang="en-US" dirty="0">
              <a:latin typeface="Calibri" panose="020F0502020204030204" pitchFamily="34" charset="0"/>
              <a:cs typeface="Calibri" panose="020F0502020204030204" pitchFamily="34" charset="0"/>
            </a:rPr>
            <a:t>The ECSC Treaty provides for the possibility of direct election</a:t>
          </a:r>
        </a:p>
      </dgm:t>
    </dgm:pt>
    <dgm:pt modelId="{C11AC241-FB36-AB43-835C-8A94C29A41DB}" type="parTrans" cxnId="{6B1EB902-057F-CF40-A6EB-601618376CE0}">
      <dgm:prSet/>
      <dgm:spPr/>
      <dgm:t>
        <a:bodyPr/>
        <a:lstStyle/>
        <a:p>
          <a:endParaRPr lang="en-US"/>
        </a:p>
      </dgm:t>
    </dgm:pt>
    <dgm:pt modelId="{E28B0AB3-05EE-944A-B42B-9556F0E75CA1}" type="sibTrans" cxnId="{6B1EB902-057F-CF40-A6EB-601618376CE0}">
      <dgm:prSet/>
      <dgm:spPr/>
      <dgm:t>
        <a:bodyPr/>
        <a:lstStyle/>
        <a:p>
          <a:endParaRPr lang="en-US"/>
        </a:p>
      </dgm:t>
    </dgm:pt>
    <dgm:pt modelId="{D85215CA-C40E-6047-8233-2FBF1BFBB3D3}">
      <dgm:prSet/>
      <dgm:spPr/>
      <dgm:t>
        <a:bodyPr/>
        <a:lstStyle/>
        <a:p>
          <a:pPr algn="just"/>
          <a:r>
            <a:rPr lang="en-US" dirty="0">
              <a:latin typeface="Calibri" panose="020F0502020204030204" pitchFamily="34" charset="0"/>
              <a:cs typeface="Calibri" panose="020F0502020204030204" pitchFamily="34" charset="0"/>
            </a:rPr>
            <a:t>A failed effort</a:t>
          </a:r>
          <a:r>
            <a:rPr lang="el-GR" dirty="0">
              <a:latin typeface="Calibri" panose="020F0502020204030204" pitchFamily="34" charset="0"/>
              <a:cs typeface="Calibri" panose="020F0502020204030204" pitchFamily="34" charset="0"/>
            </a:rPr>
            <a:t> : </a:t>
          </a:r>
          <a:r>
            <a:rPr lang="en-US" dirty="0">
              <a:latin typeface="Calibri" panose="020F0502020204030204" pitchFamily="34" charset="0"/>
              <a:cs typeface="Calibri" panose="020F0502020204030204" pitchFamily="34" charset="0"/>
            </a:rPr>
            <a:t>The ad hoc</a:t>
          </a:r>
          <a:r>
            <a:rPr lang="el-GR"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Assembly</a:t>
          </a:r>
          <a:r>
            <a:rPr lang="el-GR" dirty="0">
              <a:latin typeface="Calibri" panose="020F0502020204030204" pitchFamily="34" charset="0"/>
              <a:cs typeface="Calibri" panose="020F0502020204030204" pitchFamily="34" charset="0"/>
              <a:sym typeface="Wingdings" pitchFamily="2" charset="2"/>
            </a:rPr>
            <a:t></a:t>
          </a:r>
          <a:r>
            <a:rPr lang="el-GR"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a constituent assembly for the Political Union of Europe</a:t>
          </a:r>
        </a:p>
      </dgm:t>
    </dgm:pt>
    <dgm:pt modelId="{F70D20EA-A7BA-8A4C-A35C-AB92A6454DE8}" type="parTrans" cxnId="{6FDDB6CB-FE7E-404E-B229-AB4D03B9682B}">
      <dgm:prSet/>
      <dgm:spPr/>
      <dgm:t>
        <a:bodyPr/>
        <a:lstStyle/>
        <a:p>
          <a:endParaRPr lang="en-US"/>
        </a:p>
      </dgm:t>
    </dgm:pt>
    <dgm:pt modelId="{FAEB054C-6769-6C4B-AF3F-D2E7815BE2EA}" type="sibTrans" cxnId="{6FDDB6CB-FE7E-404E-B229-AB4D03B9682B}">
      <dgm:prSet/>
      <dgm:spPr/>
      <dgm:t>
        <a:bodyPr/>
        <a:lstStyle/>
        <a:p>
          <a:endParaRPr lang="en-US"/>
        </a:p>
      </dgm:t>
    </dgm:pt>
    <dgm:pt modelId="{E639EBDC-6654-B044-B2A4-53C411889780}" type="pres">
      <dgm:prSet presAssocID="{BBD44FB0-AF66-0046-B410-4A867D524AAD}" presName="linear" presStyleCnt="0">
        <dgm:presLayoutVars>
          <dgm:animLvl val="lvl"/>
          <dgm:resizeHandles val="exact"/>
        </dgm:presLayoutVars>
      </dgm:prSet>
      <dgm:spPr/>
    </dgm:pt>
    <dgm:pt modelId="{046C183F-1D65-1D4F-92A1-6622A41F2ED1}" type="pres">
      <dgm:prSet presAssocID="{E901B5DC-103A-A740-8784-5B9BA1A67239}" presName="parentText" presStyleLbl="node1" presStyleIdx="0" presStyleCnt="4">
        <dgm:presLayoutVars>
          <dgm:chMax val="0"/>
          <dgm:bulletEnabled val="1"/>
        </dgm:presLayoutVars>
      </dgm:prSet>
      <dgm:spPr/>
    </dgm:pt>
    <dgm:pt modelId="{046BC11E-DC91-8C45-92A9-31E210E61731}" type="pres">
      <dgm:prSet presAssocID="{B6658D9B-9347-3B48-AD74-A193DD6F1447}" presName="spacer" presStyleCnt="0"/>
      <dgm:spPr/>
    </dgm:pt>
    <dgm:pt modelId="{FB6B470C-F72D-2E4C-B528-9D1434D0C07F}" type="pres">
      <dgm:prSet presAssocID="{ABC462DE-F6BE-B14F-A2F3-B9FAFA409271}" presName="parentText" presStyleLbl="node1" presStyleIdx="1" presStyleCnt="4">
        <dgm:presLayoutVars>
          <dgm:chMax val="0"/>
          <dgm:bulletEnabled val="1"/>
        </dgm:presLayoutVars>
      </dgm:prSet>
      <dgm:spPr/>
    </dgm:pt>
    <dgm:pt modelId="{73DAB2C4-D7FC-024F-B64A-49A12D68786C}" type="pres">
      <dgm:prSet presAssocID="{C5BA0542-CD56-F04A-8A64-4AEF710C4EBE}" presName="spacer" presStyleCnt="0"/>
      <dgm:spPr/>
    </dgm:pt>
    <dgm:pt modelId="{ABC5E3A4-F78D-B341-BC18-9DF4B85233B5}" type="pres">
      <dgm:prSet presAssocID="{2AC301DD-B226-1F42-9A54-DAF7B61DE101}" presName="parentText" presStyleLbl="node1" presStyleIdx="2" presStyleCnt="4">
        <dgm:presLayoutVars>
          <dgm:chMax val="0"/>
          <dgm:bulletEnabled val="1"/>
        </dgm:presLayoutVars>
      </dgm:prSet>
      <dgm:spPr/>
    </dgm:pt>
    <dgm:pt modelId="{5D267F2B-2C38-A34B-A1A0-97F7B0D36FA5}" type="pres">
      <dgm:prSet presAssocID="{E28B0AB3-05EE-944A-B42B-9556F0E75CA1}" presName="spacer" presStyleCnt="0"/>
      <dgm:spPr/>
    </dgm:pt>
    <dgm:pt modelId="{CF27648A-AFBD-8245-A764-558ADFD4BCFC}" type="pres">
      <dgm:prSet presAssocID="{D85215CA-C40E-6047-8233-2FBF1BFBB3D3}" presName="parentText" presStyleLbl="node1" presStyleIdx="3" presStyleCnt="4">
        <dgm:presLayoutVars>
          <dgm:chMax val="0"/>
          <dgm:bulletEnabled val="1"/>
        </dgm:presLayoutVars>
      </dgm:prSet>
      <dgm:spPr/>
    </dgm:pt>
  </dgm:ptLst>
  <dgm:cxnLst>
    <dgm:cxn modelId="{6B1EB902-057F-CF40-A6EB-601618376CE0}" srcId="{BBD44FB0-AF66-0046-B410-4A867D524AAD}" destId="{2AC301DD-B226-1F42-9A54-DAF7B61DE101}" srcOrd="2" destOrd="0" parTransId="{C11AC241-FB36-AB43-835C-8A94C29A41DB}" sibTransId="{E28B0AB3-05EE-944A-B42B-9556F0E75CA1}"/>
    <dgm:cxn modelId="{4FFC9808-DA0F-0B47-8259-8C39EDCE68CC}" type="presOf" srcId="{2AC301DD-B226-1F42-9A54-DAF7B61DE101}" destId="{ABC5E3A4-F78D-B341-BC18-9DF4B85233B5}" srcOrd="0" destOrd="0" presId="urn:microsoft.com/office/officeart/2005/8/layout/vList2"/>
    <dgm:cxn modelId="{B0D6D542-3EAA-554A-AF52-E96A89638B66}" type="presOf" srcId="{BBD44FB0-AF66-0046-B410-4A867D524AAD}" destId="{E639EBDC-6654-B044-B2A4-53C411889780}" srcOrd="0" destOrd="0" presId="urn:microsoft.com/office/officeart/2005/8/layout/vList2"/>
    <dgm:cxn modelId="{9A8A524A-CA8C-4044-AFB8-B720F105DB1D}" type="presOf" srcId="{E901B5DC-103A-A740-8784-5B9BA1A67239}" destId="{046C183F-1D65-1D4F-92A1-6622A41F2ED1}" srcOrd="0" destOrd="0" presId="urn:microsoft.com/office/officeart/2005/8/layout/vList2"/>
    <dgm:cxn modelId="{9A39B94F-CEFE-D144-BA07-57A45E5894D6}" type="presOf" srcId="{D85215CA-C40E-6047-8233-2FBF1BFBB3D3}" destId="{CF27648A-AFBD-8245-A764-558ADFD4BCFC}" srcOrd="0" destOrd="0" presId="urn:microsoft.com/office/officeart/2005/8/layout/vList2"/>
    <dgm:cxn modelId="{BAFBD8B9-0922-A441-A546-B3C3659AB0ED}" srcId="{BBD44FB0-AF66-0046-B410-4A867D524AAD}" destId="{ABC462DE-F6BE-B14F-A2F3-B9FAFA409271}" srcOrd="1" destOrd="0" parTransId="{4D172D28-CDAE-074E-AC81-925051C87D8C}" sibTransId="{C5BA0542-CD56-F04A-8A64-4AEF710C4EBE}"/>
    <dgm:cxn modelId="{23D68CC2-2BB3-CC43-BF14-1BA3F2C90790}" type="presOf" srcId="{ABC462DE-F6BE-B14F-A2F3-B9FAFA409271}" destId="{FB6B470C-F72D-2E4C-B528-9D1434D0C07F}" srcOrd="0" destOrd="0" presId="urn:microsoft.com/office/officeart/2005/8/layout/vList2"/>
    <dgm:cxn modelId="{6FDDB6CB-FE7E-404E-B229-AB4D03B9682B}" srcId="{BBD44FB0-AF66-0046-B410-4A867D524AAD}" destId="{D85215CA-C40E-6047-8233-2FBF1BFBB3D3}" srcOrd="3" destOrd="0" parTransId="{F70D20EA-A7BA-8A4C-A35C-AB92A6454DE8}" sibTransId="{FAEB054C-6769-6C4B-AF3F-D2E7815BE2EA}"/>
    <dgm:cxn modelId="{CF6066F5-5E5B-6F48-819A-E17AE09B5D42}" srcId="{BBD44FB0-AF66-0046-B410-4A867D524AAD}" destId="{E901B5DC-103A-A740-8784-5B9BA1A67239}" srcOrd="0" destOrd="0" parTransId="{3DEA27E5-5D49-BD49-8371-7C7A811410C9}" sibTransId="{B6658D9B-9347-3B48-AD74-A193DD6F1447}"/>
    <dgm:cxn modelId="{677BA840-C93D-E141-8985-BD060E5713FA}" type="presParOf" srcId="{E639EBDC-6654-B044-B2A4-53C411889780}" destId="{046C183F-1D65-1D4F-92A1-6622A41F2ED1}" srcOrd="0" destOrd="0" presId="urn:microsoft.com/office/officeart/2005/8/layout/vList2"/>
    <dgm:cxn modelId="{6B1DCF5F-DC59-AD4B-A8ED-418654C70DC7}" type="presParOf" srcId="{E639EBDC-6654-B044-B2A4-53C411889780}" destId="{046BC11E-DC91-8C45-92A9-31E210E61731}" srcOrd="1" destOrd="0" presId="urn:microsoft.com/office/officeart/2005/8/layout/vList2"/>
    <dgm:cxn modelId="{C231AFAE-82CD-6848-8C7B-B4B0FE8CBAF9}" type="presParOf" srcId="{E639EBDC-6654-B044-B2A4-53C411889780}" destId="{FB6B470C-F72D-2E4C-B528-9D1434D0C07F}" srcOrd="2" destOrd="0" presId="urn:microsoft.com/office/officeart/2005/8/layout/vList2"/>
    <dgm:cxn modelId="{550B137F-C498-5847-A510-70945E35F442}" type="presParOf" srcId="{E639EBDC-6654-B044-B2A4-53C411889780}" destId="{73DAB2C4-D7FC-024F-B64A-49A12D68786C}" srcOrd="3" destOrd="0" presId="urn:microsoft.com/office/officeart/2005/8/layout/vList2"/>
    <dgm:cxn modelId="{8A27AD29-5ECA-F24B-BD65-8CFB9DD0BF26}" type="presParOf" srcId="{E639EBDC-6654-B044-B2A4-53C411889780}" destId="{ABC5E3A4-F78D-B341-BC18-9DF4B85233B5}" srcOrd="4" destOrd="0" presId="urn:microsoft.com/office/officeart/2005/8/layout/vList2"/>
    <dgm:cxn modelId="{791577B9-345B-3D4E-8435-166889F95FEF}" type="presParOf" srcId="{E639EBDC-6654-B044-B2A4-53C411889780}" destId="{5D267F2B-2C38-A34B-A1A0-97F7B0D36FA5}" srcOrd="5" destOrd="0" presId="urn:microsoft.com/office/officeart/2005/8/layout/vList2"/>
    <dgm:cxn modelId="{7872DCB0-39FD-9B4C-919B-627E9B5EA6A9}" type="presParOf" srcId="{E639EBDC-6654-B044-B2A4-53C411889780}" destId="{CF27648A-AFBD-8245-A764-558ADFD4BCFC}"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467D01F-4039-294D-85F2-817827AAD73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E7E3ECF-E2B9-B943-B772-8E194C89CCBE}">
      <dgm:prSet/>
      <dgm:spPr/>
      <dgm:t>
        <a:bodyPr/>
        <a:lstStyle/>
        <a:p>
          <a:pPr algn="just"/>
          <a:r>
            <a:rPr lang="el-GR" dirty="0">
              <a:latin typeface="Calibri" panose="020F0502020204030204" pitchFamily="34" charset="0"/>
              <a:cs typeface="Calibri" panose="020F0502020204030204" pitchFamily="34" charset="0"/>
            </a:rPr>
            <a:t>1997: </a:t>
          </a:r>
          <a:r>
            <a:rPr lang="en-US" dirty="0">
              <a:latin typeface="Calibri" panose="020F0502020204030204" pitchFamily="34" charset="0"/>
              <a:cs typeface="Calibri" panose="020F0502020204030204" pitchFamily="34" charset="0"/>
            </a:rPr>
            <a:t>Amsterdam Treaty</a:t>
          </a:r>
          <a:r>
            <a:rPr lang="el-GR" dirty="0">
              <a:latin typeface="Calibri" panose="020F0502020204030204" pitchFamily="34" charset="0"/>
              <a:cs typeface="Calibri" panose="020F0502020204030204" pitchFamily="34" charset="0"/>
            </a:rPr>
            <a:t> – </a:t>
          </a:r>
          <a:r>
            <a:rPr lang="en-US" dirty="0">
              <a:latin typeface="Calibri" panose="020F0502020204030204" pitchFamily="34" charset="0"/>
              <a:cs typeface="Calibri" panose="020F0502020204030204" pitchFamily="34" charset="0"/>
            </a:rPr>
            <a:t>extension of co-decision, involvement in the election of the Commission president and the Commission members</a:t>
          </a:r>
        </a:p>
      </dgm:t>
    </dgm:pt>
    <dgm:pt modelId="{75EC2053-A0BE-B745-9DB7-294A839B6AF4}" type="parTrans" cxnId="{73AD992C-E022-3840-9C82-B2F854737A9E}">
      <dgm:prSet/>
      <dgm:spPr/>
      <dgm:t>
        <a:bodyPr/>
        <a:lstStyle/>
        <a:p>
          <a:endParaRPr lang="en-US"/>
        </a:p>
      </dgm:t>
    </dgm:pt>
    <dgm:pt modelId="{7DB5A901-5076-8746-ABDE-357504DF5D56}" type="sibTrans" cxnId="{73AD992C-E022-3840-9C82-B2F854737A9E}">
      <dgm:prSet/>
      <dgm:spPr/>
      <dgm:t>
        <a:bodyPr/>
        <a:lstStyle/>
        <a:p>
          <a:endParaRPr lang="en-US"/>
        </a:p>
      </dgm:t>
    </dgm:pt>
    <dgm:pt modelId="{350CD88A-65FC-364F-B38D-5457E9890575}">
      <dgm:prSet/>
      <dgm:spPr/>
      <dgm:t>
        <a:bodyPr/>
        <a:lstStyle/>
        <a:p>
          <a:pPr algn="just"/>
          <a:r>
            <a:rPr lang="el-GR" dirty="0">
              <a:latin typeface="Calibri" panose="020F0502020204030204" pitchFamily="34" charset="0"/>
              <a:cs typeface="Calibri" panose="020F0502020204030204" pitchFamily="34" charset="0"/>
            </a:rPr>
            <a:t>2001 : </a:t>
          </a:r>
          <a:r>
            <a:rPr lang="en-US" dirty="0">
              <a:latin typeface="Calibri" panose="020F0502020204030204" pitchFamily="34" charset="0"/>
              <a:cs typeface="Calibri" panose="020F0502020204030204" pitchFamily="34" charset="0"/>
            </a:rPr>
            <a:t>Nice Treaty</a:t>
          </a:r>
          <a:r>
            <a:rPr lang="el-GR" dirty="0">
              <a:latin typeface="Calibri" panose="020F0502020204030204" pitchFamily="34" charset="0"/>
              <a:cs typeface="Calibri" panose="020F0502020204030204" pitchFamily="34" charset="0"/>
            </a:rPr>
            <a:t> – </a:t>
          </a:r>
          <a:r>
            <a:rPr lang="en-US" dirty="0">
              <a:latin typeface="Calibri" panose="020F0502020204030204" pitchFamily="34" charset="0"/>
              <a:cs typeface="Calibri" panose="020F0502020204030204" pitchFamily="34" charset="0"/>
            </a:rPr>
            <a:t>simplification and extension of the co-decision</a:t>
          </a:r>
        </a:p>
      </dgm:t>
    </dgm:pt>
    <dgm:pt modelId="{62D8C647-DAC7-E74E-A075-D99681CBB941}" type="parTrans" cxnId="{54641164-3FF8-2B4D-84A5-C62D340EDC93}">
      <dgm:prSet/>
      <dgm:spPr/>
      <dgm:t>
        <a:bodyPr/>
        <a:lstStyle/>
        <a:p>
          <a:endParaRPr lang="en-US"/>
        </a:p>
      </dgm:t>
    </dgm:pt>
    <dgm:pt modelId="{A4B0D2F1-6C4C-0D42-8960-C085C4CDAD44}" type="sibTrans" cxnId="{54641164-3FF8-2B4D-84A5-C62D340EDC93}">
      <dgm:prSet/>
      <dgm:spPr/>
      <dgm:t>
        <a:bodyPr/>
        <a:lstStyle/>
        <a:p>
          <a:endParaRPr lang="en-US"/>
        </a:p>
      </dgm:t>
    </dgm:pt>
    <dgm:pt modelId="{6E6516F4-6E60-C544-AADB-40C8875D72D5}">
      <dgm:prSet/>
      <dgm:spPr/>
      <dgm:t>
        <a:bodyPr/>
        <a:lstStyle/>
        <a:p>
          <a:pPr algn="just"/>
          <a:r>
            <a:rPr lang="en-US" dirty="0">
              <a:latin typeface="Calibri" panose="020F0502020204030204" pitchFamily="34" charset="0"/>
              <a:cs typeface="Calibri" panose="020F0502020204030204" pitchFamily="34" charset="0"/>
            </a:rPr>
            <a:t>2009</a:t>
          </a:r>
          <a:r>
            <a:rPr lang="el-GR"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Lisbon Treaty</a:t>
          </a:r>
          <a:r>
            <a:rPr lang="el-GR"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The Parliament</a:t>
          </a:r>
          <a:r>
            <a:rPr lang="el-GR"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becomes a co-legislator</a:t>
          </a:r>
        </a:p>
      </dgm:t>
    </dgm:pt>
    <dgm:pt modelId="{52C1A95F-0F70-0144-A9EE-8D1E38209552}" type="parTrans" cxnId="{1528EE74-B4BD-7C41-AB83-F6A585424FF0}">
      <dgm:prSet/>
      <dgm:spPr/>
      <dgm:t>
        <a:bodyPr/>
        <a:lstStyle/>
        <a:p>
          <a:endParaRPr lang="en-US"/>
        </a:p>
      </dgm:t>
    </dgm:pt>
    <dgm:pt modelId="{1A1F1E96-D606-7840-AF78-DDFEA82F8AEB}" type="sibTrans" cxnId="{1528EE74-B4BD-7C41-AB83-F6A585424FF0}">
      <dgm:prSet/>
      <dgm:spPr/>
      <dgm:t>
        <a:bodyPr/>
        <a:lstStyle/>
        <a:p>
          <a:endParaRPr lang="en-US"/>
        </a:p>
      </dgm:t>
    </dgm:pt>
    <dgm:pt modelId="{E754E767-55BD-B341-BE3A-4B20E7D5AB7D}" type="pres">
      <dgm:prSet presAssocID="{9467D01F-4039-294D-85F2-817827AAD73D}" presName="linear" presStyleCnt="0">
        <dgm:presLayoutVars>
          <dgm:animLvl val="lvl"/>
          <dgm:resizeHandles val="exact"/>
        </dgm:presLayoutVars>
      </dgm:prSet>
      <dgm:spPr/>
    </dgm:pt>
    <dgm:pt modelId="{B79DEAF3-2B0D-8A4D-B575-E08DF330F130}" type="pres">
      <dgm:prSet presAssocID="{DE7E3ECF-E2B9-B943-B772-8E194C89CCBE}" presName="parentText" presStyleLbl="node1" presStyleIdx="0" presStyleCnt="3">
        <dgm:presLayoutVars>
          <dgm:chMax val="0"/>
          <dgm:bulletEnabled val="1"/>
        </dgm:presLayoutVars>
      </dgm:prSet>
      <dgm:spPr/>
    </dgm:pt>
    <dgm:pt modelId="{DAB18A2A-C8AD-AC4A-89CE-E7CB012184F7}" type="pres">
      <dgm:prSet presAssocID="{7DB5A901-5076-8746-ABDE-357504DF5D56}" presName="spacer" presStyleCnt="0"/>
      <dgm:spPr/>
    </dgm:pt>
    <dgm:pt modelId="{0FE6EDF5-4D82-2E4C-B53E-62465C36B961}" type="pres">
      <dgm:prSet presAssocID="{350CD88A-65FC-364F-B38D-5457E9890575}" presName="parentText" presStyleLbl="node1" presStyleIdx="1" presStyleCnt="3">
        <dgm:presLayoutVars>
          <dgm:chMax val="0"/>
          <dgm:bulletEnabled val="1"/>
        </dgm:presLayoutVars>
      </dgm:prSet>
      <dgm:spPr/>
    </dgm:pt>
    <dgm:pt modelId="{6343C247-C31C-054D-BBFD-32D7326EC48C}" type="pres">
      <dgm:prSet presAssocID="{A4B0D2F1-6C4C-0D42-8960-C085C4CDAD44}" presName="spacer" presStyleCnt="0"/>
      <dgm:spPr/>
    </dgm:pt>
    <dgm:pt modelId="{3AC76EE7-3666-4142-9420-D14246E7F4EE}" type="pres">
      <dgm:prSet presAssocID="{6E6516F4-6E60-C544-AADB-40C8875D72D5}" presName="parentText" presStyleLbl="node1" presStyleIdx="2" presStyleCnt="3">
        <dgm:presLayoutVars>
          <dgm:chMax val="0"/>
          <dgm:bulletEnabled val="1"/>
        </dgm:presLayoutVars>
      </dgm:prSet>
      <dgm:spPr/>
    </dgm:pt>
  </dgm:ptLst>
  <dgm:cxnLst>
    <dgm:cxn modelId="{73AD992C-E022-3840-9C82-B2F854737A9E}" srcId="{9467D01F-4039-294D-85F2-817827AAD73D}" destId="{DE7E3ECF-E2B9-B943-B772-8E194C89CCBE}" srcOrd="0" destOrd="0" parTransId="{75EC2053-A0BE-B745-9DB7-294A839B6AF4}" sibTransId="{7DB5A901-5076-8746-ABDE-357504DF5D56}"/>
    <dgm:cxn modelId="{62523456-C7C2-8A4F-87C1-3F8FE3BA58DC}" type="presOf" srcId="{350CD88A-65FC-364F-B38D-5457E9890575}" destId="{0FE6EDF5-4D82-2E4C-B53E-62465C36B961}" srcOrd="0" destOrd="0" presId="urn:microsoft.com/office/officeart/2005/8/layout/vList2"/>
    <dgm:cxn modelId="{54641164-3FF8-2B4D-84A5-C62D340EDC93}" srcId="{9467D01F-4039-294D-85F2-817827AAD73D}" destId="{350CD88A-65FC-364F-B38D-5457E9890575}" srcOrd="1" destOrd="0" parTransId="{62D8C647-DAC7-E74E-A075-D99681CBB941}" sibTransId="{A4B0D2F1-6C4C-0D42-8960-C085C4CDAD44}"/>
    <dgm:cxn modelId="{1528EE74-B4BD-7C41-AB83-F6A585424FF0}" srcId="{9467D01F-4039-294D-85F2-817827AAD73D}" destId="{6E6516F4-6E60-C544-AADB-40C8875D72D5}" srcOrd="2" destOrd="0" parTransId="{52C1A95F-0F70-0144-A9EE-8D1E38209552}" sibTransId="{1A1F1E96-D606-7840-AF78-DDFEA82F8AEB}"/>
    <dgm:cxn modelId="{79FBE38C-433A-5E49-B4ED-B458A2EA6C8C}" type="presOf" srcId="{DE7E3ECF-E2B9-B943-B772-8E194C89CCBE}" destId="{B79DEAF3-2B0D-8A4D-B575-E08DF330F130}" srcOrd="0" destOrd="0" presId="urn:microsoft.com/office/officeart/2005/8/layout/vList2"/>
    <dgm:cxn modelId="{893FB0C9-CC3D-3D44-9CAF-52532E8B6561}" type="presOf" srcId="{6E6516F4-6E60-C544-AADB-40C8875D72D5}" destId="{3AC76EE7-3666-4142-9420-D14246E7F4EE}" srcOrd="0" destOrd="0" presId="urn:microsoft.com/office/officeart/2005/8/layout/vList2"/>
    <dgm:cxn modelId="{F578EBD1-75C5-D347-A6FA-368E6ABBE492}" type="presOf" srcId="{9467D01F-4039-294D-85F2-817827AAD73D}" destId="{E754E767-55BD-B341-BE3A-4B20E7D5AB7D}" srcOrd="0" destOrd="0" presId="urn:microsoft.com/office/officeart/2005/8/layout/vList2"/>
    <dgm:cxn modelId="{36CE65D8-1125-1145-ABDB-9B648C162B5B}" type="presParOf" srcId="{E754E767-55BD-B341-BE3A-4B20E7D5AB7D}" destId="{B79DEAF3-2B0D-8A4D-B575-E08DF330F130}" srcOrd="0" destOrd="0" presId="urn:microsoft.com/office/officeart/2005/8/layout/vList2"/>
    <dgm:cxn modelId="{FEB6F163-6185-A141-A9CB-0EF122D63EF7}" type="presParOf" srcId="{E754E767-55BD-B341-BE3A-4B20E7D5AB7D}" destId="{DAB18A2A-C8AD-AC4A-89CE-E7CB012184F7}" srcOrd="1" destOrd="0" presId="urn:microsoft.com/office/officeart/2005/8/layout/vList2"/>
    <dgm:cxn modelId="{ECEAD257-9E78-AB40-91D4-059803DEA3D0}" type="presParOf" srcId="{E754E767-55BD-B341-BE3A-4B20E7D5AB7D}" destId="{0FE6EDF5-4D82-2E4C-B53E-62465C36B961}" srcOrd="2" destOrd="0" presId="urn:microsoft.com/office/officeart/2005/8/layout/vList2"/>
    <dgm:cxn modelId="{70D28BAB-6AC2-954F-ADE5-A3CF73BDD6F8}" type="presParOf" srcId="{E754E767-55BD-B341-BE3A-4B20E7D5AB7D}" destId="{6343C247-C31C-054D-BBFD-32D7326EC48C}" srcOrd="3" destOrd="0" presId="urn:microsoft.com/office/officeart/2005/8/layout/vList2"/>
    <dgm:cxn modelId="{FFA24B84-77E0-DB44-B457-8082951083AC}" type="presParOf" srcId="{E754E767-55BD-B341-BE3A-4B20E7D5AB7D}" destId="{3AC76EE7-3666-4142-9420-D14246E7F4E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1F5ABE8-3910-7D43-B64F-B5D59CB0B45C}" type="doc">
      <dgm:prSet loTypeId="urn:microsoft.com/office/officeart/2005/8/layout/vList2" loCatId="list" qsTypeId="urn:microsoft.com/office/officeart/2005/8/quickstyle/simple2" qsCatId="simple" csTypeId="urn:microsoft.com/office/officeart/2005/8/colors/accent1_1" csCatId="accent1" phldr="1"/>
      <dgm:spPr/>
      <dgm:t>
        <a:bodyPr/>
        <a:lstStyle/>
        <a:p>
          <a:endParaRPr lang="en-US"/>
        </a:p>
      </dgm:t>
    </dgm:pt>
    <dgm:pt modelId="{4122EA97-A075-FF4F-A480-A1D645B78723}">
      <dgm:prSet custT="1"/>
      <dgm:spPr/>
      <dgm:t>
        <a:bodyPr/>
        <a:lstStyle/>
        <a:p>
          <a:pPr algn="just"/>
          <a:r>
            <a:rPr lang="en-US" sz="1600" b="0" i="0" u="none" dirty="0">
              <a:solidFill>
                <a:srgbClr val="002060"/>
              </a:solidFill>
              <a:latin typeface="Calibri" panose="020F0502020204030204" pitchFamily="34" charset="0"/>
              <a:cs typeface="Calibri" panose="020F0502020204030204" pitchFamily="34" charset="0"/>
            </a:rPr>
            <a:t>The European Parliament shall draw up a proposal to lay down the provisions necessary for the election of its Members by direct universal suffrage in accordance with a uniform procedure in all Member States or in accordance with principles common to all Member States.</a:t>
          </a:r>
        </a:p>
        <a:p>
          <a:pPr algn="just"/>
          <a:r>
            <a:rPr lang="en-US" sz="1600" b="0" i="0" u="none" dirty="0">
              <a:solidFill>
                <a:srgbClr val="002060"/>
              </a:solidFill>
              <a:latin typeface="Calibri" panose="020F0502020204030204" pitchFamily="34" charset="0"/>
              <a:cs typeface="Calibri" panose="020F0502020204030204" pitchFamily="34" charset="0"/>
            </a:rPr>
            <a:t>The Council, acting unanimously in accordance with a special legislative procedure and after obtaining the consent of the European Parliament, which shall act by a majority of its component Members, shall lay down the necessary provisions. These provisions shall enter into force following their approval by the Member States in accordance with their respective constitutional requirements.</a:t>
          </a:r>
        </a:p>
        <a:p>
          <a:pPr algn="just"/>
          <a:endParaRPr lang="en-US" sz="1600" dirty="0">
            <a:solidFill>
              <a:srgbClr val="002060"/>
            </a:solidFill>
            <a:latin typeface="Calibri" panose="020F0502020204030204" pitchFamily="34" charset="0"/>
            <a:cs typeface="Calibri" panose="020F0502020204030204" pitchFamily="34" charset="0"/>
          </a:endParaRPr>
        </a:p>
      </dgm:t>
    </dgm:pt>
    <dgm:pt modelId="{A0876F81-E12C-BD41-B93C-F2F20D14FB3B}" type="parTrans" cxnId="{DE75A24F-1529-524B-BBA4-B3D1CAA9F04E}">
      <dgm:prSet/>
      <dgm:spPr/>
      <dgm:t>
        <a:bodyPr/>
        <a:lstStyle/>
        <a:p>
          <a:endParaRPr lang="en-US"/>
        </a:p>
      </dgm:t>
    </dgm:pt>
    <dgm:pt modelId="{CFB6F194-07C4-0A41-9D29-00EEFEDD9A53}" type="sibTrans" cxnId="{DE75A24F-1529-524B-BBA4-B3D1CAA9F04E}">
      <dgm:prSet/>
      <dgm:spPr/>
      <dgm:t>
        <a:bodyPr/>
        <a:lstStyle/>
        <a:p>
          <a:endParaRPr lang="en-US"/>
        </a:p>
      </dgm:t>
    </dgm:pt>
    <dgm:pt modelId="{100E17C7-28BC-9F4E-BF56-A88ACEA66C24}" type="pres">
      <dgm:prSet presAssocID="{11F5ABE8-3910-7D43-B64F-B5D59CB0B45C}" presName="linear" presStyleCnt="0">
        <dgm:presLayoutVars>
          <dgm:animLvl val="lvl"/>
          <dgm:resizeHandles val="exact"/>
        </dgm:presLayoutVars>
      </dgm:prSet>
      <dgm:spPr/>
    </dgm:pt>
    <dgm:pt modelId="{09B3E2DC-7D5A-364F-B2AB-866313987D01}" type="pres">
      <dgm:prSet presAssocID="{4122EA97-A075-FF4F-A480-A1D645B78723}" presName="parentText" presStyleLbl="node1" presStyleIdx="0" presStyleCnt="1">
        <dgm:presLayoutVars>
          <dgm:chMax val="0"/>
          <dgm:bulletEnabled val="1"/>
        </dgm:presLayoutVars>
      </dgm:prSet>
      <dgm:spPr/>
    </dgm:pt>
  </dgm:ptLst>
  <dgm:cxnLst>
    <dgm:cxn modelId="{DE75A24F-1529-524B-BBA4-B3D1CAA9F04E}" srcId="{11F5ABE8-3910-7D43-B64F-B5D59CB0B45C}" destId="{4122EA97-A075-FF4F-A480-A1D645B78723}" srcOrd="0" destOrd="0" parTransId="{A0876F81-E12C-BD41-B93C-F2F20D14FB3B}" sibTransId="{CFB6F194-07C4-0A41-9D29-00EEFEDD9A53}"/>
    <dgm:cxn modelId="{2AD09561-B520-B844-A2B0-28D804CFF8A4}" type="presOf" srcId="{4122EA97-A075-FF4F-A480-A1D645B78723}" destId="{09B3E2DC-7D5A-364F-B2AB-866313987D01}" srcOrd="0" destOrd="0" presId="urn:microsoft.com/office/officeart/2005/8/layout/vList2"/>
    <dgm:cxn modelId="{C29F36FC-18AF-C44A-9914-B1C5A6E97591}" type="presOf" srcId="{11F5ABE8-3910-7D43-B64F-B5D59CB0B45C}" destId="{100E17C7-28BC-9F4E-BF56-A88ACEA66C24}" srcOrd="0" destOrd="0" presId="urn:microsoft.com/office/officeart/2005/8/layout/vList2"/>
    <dgm:cxn modelId="{EE7781A8-298E-9247-988A-0C8A5E2A6C00}" type="presParOf" srcId="{100E17C7-28BC-9F4E-BF56-A88ACEA66C24}" destId="{09B3E2DC-7D5A-364F-B2AB-866313987D0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C93976B-52BB-F046-9291-6F269034333B}" type="doc">
      <dgm:prSet loTypeId="urn:microsoft.com/office/officeart/2005/8/layout/vList5" loCatId="list" qsTypeId="urn:microsoft.com/office/officeart/2005/8/quickstyle/simple1" qsCatId="simple" csTypeId="urn:microsoft.com/office/officeart/2005/8/colors/accent0_2" csCatId="mainScheme" phldr="1"/>
      <dgm:spPr/>
      <dgm:t>
        <a:bodyPr/>
        <a:lstStyle/>
        <a:p>
          <a:endParaRPr lang="en-US"/>
        </a:p>
      </dgm:t>
    </dgm:pt>
    <dgm:pt modelId="{7DA44E78-37DE-0445-9A24-FC4D5593253A}">
      <dgm:prSet/>
      <dgm:spPr/>
      <dgm:t>
        <a:bodyPr/>
        <a:lstStyle/>
        <a:p>
          <a:r>
            <a:rPr lang="en-US" dirty="0">
              <a:latin typeface="Calibri" panose="020F0502020204030204" pitchFamily="34" charset="0"/>
              <a:cs typeface="Calibri" panose="020F0502020204030204" pitchFamily="34" charset="0"/>
            </a:rPr>
            <a:t>Today 705 members of the European Parliament</a:t>
          </a:r>
        </a:p>
      </dgm:t>
    </dgm:pt>
    <dgm:pt modelId="{5DB78ED7-5A93-C843-8196-2C5AD95124DB}" type="parTrans" cxnId="{CC14759C-8AD0-9340-845D-07AA8FB6C55B}">
      <dgm:prSet/>
      <dgm:spPr/>
      <dgm:t>
        <a:bodyPr/>
        <a:lstStyle/>
        <a:p>
          <a:endParaRPr lang="en-US"/>
        </a:p>
      </dgm:t>
    </dgm:pt>
    <dgm:pt modelId="{F4C56CDA-FB7D-D44E-BD7C-0DE53EBCFE8D}" type="sibTrans" cxnId="{CC14759C-8AD0-9340-845D-07AA8FB6C55B}">
      <dgm:prSet/>
      <dgm:spPr/>
      <dgm:t>
        <a:bodyPr/>
        <a:lstStyle/>
        <a:p>
          <a:endParaRPr lang="en-US"/>
        </a:p>
      </dgm:t>
    </dgm:pt>
    <dgm:pt modelId="{6A9237FC-2855-4247-B29D-B1470F8BD619}">
      <dgm:prSet/>
      <dgm:spPr/>
      <dgm:t>
        <a:bodyPr/>
        <a:lstStyle/>
        <a:p>
          <a:r>
            <a:rPr lang="en-US" dirty="0">
              <a:latin typeface="Calibri" panose="020F0502020204030204" pitchFamily="34" charset="0"/>
              <a:cs typeface="Calibri" panose="020F0502020204030204" pitchFamily="34" charset="0"/>
            </a:rPr>
            <a:t>Greece has </a:t>
          </a:r>
          <a:r>
            <a:rPr lang="el-GR" dirty="0">
              <a:latin typeface="Calibri" panose="020F0502020204030204" pitchFamily="34" charset="0"/>
              <a:cs typeface="Calibri" panose="020F0502020204030204" pitchFamily="34" charset="0"/>
            </a:rPr>
            <a:t>21 </a:t>
          </a:r>
          <a:r>
            <a:rPr lang="en-US" dirty="0">
              <a:latin typeface="Calibri" panose="020F0502020204030204" pitchFamily="34" charset="0"/>
              <a:cs typeface="Calibri" panose="020F0502020204030204" pitchFamily="34" charset="0"/>
            </a:rPr>
            <a:t>MEPs</a:t>
          </a:r>
          <a:r>
            <a:rPr lang="el-GR"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in</a:t>
          </a:r>
          <a:r>
            <a:rPr lang="el-GR" dirty="0">
              <a:latin typeface="Calibri" panose="020F0502020204030204" pitchFamily="34" charset="0"/>
              <a:cs typeface="Calibri" panose="020F0502020204030204" pitchFamily="34" charset="0"/>
            </a:rPr>
            <a:t> 2004 </a:t>
          </a:r>
          <a:r>
            <a:rPr lang="el-GR" dirty="0">
              <a:latin typeface="Calibri" panose="020F0502020204030204" pitchFamily="34" charset="0"/>
              <a:cs typeface="Calibri" panose="020F0502020204030204" pitchFamily="34" charset="0"/>
              <a:sym typeface="Wingdings" pitchFamily="2" charset="2"/>
            </a:rPr>
            <a:t></a:t>
          </a:r>
          <a:r>
            <a:rPr lang="el-GR" dirty="0">
              <a:latin typeface="Calibri" panose="020F0502020204030204" pitchFamily="34" charset="0"/>
              <a:cs typeface="Calibri" panose="020F0502020204030204" pitchFamily="34" charset="0"/>
            </a:rPr>
            <a:t> 24)</a:t>
          </a:r>
          <a:endParaRPr lang="en-US" dirty="0">
            <a:latin typeface="Calibri" panose="020F0502020204030204" pitchFamily="34" charset="0"/>
            <a:cs typeface="Calibri" panose="020F0502020204030204" pitchFamily="34" charset="0"/>
          </a:endParaRPr>
        </a:p>
      </dgm:t>
    </dgm:pt>
    <dgm:pt modelId="{BF55A0FC-BA74-2C43-A075-BA9C47C1B31E}" type="parTrans" cxnId="{54E67F75-DA7C-834A-9878-AE26BE415006}">
      <dgm:prSet/>
      <dgm:spPr/>
      <dgm:t>
        <a:bodyPr/>
        <a:lstStyle/>
        <a:p>
          <a:endParaRPr lang="en-US"/>
        </a:p>
      </dgm:t>
    </dgm:pt>
    <dgm:pt modelId="{CFE39515-CC6F-944E-8B63-D725539EFC44}" type="sibTrans" cxnId="{54E67F75-DA7C-834A-9878-AE26BE415006}">
      <dgm:prSet/>
      <dgm:spPr/>
      <dgm:t>
        <a:bodyPr/>
        <a:lstStyle/>
        <a:p>
          <a:endParaRPr lang="en-US"/>
        </a:p>
      </dgm:t>
    </dgm:pt>
    <dgm:pt modelId="{D143677D-6E5B-CB47-AA6C-9E6B22D81045}">
      <dgm:prSet/>
      <dgm:spPr/>
      <dgm:t>
        <a:bodyPr/>
        <a:lstStyle/>
        <a:p>
          <a:r>
            <a:rPr lang="en-US" dirty="0">
              <a:latin typeface="Calibri" panose="020F0502020204030204" pitchFamily="34" charset="0"/>
              <a:cs typeface="Calibri" panose="020F0502020204030204" pitchFamily="34" charset="0"/>
            </a:rPr>
            <a:t>The rule of the decreasing proportionality</a:t>
          </a:r>
        </a:p>
      </dgm:t>
    </dgm:pt>
    <dgm:pt modelId="{5FC06917-09E0-7141-B664-7019510F2C44}" type="parTrans" cxnId="{0E1DDC97-4CF0-F94A-BCBA-51E9921AEAFD}">
      <dgm:prSet/>
      <dgm:spPr/>
      <dgm:t>
        <a:bodyPr/>
        <a:lstStyle/>
        <a:p>
          <a:endParaRPr lang="en-US"/>
        </a:p>
      </dgm:t>
    </dgm:pt>
    <dgm:pt modelId="{B7BB6FDA-24E4-0442-891B-8E50A4E04292}" type="sibTrans" cxnId="{0E1DDC97-4CF0-F94A-BCBA-51E9921AEAFD}">
      <dgm:prSet/>
      <dgm:spPr/>
      <dgm:t>
        <a:bodyPr/>
        <a:lstStyle/>
        <a:p>
          <a:endParaRPr lang="en-US"/>
        </a:p>
      </dgm:t>
    </dgm:pt>
    <dgm:pt modelId="{CEE4451E-0998-164E-95A0-5DAF6555AE1A}" type="pres">
      <dgm:prSet presAssocID="{8C93976B-52BB-F046-9291-6F269034333B}" presName="Name0" presStyleCnt="0">
        <dgm:presLayoutVars>
          <dgm:dir/>
          <dgm:animLvl val="lvl"/>
          <dgm:resizeHandles val="exact"/>
        </dgm:presLayoutVars>
      </dgm:prSet>
      <dgm:spPr/>
    </dgm:pt>
    <dgm:pt modelId="{0D015D2B-F025-AA4D-A8AB-A99EDE879E5A}" type="pres">
      <dgm:prSet presAssocID="{7DA44E78-37DE-0445-9A24-FC4D5593253A}" presName="linNode" presStyleCnt="0"/>
      <dgm:spPr/>
    </dgm:pt>
    <dgm:pt modelId="{E9FBB858-5313-A743-A939-095A44ED224A}" type="pres">
      <dgm:prSet presAssocID="{7DA44E78-37DE-0445-9A24-FC4D5593253A}" presName="parentText" presStyleLbl="node1" presStyleIdx="0" presStyleCnt="3">
        <dgm:presLayoutVars>
          <dgm:chMax val="1"/>
          <dgm:bulletEnabled val="1"/>
        </dgm:presLayoutVars>
      </dgm:prSet>
      <dgm:spPr/>
    </dgm:pt>
    <dgm:pt modelId="{5A11A90C-2CB4-874B-B177-992F1890CBE7}" type="pres">
      <dgm:prSet presAssocID="{F4C56CDA-FB7D-D44E-BD7C-0DE53EBCFE8D}" presName="sp" presStyleCnt="0"/>
      <dgm:spPr/>
    </dgm:pt>
    <dgm:pt modelId="{502F3CE9-9969-FD45-9640-4523A9C57219}" type="pres">
      <dgm:prSet presAssocID="{6A9237FC-2855-4247-B29D-B1470F8BD619}" presName="linNode" presStyleCnt="0"/>
      <dgm:spPr/>
    </dgm:pt>
    <dgm:pt modelId="{E18F8D67-4790-EA47-A4D0-56C41F20D518}" type="pres">
      <dgm:prSet presAssocID="{6A9237FC-2855-4247-B29D-B1470F8BD619}" presName="parentText" presStyleLbl="node1" presStyleIdx="1" presStyleCnt="3">
        <dgm:presLayoutVars>
          <dgm:chMax val="1"/>
          <dgm:bulletEnabled val="1"/>
        </dgm:presLayoutVars>
      </dgm:prSet>
      <dgm:spPr/>
    </dgm:pt>
    <dgm:pt modelId="{A55F2809-82BC-7E46-B524-D310791BA104}" type="pres">
      <dgm:prSet presAssocID="{CFE39515-CC6F-944E-8B63-D725539EFC44}" presName="sp" presStyleCnt="0"/>
      <dgm:spPr/>
    </dgm:pt>
    <dgm:pt modelId="{50A2DA71-BD2D-3A4C-A01C-F59423042F7F}" type="pres">
      <dgm:prSet presAssocID="{D143677D-6E5B-CB47-AA6C-9E6B22D81045}" presName="linNode" presStyleCnt="0"/>
      <dgm:spPr/>
    </dgm:pt>
    <dgm:pt modelId="{407EF7C0-E0E3-DC48-82B2-D988CEC08000}" type="pres">
      <dgm:prSet presAssocID="{D143677D-6E5B-CB47-AA6C-9E6B22D81045}" presName="parentText" presStyleLbl="node1" presStyleIdx="2" presStyleCnt="3">
        <dgm:presLayoutVars>
          <dgm:chMax val="1"/>
          <dgm:bulletEnabled val="1"/>
        </dgm:presLayoutVars>
      </dgm:prSet>
      <dgm:spPr/>
    </dgm:pt>
  </dgm:ptLst>
  <dgm:cxnLst>
    <dgm:cxn modelId="{2ABF992D-4A0D-554B-908B-66B26190EA02}" type="presOf" srcId="{7DA44E78-37DE-0445-9A24-FC4D5593253A}" destId="{E9FBB858-5313-A743-A939-095A44ED224A}" srcOrd="0" destOrd="0" presId="urn:microsoft.com/office/officeart/2005/8/layout/vList5"/>
    <dgm:cxn modelId="{34A4762E-ED2D-774C-B81A-3270B173039A}" type="presOf" srcId="{6A9237FC-2855-4247-B29D-B1470F8BD619}" destId="{E18F8D67-4790-EA47-A4D0-56C41F20D518}" srcOrd="0" destOrd="0" presId="urn:microsoft.com/office/officeart/2005/8/layout/vList5"/>
    <dgm:cxn modelId="{3801DA60-7B6E-D240-AF4A-E9D37330800F}" type="presOf" srcId="{8C93976B-52BB-F046-9291-6F269034333B}" destId="{CEE4451E-0998-164E-95A0-5DAF6555AE1A}" srcOrd="0" destOrd="0" presId="urn:microsoft.com/office/officeart/2005/8/layout/vList5"/>
    <dgm:cxn modelId="{54E67F75-DA7C-834A-9878-AE26BE415006}" srcId="{8C93976B-52BB-F046-9291-6F269034333B}" destId="{6A9237FC-2855-4247-B29D-B1470F8BD619}" srcOrd="1" destOrd="0" parTransId="{BF55A0FC-BA74-2C43-A075-BA9C47C1B31E}" sibTransId="{CFE39515-CC6F-944E-8B63-D725539EFC44}"/>
    <dgm:cxn modelId="{81D19482-1AD5-2E46-9915-1DF70DCE78A1}" type="presOf" srcId="{D143677D-6E5B-CB47-AA6C-9E6B22D81045}" destId="{407EF7C0-E0E3-DC48-82B2-D988CEC08000}" srcOrd="0" destOrd="0" presId="urn:microsoft.com/office/officeart/2005/8/layout/vList5"/>
    <dgm:cxn modelId="{0E1DDC97-4CF0-F94A-BCBA-51E9921AEAFD}" srcId="{8C93976B-52BB-F046-9291-6F269034333B}" destId="{D143677D-6E5B-CB47-AA6C-9E6B22D81045}" srcOrd="2" destOrd="0" parTransId="{5FC06917-09E0-7141-B664-7019510F2C44}" sibTransId="{B7BB6FDA-24E4-0442-891B-8E50A4E04292}"/>
    <dgm:cxn modelId="{CC14759C-8AD0-9340-845D-07AA8FB6C55B}" srcId="{8C93976B-52BB-F046-9291-6F269034333B}" destId="{7DA44E78-37DE-0445-9A24-FC4D5593253A}" srcOrd="0" destOrd="0" parTransId="{5DB78ED7-5A93-C843-8196-2C5AD95124DB}" sibTransId="{F4C56CDA-FB7D-D44E-BD7C-0DE53EBCFE8D}"/>
    <dgm:cxn modelId="{977C37BB-4C44-2D4D-80BA-A9745B4C49B9}" type="presParOf" srcId="{CEE4451E-0998-164E-95A0-5DAF6555AE1A}" destId="{0D015D2B-F025-AA4D-A8AB-A99EDE879E5A}" srcOrd="0" destOrd="0" presId="urn:microsoft.com/office/officeart/2005/8/layout/vList5"/>
    <dgm:cxn modelId="{FFC7A92F-BFBB-4442-9319-3ADCE5143B66}" type="presParOf" srcId="{0D015D2B-F025-AA4D-A8AB-A99EDE879E5A}" destId="{E9FBB858-5313-A743-A939-095A44ED224A}" srcOrd="0" destOrd="0" presId="urn:microsoft.com/office/officeart/2005/8/layout/vList5"/>
    <dgm:cxn modelId="{51B33F69-2EB0-0A47-99A7-67F2002EFC68}" type="presParOf" srcId="{CEE4451E-0998-164E-95A0-5DAF6555AE1A}" destId="{5A11A90C-2CB4-874B-B177-992F1890CBE7}" srcOrd="1" destOrd="0" presId="urn:microsoft.com/office/officeart/2005/8/layout/vList5"/>
    <dgm:cxn modelId="{60A23A94-46C9-CD47-A471-E4378061BA89}" type="presParOf" srcId="{CEE4451E-0998-164E-95A0-5DAF6555AE1A}" destId="{502F3CE9-9969-FD45-9640-4523A9C57219}" srcOrd="2" destOrd="0" presId="urn:microsoft.com/office/officeart/2005/8/layout/vList5"/>
    <dgm:cxn modelId="{7FDB86D5-889F-EB40-B128-CF81AE998E04}" type="presParOf" srcId="{502F3CE9-9969-FD45-9640-4523A9C57219}" destId="{E18F8D67-4790-EA47-A4D0-56C41F20D518}" srcOrd="0" destOrd="0" presId="urn:microsoft.com/office/officeart/2005/8/layout/vList5"/>
    <dgm:cxn modelId="{BA8CCDE3-364E-CD47-A861-E2F07FA2FA93}" type="presParOf" srcId="{CEE4451E-0998-164E-95A0-5DAF6555AE1A}" destId="{A55F2809-82BC-7E46-B524-D310791BA104}" srcOrd="3" destOrd="0" presId="urn:microsoft.com/office/officeart/2005/8/layout/vList5"/>
    <dgm:cxn modelId="{4510AD5D-D8C1-2F43-944E-A507BBA296E6}" type="presParOf" srcId="{CEE4451E-0998-164E-95A0-5DAF6555AE1A}" destId="{50A2DA71-BD2D-3A4C-A01C-F59423042F7F}" srcOrd="4" destOrd="0" presId="urn:microsoft.com/office/officeart/2005/8/layout/vList5"/>
    <dgm:cxn modelId="{46B0AA1E-76E0-B24B-B7D0-B525CEBC4A73}" type="presParOf" srcId="{50A2DA71-BD2D-3A4C-A01C-F59423042F7F}" destId="{407EF7C0-E0E3-DC48-82B2-D988CEC08000}"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B7A82ED-8FD1-4F9F-9604-E54235D67EE7}"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D4C04341-8AC3-4E8A-A90D-1A5D79C152C1}">
      <dgm:prSet/>
      <dgm:spPr/>
      <dgm:t>
        <a:bodyPr/>
        <a:lstStyle/>
        <a:p>
          <a:pPr algn="just"/>
          <a:r>
            <a:rPr lang="en-US" b="1" dirty="0"/>
            <a:t>HEARS PETITIONS</a:t>
          </a:r>
          <a:r>
            <a:rPr lang="el-GR" dirty="0"/>
            <a:t>: «</a:t>
          </a:r>
          <a:r>
            <a:rPr lang="en-US" dirty="0"/>
            <a:t>Any citizen of the Union, and any natural or legal person residing or having its registered office in a Member State, shall have the right to address, individually or in association with other citizens or persons, a petition to the European Parliament on a matter which comes within the Union's fields of activity and which affects him, her or it directly.</a:t>
          </a:r>
          <a:r>
            <a:rPr lang="el-GR" dirty="0"/>
            <a:t>». </a:t>
          </a:r>
          <a:endParaRPr lang="en-US" dirty="0"/>
        </a:p>
      </dgm:t>
    </dgm:pt>
    <dgm:pt modelId="{2A1C6176-BE69-439B-ABFF-70A6277FD9FC}" type="parTrans" cxnId="{C0A10D54-A116-49BB-BE01-193C123F1257}">
      <dgm:prSet/>
      <dgm:spPr/>
      <dgm:t>
        <a:bodyPr/>
        <a:lstStyle/>
        <a:p>
          <a:endParaRPr lang="en-US"/>
        </a:p>
      </dgm:t>
    </dgm:pt>
    <dgm:pt modelId="{98C79924-5EC2-4EFC-9CCA-898CF1E1296F}" type="sibTrans" cxnId="{C0A10D54-A116-49BB-BE01-193C123F1257}">
      <dgm:prSet/>
      <dgm:spPr/>
      <dgm:t>
        <a:bodyPr/>
        <a:lstStyle/>
        <a:p>
          <a:endParaRPr lang="en-US"/>
        </a:p>
      </dgm:t>
    </dgm:pt>
    <dgm:pt modelId="{5707D388-6797-45AB-8C49-8132F2C94E97}">
      <dgm:prSet/>
      <dgm:spPr/>
      <dgm:t>
        <a:bodyPr/>
        <a:lstStyle/>
        <a:p>
          <a:pPr algn="just"/>
          <a:r>
            <a:rPr lang="en-US" b="1" dirty="0"/>
            <a:t>ELECTS THE OMBUDSMAN: </a:t>
          </a:r>
          <a:r>
            <a:rPr lang="el-GR" dirty="0"/>
            <a:t>«</a:t>
          </a:r>
          <a:r>
            <a:rPr lang="en-US" dirty="0"/>
            <a:t> A European Ombudsman, elected by the European Parliament, shall be empowered to receive complaints from any citizen of the Union or any natural or legal person residing or having its registered office in a Member State concerning instances of maladministration in the activities of the Union institutions, bodies, offices or agencies, with the exception of the Court of Justice of the European Union acting in its judicial role. He or she shall examine such complaints and report on them</a:t>
          </a:r>
          <a:r>
            <a:rPr lang="el-GR" dirty="0"/>
            <a:t>»</a:t>
          </a:r>
          <a:endParaRPr lang="en-US" dirty="0"/>
        </a:p>
      </dgm:t>
    </dgm:pt>
    <dgm:pt modelId="{4C76C220-239A-4CF0-9D27-B34D2D332587}" type="parTrans" cxnId="{3E4F22AE-FC29-434E-B556-4A425BA4E141}">
      <dgm:prSet/>
      <dgm:spPr/>
      <dgm:t>
        <a:bodyPr/>
        <a:lstStyle/>
        <a:p>
          <a:endParaRPr lang="en-US"/>
        </a:p>
      </dgm:t>
    </dgm:pt>
    <dgm:pt modelId="{C749EAA5-3797-486A-A55E-F9FD0BB5DD5C}" type="sibTrans" cxnId="{3E4F22AE-FC29-434E-B556-4A425BA4E141}">
      <dgm:prSet/>
      <dgm:spPr/>
      <dgm:t>
        <a:bodyPr/>
        <a:lstStyle/>
        <a:p>
          <a:endParaRPr lang="en-US"/>
        </a:p>
      </dgm:t>
    </dgm:pt>
    <dgm:pt modelId="{62EAFB55-C93F-C84C-8807-2A59386F3759}" type="pres">
      <dgm:prSet presAssocID="{FB7A82ED-8FD1-4F9F-9604-E54235D67EE7}" presName="linear" presStyleCnt="0">
        <dgm:presLayoutVars>
          <dgm:animLvl val="lvl"/>
          <dgm:resizeHandles val="exact"/>
        </dgm:presLayoutVars>
      </dgm:prSet>
      <dgm:spPr/>
    </dgm:pt>
    <dgm:pt modelId="{0738C525-EFBB-2743-8B04-F6E8C9E20404}" type="pres">
      <dgm:prSet presAssocID="{D4C04341-8AC3-4E8A-A90D-1A5D79C152C1}" presName="parentText" presStyleLbl="node1" presStyleIdx="0" presStyleCnt="2">
        <dgm:presLayoutVars>
          <dgm:chMax val="0"/>
          <dgm:bulletEnabled val="1"/>
        </dgm:presLayoutVars>
      </dgm:prSet>
      <dgm:spPr/>
    </dgm:pt>
    <dgm:pt modelId="{7F850261-208F-7946-AA5E-447A71353A2B}" type="pres">
      <dgm:prSet presAssocID="{98C79924-5EC2-4EFC-9CCA-898CF1E1296F}" presName="spacer" presStyleCnt="0"/>
      <dgm:spPr/>
    </dgm:pt>
    <dgm:pt modelId="{F1F65452-BC1F-184D-A528-36DD7F9FF283}" type="pres">
      <dgm:prSet presAssocID="{5707D388-6797-45AB-8C49-8132F2C94E97}" presName="parentText" presStyleLbl="node1" presStyleIdx="1" presStyleCnt="2">
        <dgm:presLayoutVars>
          <dgm:chMax val="0"/>
          <dgm:bulletEnabled val="1"/>
        </dgm:presLayoutVars>
      </dgm:prSet>
      <dgm:spPr/>
    </dgm:pt>
  </dgm:ptLst>
  <dgm:cxnLst>
    <dgm:cxn modelId="{0B391F22-545C-A346-B39B-45FCC404A689}" type="presOf" srcId="{5707D388-6797-45AB-8C49-8132F2C94E97}" destId="{F1F65452-BC1F-184D-A528-36DD7F9FF283}" srcOrd="0" destOrd="0" presId="urn:microsoft.com/office/officeart/2005/8/layout/vList2"/>
    <dgm:cxn modelId="{9E6A9D2F-506C-8642-B338-E8C17013848C}" type="presOf" srcId="{FB7A82ED-8FD1-4F9F-9604-E54235D67EE7}" destId="{62EAFB55-C93F-C84C-8807-2A59386F3759}" srcOrd="0" destOrd="0" presId="urn:microsoft.com/office/officeart/2005/8/layout/vList2"/>
    <dgm:cxn modelId="{F833E74B-C5EA-A948-B729-C54E04437F44}" type="presOf" srcId="{D4C04341-8AC3-4E8A-A90D-1A5D79C152C1}" destId="{0738C525-EFBB-2743-8B04-F6E8C9E20404}" srcOrd="0" destOrd="0" presId="urn:microsoft.com/office/officeart/2005/8/layout/vList2"/>
    <dgm:cxn modelId="{C0A10D54-A116-49BB-BE01-193C123F1257}" srcId="{FB7A82ED-8FD1-4F9F-9604-E54235D67EE7}" destId="{D4C04341-8AC3-4E8A-A90D-1A5D79C152C1}" srcOrd="0" destOrd="0" parTransId="{2A1C6176-BE69-439B-ABFF-70A6277FD9FC}" sibTransId="{98C79924-5EC2-4EFC-9CCA-898CF1E1296F}"/>
    <dgm:cxn modelId="{3E4F22AE-FC29-434E-B556-4A425BA4E141}" srcId="{FB7A82ED-8FD1-4F9F-9604-E54235D67EE7}" destId="{5707D388-6797-45AB-8C49-8132F2C94E97}" srcOrd="1" destOrd="0" parTransId="{4C76C220-239A-4CF0-9D27-B34D2D332587}" sibTransId="{C749EAA5-3797-486A-A55E-F9FD0BB5DD5C}"/>
    <dgm:cxn modelId="{1403D80E-1188-0248-B93A-5ABF8884ED79}" type="presParOf" srcId="{62EAFB55-C93F-C84C-8807-2A59386F3759}" destId="{0738C525-EFBB-2743-8B04-F6E8C9E20404}" srcOrd="0" destOrd="0" presId="urn:microsoft.com/office/officeart/2005/8/layout/vList2"/>
    <dgm:cxn modelId="{2A2BB868-0A8B-EC4E-9ADA-BEF1324CDC72}" type="presParOf" srcId="{62EAFB55-C93F-C84C-8807-2A59386F3759}" destId="{7F850261-208F-7946-AA5E-447A71353A2B}" srcOrd="1" destOrd="0" presId="urn:microsoft.com/office/officeart/2005/8/layout/vList2"/>
    <dgm:cxn modelId="{480E2195-147C-F447-870B-793EC3F233F3}" type="presParOf" srcId="{62EAFB55-C93F-C84C-8807-2A59386F3759}" destId="{F1F65452-BC1F-184D-A528-36DD7F9FF28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02509C-81C6-E245-89C3-AA34ADC64C66}">
      <dsp:nvSpPr>
        <dsp:cNvPr id="0" name=""/>
        <dsp:cNvSpPr/>
      </dsp:nvSpPr>
      <dsp:spPr>
        <a:xfrm>
          <a:off x="0" y="100716"/>
          <a:ext cx="3979563" cy="12097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just" defTabSz="977900">
            <a:lnSpc>
              <a:spcPct val="90000"/>
            </a:lnSpc>
            <a:spcBef>
              <a:spcPct val="0"/>
            </a:spcBef>
            <a:spcAft>
              <a:spcPct val="35000"/>
            </a:spcAft>
            <a:buNone/>
          </a:pPr>
          <a:r>
            <a:rPr lang="en-US" sz="2200" kern="1200" dirty="0">
              <a:latin typeface="Calibri" panose="020F0502020204030204" pitchFamily="34" charset="0"/>
              <a:cs typeface="Calibri" panose="020F0502020204030204" pitchFamily="34" charset="0"/>
            </a:rPr>
            <a:t>Traditionally, parliaments did not</a:t>
          </a:r>
          <a:r>
            <a:rPr lang="el-GR" sz="2200" kern="1200" dirty="0">
              <a:latin typeface="Calibri" panose="020F0502020204030204" pitchFamily="34" charset="0"/>
              <a:cs typeface="Calibri" panose="020F0502020204030204" pitchFamily="34" charset="0"/>
            </a:rPr>
            <a:t> </a:t>
          </a:r>
          <a:r>
            <a:rPr lang="en-US" sz="2200" kern="1200" dirty="0">
              <a:latin typeface="Calibri" panose="020F0502020204030204" pitchFamily="34" charset="0"/>
              <a:cs typeface="Calibri" panose="020F0502020204030204" pitchFamily="34" charset="0"/>
            </a:rPr>
            <a:t>participate</a:t>
          </a:r>
          <a:r>
            <a:rPr lang="el-GR" sz="2200" kern="1200" dirty="0">
              <a:latin typeface="Calibri" panose="020F0502020204030204" pitchFamily="34" charset="0"/>
              <a:cs typeface="Calibri" panose="020F0502020204030204" pitchFamily="34" charset="0"/>
            </a:rPr>
            <a:t> </a:t>
          </a:r>
          <a:r>
            <a:rPr lang="en-US" sz="2200" kern="1200" dirty="0">
              <a:latin typeface="Calibri" panose="020F0502020204030204" pitchFamily="34" charset="0"/>
              <a:cs typeface="Calibri" panose="020F0502020204030204" pitchFamily="34" charset="0"/>
            </a:rPr>
            <a:t>in the regional integration processes</a:t>
          </a:r>
        </a:p>
      </dsp:txBody>
      <dsp:txXfrm>
        <a:off x="59057" y="159773"/>
        <a:ext cx="3861449" cy="1091666"/>
      </dsp:txXfrm>
    </dsp:sp>
    <dsp:sp modelId="{27582222-03E2-CE4E-BAA3-158262458E4A}">
      <dsp:nvSpPr>
        <dsp:cNvPr id="0" name=""/>
        <dsp:cNvSpPr/>
      </dsp:nvSpPr>
      <dsp:spPr>
        <a:xfrm>
          <a:off x="0" y="1373856"/>
          <a:ext cx="3979563" cy="12097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just" defTabSz="977900">
            <a:lnSpc>
              <a:spcPct val="90000"/>
            </a:lnSpc>
            <a:spcBef>
              <a:spcPct val="0"/>
            </a:spcBef>
            <a:spcAft>
              <a:spcPct val="35000"/>
            </a:spcAft>
            <a:buNone/>
          </a:pPr>
          <a:r>
            <a:rPr lang="en-US" sz="2200" kern="1200" dirty="0">
              <a:latin typeface="Calibri" panose="020F0502020204030204" pitchFamily="34" charset="0"/>
              <a:cs typeface="Calibri" panose="020F0502020204030204" pitchFamily="34" charset="0"/>
            </a:rPr>
            <a:t>Which remained under the governmental authority</a:t>
          </a:r>
        </a:p>
      </dsp:txBody>
      <dsp:txXfrm>
        <a:off x="59057" y="1432913"/>
        <a:ext cx="3861449" cy="1091666"/>
      </dsp:txXfrm>
    </dsp:sp>
    <dsp:sp modelId="{EAA26E13-F906-414B-A65B-2A2CF7CD3A6B}">
      <dsp:nvSpPr>
        <dsp:cNvPr id="0" name=""/>
        <dsp:cNvSpPr/>
      </dsp:nvSpPr>
      <dsp:spPr>
        <a:xfrm>
          <a:off x="0" y="2646997"/>
          <a:ext cx="3979563" cy="12097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just" defTabSz="977900">
            <a:lnSpc>
              <a:spcPct val="90000"/>
            </a:lnSpc>
            <a:spcBef>
              <a:spcPct val="0"/>
            </a:spcBef>
            <a:spcAft>
              <a:spcPct val="35000"/>
            </a:spcAft>
            <a:buNone/>
          </a:pPr>
          <a:r>
            <a:rPr lang="en-US" sz="2200" kern="1200" dirty="0">
              <a:latin typeface="Calibri" panose="020F0502020204030204" pitchFamily="34" charset="0"/>
              <a:cs typeface="Calibri" panose="020F0502020204030204" pitchFamily="34" charset="0"/>
            </a:rPr>
            <a:t>National parliaments’ role </a:t>
          </a:r>
          <a:r>
            <a:rPr lang="el-GR" sz="2200" kern="1200" dirty="0">
              <a:latin typeface="Calibri" panose="020F0502020204030204" pitchFamily="34" charset="0"/>
              <a:cs typeface="Calibri" panose="020F0502020204030204" pitchFamily="34" charset="0"/>
              <a:sym typeface="Wingdings" pitchFamily="2" charset="2"/>
            </a:rPr>
            <a:t></a:t>
          </a:r>
          <a:r>
            <a:rPr lang="el-GR" sz="2200" kern="1200" dirty="0">
              <a:latin typeface="Calibri" panose="020F0502020204030204" pitchFamily="34" charset="0"/>
              <a:cs typeface="Calibri" panose="020F0502020204030204" pitchFamily="34" charset="0"/>
            </a:rPr>
            <a:t> </a:t>
          </a:r>
          <a:r>
            <a:rPr lang="en-US" sz="2200" kern="1200" dirty="0">
              <a:latin typeface="Calibri" panose="020F0502020204030204" pitchFamily="34" charset="0"/>
              <a:cs typeface="Calibri" panose="020F0502020204030204" pitchFamily="34" charset="0"/>
            </a:rPr>
            <a:t>to approve the decisions of national executives</a:t>
          </a:r>
        </a:p>
      </dsp:txBody>
      <dsp:txXfrm>
        <a:off x="59057" y="2706054"/>
        <a:ext cx="3861449" cy="1091666"/>
      </dsp:txXfrm>
    </dsp:sp>
    <dsp:sp modelId="{F6F3FA4E-9931-3944-BEFB-12EB86E17B12}">
      <dsp:nvSpPr>
        <dsp:cNvPr id="0" name=""/>
        <dsp:cNvSpPr/>
      </dsp:nvSpPr>
      <dsp:spPr>
        <a:xfrm>
          <a:off x="0" y="3920137"/>
          <a:ext cx="3979563" cy="12097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just" defTabSz="977900">
            <a:lnSpc>
              <a:spcPct val="90000"/>
            </a:lnSpc>
            <a:spcBef>
              <a:spcPct val="0"/>
            </a:spcBef>
            <a:spcAft>
              <a:spcPct val="35000"/>
            </a:spcAft>
            <a:buNone/>
          </a:pPr>
          <a:r>
            <a:rPr lang="en-US" sz="2200" kern="1200" dirty="0">
              <a:latin typeface="Calibri" panose="020F0502020204030204" pitchFamily="34" charset="0"/>
              <a:cs typeface="Calibri" panose="020F0502020204030204" pitchFamily="34" charset="0"/>
            </a:rPr>
            <a:t>This changes with the European integration</a:t>
          </a:r>
        </a:p>
      </dsp:txBody>
      <dsp:txXfrm>
        <a:off x="59057" y="3979194"/>
        <a:ext cx="3861449" cy="10916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39C33F-8A89-144A-BB12-899918E18D5C}">
      <dsp:nvSpPr>
        <dsp:cNvPr id="0" name=""/>
        <dsp:cNvSpPr/>
      </dsp:nvSpPr>
      <dsp:spPr>
        <a:xfrm rot="5400000">
          <a:off x="3937519" y="-1013063"/>
          <a:ext cx="2155180" cy="472010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just" defTabSz="666750">
            <a:lnSpc>
              <a:spcPct val="90000"/>
            </a:lnSpc>
            <a:spcBef>
              <a:spcPct val="0"/>
            </a:spcBef>
            <a:spcAft>
              <a:spcPct val="15000"/>
            </a:spcAft>
            <a:buChar char="•"/>
          </a:pPr>
          <a:r>
            <a:rPr lang="en-US" sz="1500" kern="1200" dirty="0">
              <a:latin typeface="Calibri" panose="020F0502020204030204" pitchFamily="34" charset="0"/>
              <a:cs typeface="Calibri" panose="020F0502020204030204" pitchFamily="34" charset="0"/>
            </a:rPr>
            <a:t>Strengthening the popular and democratic nature of integration (legitimacy)</a:t>
          </a:r>
        </a:p>
        <a:p>
          <a:pPr marL="114300" lvl="1" indent="-114300" algn="just" defTabSz="666750">
            <a:lnSpc>
              <a:spcPct val="90000"/>
            </a:lnSpc>
            <a:spcBef>
              <a:spcPct val="0"/>
            </a:spcBef>
            <a:spcAft>
              <a:spcPct val="15000"/>
            </a:spcAft>
            <a:buFont typeface="Times New Roman" panose="02020603050405020304" pitchFamily="18" charset="0"/>
            <a:buChar char="•"/>
          </a:pPr>
          <a:r>
            <a:rPr lang="en-US" sz="1500" kern="1200" dirty="0">
              <a:latin typeface="Calibri" panose="020F0502020204030204" pitchFamily="34" charset="0"/>
              <a:cs typeface="Calibri" panose="020F0502020204030204" pitchFamily="34" charset="0"/>
            </a:rPr>
            <a:t>Underlining the different – more political and deeper – character of integration which is not only economic but also political</a:t>
          </a:r>
        </a:p>
        <a:p>
          <a:pPr marL="114300" lvl="1" indent="-114300" algn="just" defTabSz="666750">
            <a:lnSpc>
              <a:spcPct val="90000"/>
            </a:lnSpc>
            <a:spcBef>
              <a:spcPct val="0"/>
            </a:spcBef>
            <a:spcAft>
              <a:spcPct val="15000"/>
            </a:spcAft>
            <a:buFont typeface="Times New Roman" panose="02020603050405020304" pitchFamily="18" charset="0"/>
            <a:buChar char="•"/>
          </a:pPr>
          <a:r>
            <a:rPr lang="en-US" sz="1500" kern="1200" dirty="0">
              <a:latin typeface="Calibri" panose="020F0502020204030204" pitchFamily="34" charset="0"/>
              <a:cs typeface="Calibri" panose="020F0502020204030204" pitchFamily="34" charset="0"/>
            </a:rPr>
            <a:t>Counter-balancing the power of the executive</a:t>
          </a:r>
        </a:p>
        <a:p>
          <a:pPr marL="114300" lvl="1" indent="-114300" algn="just" defTabSz="666750">
            <a:lnSpc>
              <a:spcPct val="90000"/>
            </a:lnSpc>
            <a:spcBef>
              <a:spcPct val="0"/>
            </a:spcBef>
            <a:spcAft>
              <a:spcPct val="15000"/>
            </a:spcAft>
            <a:buFont typeface="Times New Roman" panose="02020603050405020304" pitchFamily="18" charset="0"/>
            <a:buChar char="•"/>
          </a:pPr>
          <a:r>
            <a:rPr lang="en-US" sz="1500" kern="1200" dirty="0">
              <a:latin typeface="Calibri" panose="020F0502020204030204" pitchFamily="34" charset="0"/>
              <a:cs typeface="Calibri" panose="020F0502020204030204" pitchFamily="34" charset="0"/>
            </a:rPr>
            <a:t>Involve in the integration process, in addition to the national dimension, the international one</a:t>
          </a:r>
        </a:p>
      </dsp:txBody>
      <dsp:txXfrm rot="-5400000">
        <a:off x="2655058" y="374605"/>
        <a:ext cx="4614896" cy="1944766"/>
      </dsp:txXfrm>
    </dsp:sp>
    <dsp:sp modelId="{980FA163-929B-8B4D-A0E0-598F81203294}">
      <dsp:nvSpPr>
        <dsp:cNvPr id="0" name=""/>
        <dsp:cNvSpPr/>
      </dsp:nvSpPr>
      <dsp:spPr>
        <a:xfrm>
          <a:off x="0" y="0"/>
          <a:ext cx="2655057" cy="269397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Calibri" panose="020F0502020204030204" pitchFamily="34" charset="0"/>
              <a:cs typeface="Calibri" panose="020F0502020204030204" pitchFamily="34" charset="0"/>
            </a:rPr>
            <a:t>The changes in the role of parliaments in the European integration process had the following objectives: </a:t>
          </a:r>
        </a:p>
      </dsp:txBody>
      <dsp:txXfrm>
        <a:off x="129609" y="129609"/>
        <a:ext cx="2395839" cy="24347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6C183F-1D65-1D4F-92A1-6622A41F2ED1}">
      <dsp:nvSpPr>
        <dsp:cNvPr id="0" name=""/>
        <dsp:cNvSpPr/>
      </dsp:nvSpPr>
      <dsp:spPr>
        <a:xfrm>
          <a:off x="0" y="117783"/>
          <a:ext cx="3979563" cy="121204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n-US" sz="1800" kern="1200" dirty="0">
              <a:latin typeface="Calibri" panose="020F0502020204030204" pitchFamily="34" charset="0"/>
              <a:cs typeface="Calibri" panose="020F0502020204030204" pitchFamily="34" charset="0"/>
            </a:rPr>
            <a:t>The Schuman declaration did not include a parliamentary body – the idea came later</a:t>
          </a:r>
        </a:p>
      </dsp:txBody>
      <dsp:txXfrm>
        <a:off x="59167" y="176950"/>
        <a:ext cx="3861229" cy="1093712"/>
      </dsp:txXfrm>
    </dsp:sp>
    <dsp:sp modelId="{FB6B470C-F72D-2E4C-B528-9D1434D0C07F}">
      <dsp:nvSpPr>
        <dsp:cNvPr id="0" name=""/>
        <dsp:cNvSpPr/>
      </dsp:nvSpPr>
      <dsp:spPr>
        <a:xfrm>
          <a:off x="0" y="1378790"/>
          <a:ext cx="3979563" cy="121204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just" defTabSz="755650">
            <a:lnSpc>
              <a:spcPct val="90000"/>
            </a:lnSpc>
            <a:spcBef>
              <a:spcPct val="0"/>
            </a:spcBef>
            <a:spcAft>
              <a:spcPct val="35000"/>
            </a:spcAft>
            <a:buNone/>
          </a:pPr>
          <a:r>
            <a:rPr lang="en-US" sz="1700" kern="1200" dirty="0">
              <a:latin typeface="Calibri" panose="020F0502020204030204" pitchFamily="34" charset="0"/>
              <a:cs typeface="Calibri" panose="020F0502020204030204" pitchFamily="34" charset="0"/>
            </a:rPr>
            <a:t>ECSC establishes the Common Assembly, elected indirectly and, mostly, with consultative competences</a:t>
          </a:r>
          <a:r>
            <a:rPr lang="el-GR" sz="1700" kern="1200" dirty="0">
              <a:latin typeface="Calibri" panose="020F0502020204030204" pitchFamily="34" charset="0"/>
              <a:cs typeface="Calibri" panose="020F0502020204030204" pitchFamily="34" charset="0"/>
            </a:rPr>
            <a:t>: (</a:t>
          </a:r>
          <a:r>
            <a:rPr lang="en-US" sz="1700" kern="1200" dirty="0">
              <a:latin typeface="Calibri" panose="020F0502020204030204" pitchFamily="34" charset="0"/>
              <a:cs typeface="Calibri" panose="020F0502020204030204" pitchFamily="34" charset="0"/>
            </a:rPr>
            <a:t>however it can dismiss the High Authority</a:t>
          </a:r>
          <a:r>
            <a:rPr lang="el-GR" sz="1700" kern="1200" dirty="0">
              <a:latin typeface="Calibri" panose="020F0502020204030204" pitchFamily="34" charset="0"/>
              <a:cs typeface="Calibri" panose="020F0502020204030204" pitchFamily="34" charset="0"/>
            </a:rPr>
            <a:t>)</a:t>
          </a:r>
          <a:endParaRPr lang="en-US" sz="1700" kern="1200" dirty="0">
            <a:latin typeface="Calibri" panose="020F0502020204030204" pitchFamily="34" charset="0"/>
            <a:cs typeface="Calibri" panose="020F0502020204030204" pitchFamily="34" charset="0"/>
          </a:endParaRPr>
        </a:p>
      </dsp:txBody>
      <dsp:txXfrm>
        <a:off x="59167" y="1437957"/>
        <a:ext cx="3861229" cy="1093712"/>
      </dsp:txXfrm>
    </dsp:sp>
    <dsp:sp modelId="{ABC5E3A4-F78D-B341-BC18-9DF4B85233B5}">
      <dsp:nvSpPr>
        <dsp:cNvPr id="0" name=""/>
        <dsp:cNvSpPr/>
      </dsp:nvSpPr>
      <dsp:spPr>
        <a:xfrm>
          <a:off x="0" y="2639797"/>
          <a:ext cx="3979563" cy="121204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just" defTabSz="755650">
            <a:lnSpc>
              <a:spcPct val="90000"/>
            </a:lnSpc>
            <a:spcBef>
              <a:spcPct val="0"/>
            </a:spcBef>
            <a:spcAft>
              <a:spcPct val="35000"/>
            </a:spcAft>
            <a:buNone/>
          </a:pPr>
          <a:r>
            <a:rPr lang="en-US" sz="1700" kern="1200" dirty="0">
              <a:latin typeface="Calibri" panose="020F0502020204030204" pitchFamily="34" charset="0"/>
              <a:cs typeface="Calibri" panose="020F0502020204030204" pitchFamily="34" charset="0"/>
            </a:rPr>
            <a:t>The ECSC Treaty provides for the possibility of direct election</a:t>
          </a:r>
        </a:p>
      </dsp:txBody>
      <dsp:txXfrm>
        <a:off x="59167" y="2698964"/>
        <a:ext cx="3861229" cy="1093712"/>
      </dsp:txXfrm>
    </dsp:sp>
    <dsp:sp modelId="{CF27648A-AFBD-8245-A764-558ADFD4BCFC}">
      <dsp:nvSpPr>
        <dsp:cNvPr id="0" name=""/>
        <dsp:cNvSpPr/>
      </dsp:nvSpPr>
      <dsp:spPr>
        <a:xfrm>
          <a:off x="0" y="3900803"/>
          <a:ext cx="3979563" cy="121204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just" defTabSz="755650">
            <a:lnSpc>
              <a:spcPct val="90000"/>
            </a:lnSpc>
            <a:spcBef>
              <a:spcPct val="0"/>
            </a:spcBef>
            <a:spcAft>
              <a:spcPct val="35000"/>
            </a:spcAft>
            <a:buNone/>
          </a:pPr>
          <a:r>
            <a:rPr lang="en-US" sz="1700" kern="1200" dirty="0">
              <a:latin typeface="Calibri" panose="020F0502020204030204" pitchFamily="34" charset="0"/>
              <a:cs typeface="Calibri" panose="020F0502020204030204" pitchFamily="34" charset="0"/>
            </a:rPr>
            <a:t>A failed effort</a:t>
          </a:r>
          <a:r>
            <a:rPr lang="el-GR" sz="1700" kern="1200" dirty="0">
              <a:latin typeface="Calibri" panose="020F0502020204030204" pitchFamily="34" charset="0"/>
              <a:cs typeface="Calibri" panose="020F0502020204030204" pitchFamily="34" charset="0"/>
            </a:rPr>
            <a:t> : </a:t>
          </a:r>
          <a:r>
            <a:rPr lang="en-US" sz="1700" kern="1200" dirty="0">
              <a:latin typeface="Calibri" panose="020F0502020204030204" pitchFamily="34" charset="0"/>
              <a:cs typeface="Calibri" panose="020F0502020204030204" pitchFamily="34" charset="0"/>
            </a:rPr>
            <a:t>The ad hoc</a:t>
          </a:r>
          <a:r>
            <a:rPr lang="el-GR" sz="1700" kern="1200" dirty="0">
              <a:latin typeface="Calibri" panose="020F0502020204030204" pitchFamily="34" charset="0"/>
              <a:cs typeface="Calibri" panose="020F0502020204030204" pitchFamily="34" charset="0"/>
            </a:rPr>
            <a:t> </a:t>
          </a:r>
          <a:r>
            <a:rPr lang="en-US" sz="1700" kern="1200" dirty="0">
              <a:latin typeface="Calibri" panose="020F0502020204030204" pitchFamily="34" charset="0"/>
              <a:cs typeface="Calibri" panose="020F0502020204030204" pitchFamily="34" charset="0"/>
            </a:rPr>
            <a:t>Assembly</a:t>
          </a:r>
          <a:r>
            <a:rPr lang="el-GR" sz="1700" kern="1200" dirty="0">
              <a:latin typeface="Calibri" panose="020F0502020204030204" pitchFamily="34" charset="0"/>
              <a:cs typeface="Calibri" panose="020F0502020204030204" pitchFamily="34" charset="0"/>
              <a:sym typeface="Wingdings" pitchFamily="2" charset="2"/>
            </a:rPr>
            <a:t></a:t>
          </a:r>
          <a:r>
            <a:rPr lang="el-GR" sz="1700" kern="1200" dirty="0">
              <a:latin typeface="Calibri" panose="020F0502020204030204" pitchFamily="34" charset="0"/>
              <a:cs typeface="Calibri" panose="020F0502020204030204" pitchFamily="34" charset="0"/>
            </a:rPr>
            <a:t> </a:t>
          </a:r>
          <a:r>
            <a:rPr lang="en-US" sz="1700" kern="1200" dirty="0">
              <a:latin typeface="Calibri" panose="020F0502020204030204" pitchFamily="34" charset="0"/>
              <a:cs typeface="Calibri" panose="020F0502020204030204" pitchFamily="34" charset="0"/>
            </a:rPr>
            <a:t>a constituent assembly for the Political Union of Europe</a:t>
          </a:r>
        </a:p>
      </dsp:txBody>
      <dsp:txXfrm>
        <a:off x="59167" y="3959970"/>
        <a:ext cx="3861229" cy="10937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9DEAF3-2B0D-8A4D-B575-E08DF330F130}">
      <dsp:nvSpPr>
        <dsp:cNvPr id="0" name=""/>
        <dsp:cNvSpPr/>
      </dsp:nvSpPr>
      <dsp:spPr>
        <a:xfrm>
          <a:off x="0" y="526552"/>
          <a:ext cx="3979563" cy="13560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just" defTabSz="844550">
            <a:lnSpc>
              <a:spcPct val="90000"/>
            </a:lnSpc>
            <a:spcBef>
              <a:spcPct val="0"/>
            </a:spcBef>
            <a:spcAft>
              <a:spcPct val="35000"/>
            </a:spcAft>
            <a:buNone/>
          </a:pPr>
          <a:r>
            <a:rPr lang="el-GR" sz="1900" kern="1200" dirty="0">
              <a:latin typeface="Calibri" panose="020F0502020204030204" pitchFamily="34" charset="0"/>
              <a:cs typeface="Calibri" panose="020F0502020204030204" pitchFamily="34" charset="0"/>
            </a:rPr>
            <a:t>1997: </a:t>
          </a:r>
          <a:r>
            <a:rPr lang="en-US" sz="1900" kern="1200" dirty="0">
              <a:latin typeface="Calibri" panose="020F0502020204030204" pitchFamily="34" charset="0"/>
              <a:cs typeface="Calibri" panose="020F0502020204030204" pitchFamily="34" charset="0"/>
            </a:rPr>
            <a:t>Amsterdam Treaty</a:t>
          </a:r>
          <a:r>
            <a:rPr lang="el-GR" sz="1900" kern="1200" dirty="0">
              <a:latin typeface="Calibri" panose="020F0502020204030204" pitchFamily="34" charset="0"/>
              <a:cs typeface="Calibri" panose="020F0502020204030204" pitchFamily="34" charset="0"/>
            </a:rPr>
            <a:t> – </a:t>
          </a:r>
          <a:r>
            <a:rPr lang="en-US" sz="1900" kern="1200" dirty="0">
              <a:latin typeface="Calibri" panose="020F0502020204030204" pitchFamily="34" charset="0"/>
              <a:cs typeface="Calibri" panose="020F0502020204030204" pitchFamily="34" charset="0"/>
            </a:rPr>
            <a:t>extension of co-decision, involvement in the election of the Commission president and the Commission members</a:t>
          </a:r>
        </a:p>
      </dsp:txBody>
      <dsp:txXfrm>
        <a:off x="66196" y="592748"/>
        <a:ext cx="3847171" cy="1223637"/>
      </dsp:txXfrm>
    </dsp:sp>
    <dsp:sp modelId="{0FE6EDF5-4D82-2E4C-B53E-62465C36B961}">
      <dsp:nvSpPr>
        <dsp:cNvPr id="0" name=""/>
        <dsp:cNvSpPr/>
      </dsp:nvSpPr>
      <dsp:spPr>
        <a:xfrm>
          <a:off x="0" y="1937302"/>
          <a:ext cx="3979563" cy="13560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just" defTabSz="844550">
            <a:lnSpc>
              <a:spcPct val="90000"/>
            </a:lnSpc>
            <a:spcBef>
              <a:spcPct val="0"/>
            </a:spcBef>
            <a:spcAft>
              <a:spcPct val="35000"/>
            </a:spcAft>
            <a:buNone/>
          </a:pPr>
          <a:r>
            <a:rPr lang="el-GR" sz="1900" kern="1200" dirty="0">
              <a:latin typeface="Calibri" panose="020F0502020204030204" pitchFamily="34" charset="0"/>
              <a:cs typeface="Calibri" panose="020F0502020204030204" pitchFamily="34" charset="0"/>
            </a:rPr>
            <a:t>2001 : </a:t>
          </a:r>
          <a:r>
            <a:rPr lang="en-US" sz="1900" kern="1200" dirty="0">
              <a:latin typeface="Calibri" panose="020F0502020204030204" pitchFamily="34" charset="0"/>
              <a:cs typeface="Calibri" panose="020F0502020204030204" pitchFamily="34" charset="0"/>
            </a:rPr>
            <a:t>Nice Treaty</a:t>
          </a:r>
          <a:r>
            <a:rPr lang="el-GR" sz="1900" kern="1200" dirty="0">
              <a:latin typeface="Calibri" panose="020F0502020204030204" pitchFamily="34" charset="0"/>
              <a:cs typeface="Calibri" panose="020F0502020204030204" pitchFamily="34" charset="0"/>
            </a:rPr>
            <a:t> – </a:t>
          </a:r>
          <a:r>
            <a:rPr lang="en-US" sz="1900" kern="1200" dirty="0">
              <a:latin typeface="Calibri" panose="020F0502020204030204" pitchFamily="34" charset="0"/>
              <a:cs typeface="Calibri" panose="020F0502020204030204" pitchFamily="34" charset="0"/>
            </a:rPr>
            <a:t>simplification and extension of the co-decision</a:t>
          </a:r>
        </a:p>
      </dsp:txBody>
      <dsp:txXfrm>
        <a:off x="66196" y="2003498"/>
        <a:ext cx="3847171" cy="1223637"/>
      </dsp:txXfrm>
    </dsp:sp>
    <dsp:sp modelId="{3AC76EE7-3666-4142-9420-D14246E7F4EE}">
      <dsp:nvSpPr>
        <dsp:cNvPr id="0" name=""/>
        <dsp:cNvSpPr/>
      </dsp:nvSpPr>
      <dsp:spPr>
        <a:xfrm>
          <a:off x="0" y="3348051"/>
          <a:ext cx="3979563" cy="13560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just" defTabSz="844550">
            <a:lnSpc>
              <a:spcPct val="90000"/>
            </a:lnSpc>
            <a:spcBef>
              <a:spcPct val="0"/>
            </a:spcBef>
            <a:spcAft>
              <a:spcPct val="35000"/>
            </a:spcAft>
            <a:buNone/>
          </a:pPr>
          <a:r>
            <a:rPr lang="en-US" sz="1900" kern="1200" dirty="0">
              <a:latin typeface="Calibri" panose="020F0502020204030204" pitchFamily="34" charset="0"/>
              <a:cs typeface="Calibri" panose="020F0502020204030204" pitchFamily="34" charset="0"/>
            </a:rPr>
            <a:t>2009</a:t>
          </a:r>
          <a:r>
            <a:rPr lang="el-GR" sz="1900" kern="1200" dirty="0">
              <a:latin typeface="Calibri" panose="020F0502020204030204" pitchFamily="34" charset="0"/>
              <a:cs typeface="Calibri" panose="020F0502020204030204" pitchFamily="34" charset="0"/>
            </a:rPr>
            <a:t>: </a:t>
          </a:r>
          <a:r>
            <a:rPr lang="en-US" sz="1900" kern="1200" dirty="0">
              <a:latin typeface="Calibri" panose="020F0502020204030204" pitchFamily="34" charset="0"/>
              <a:cs typeface="Calibri" panose="020F0502020204030204" pitchFamily="34" charset="0"/>
            </a:rPr>
            <a:t>Lisbon Treaty</a:t>
          </a:r>
          <a:r>
            <a:rPr lang="el-GR" sz="1900" kern="1200" dirty="0">
              <a:latin typeface="Calibri" panose="020F0502020204030204" pitchFamily="34" charset="0"/>
              <a:cs typeface="Calibri" panose="020F0502020204030204" pitchFamily="34" charset="0"/>
            </a:rPr>
            <a:t>. </a:t>
          </a:r>
          <a:r>
            <a:rPr lang="en-US" sz="1900" kern="1200" dirty="0">
              <a:latin typeface="Calibri" panose="020F0502020204030204" pitchFamily="34" charset="0"/>
              <a:cs typeface="Calibri" panose="020F0502020204030204" pitchFamily="34" charset="0"/>
            </a:rPr>
            <a:t>The Parliament</a:t>
          </a:r>
          <a:r>
            <a:rPr lang="el-GR" sz="1900" kern="1200" dirty="0">
              <a:latin typeface="Calibri" panose="020F0502020204030204" pitchFamily="34" charset="0"/>
              <a:cs typeface="Calibri" panose="020F0502020204030204" pitchFamily="34" charset="0"/>
            </a:rPr>
            <a:t> </a:t>
          </a:r>
          <a:r>
            <a:rPr lang="en-US" sz="1900" kern="1200" dirty="0">
              <a:latin typeface="Calibri" panose="020F0502020204030204" pitchFamily="34" charset="0"/>
              <a:cs typeface="Calibri" panose="020F0502020204030204" pitchFamily="34" charset="0"/>
            </a:rPr>
            <a:t>becomes a co-legislator</a:t>
          </a:r>
        </a:p>
      </dsp:txBody>
      <dsp:txXfrm>
        <a:off x="66196" y="3414247"/>
        <a:ext cx="3847171" cy="12236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B3E2DC-7D5A-364F-B2AB-866313987D01}">
      <dsp:nvSpPr>
        <dsp:cNvPr id="0" name=""/>
        <dsp:cNvSpPr/>
      </dsp:nvSpPr>
      <dsp:spPr>
        <a:xfrm>
          <a:off x="0" y="573"/>
          <a:ext cx="7375161" cy="2692828"/>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n-US" sz="1600" b="0" i="0" u="none" kern="1200" dirty="0">
              <a:solidFill>
                <a:srgbClr val="002060"/>
              </a:solidFill>
              <a:latin typeface="Calibri" panose="020F0502020204030204" pitchFamily="34" charset="0"/>
              <a:cs typeface="Calibri" panose="020F0502020204030204" pitchFamily="34" charset="0"/>
            </a:rPr>
            <a:t>The European Parliament shall draw up a proposal to lay down the provisions necessary for the election of its Members by direct universal suffrage in accordance with a uniform procedure in all Member States or in accordance with principles common to all Member States.</a:t>
          </a:r>
        </a:p>
        <a:p>
          <a:pPr marL="0" lvl="0" indent="0" algn="just" defTabSz="711200">
            <a:lnSpc>
              <a:spcPct val="90000"/>
            </a:lnSpc>
            <a:spcBef>
              <a:spcPct val="0"/>
            </a:spcBef>
            <a:spcAft>
              <a:spcPct val="35000"/>
            </a:spcAft>
            <a:buNone/>
          </a:pPr>
          <a:r>
            <a:rPr lang="en-US" sz="1600" b="0" i="0" u="none" kern="1200" dirty="0">
              <a:solidFill>
                <a:srgbClr val="002060"/>
              </a:solidFill>
              <a:latin typeface="Calibri" panose="020F0502020204030204" pitchFamily="34" charset="0"/>
              <a:cs typeface="Calibri" panose="020F0502020204030204" pitchFamily="34" charset="0"/>
            </a:rPr>
            <a:t>The Council, acting unanimously in accordance with a special legislative procedure and after obtaining the consent of the European Parliament, which shall act by a majority of its component Members, shall lay down the necessary provisions. These provisions shall enter into force following their approval by the Member States in accordance with their respective constitutional requirements.</a:t>
          </a:r>
        </a:p>
        <a:p>
          <a:pPr marL="0" lvl="0" indent="0" algn="just" defTabSz="711200">
            <a:lnSpc>
              <a:spcPct val="90000"/>
            </a:lnSpc>
            <a:spcBef>
              <a:spcPct val="0"/>
            </a:spcBef>
            <a:spcAft>
              <a:spcPct val="35000"/>
            </a:spcAft>
            <a:buNone/>
          </a:pPr>
          <a:endParaRPr lang="en-US" sz="1600" kern="1200" dirty="0">
            <a:solidFill>
              <a:srgbClr val="002060"/>
            </a:solidFill>
            <a:latin typeface="Calibri" panose="020F0502020204030204" pitchFamily="34" charset="0"/>
            <a:cs typeface="Calibri" panose="020F0502020204030204" pitchFamily="34" charset="0"/>
          </a:endParaRPr>
        </a:p>
      </dsp:txBody>
      <dsp:txXfrm>
        <a:off x="131453" y="132026"/>
        <a:ext cx="7112255" cy="242992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FBB858-5313-A743-A939-095A44ED224A}">
      <dsp:nvSpPr>
        <dsp:cNvPr id="0" name=""/>
        <dsp:cNvSpPr/>
      </dsp:nvSpPr>
      <dsp:spPr>
        <a:xfrm>
          <a:off x="2360051" y="1315"/>
          <a:ext cx="2655057" cy="868175"/>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bri" panose="020F0502020204030204" pitchFamily="34" charset="0"/>
              <a:cs typeface="Calibri" panose="020F0502020204030204" pitchFamily="34" charset="0"/>
            </a:rPr>
            <a:t>Today 705 members of the European Parliament</a:t>
          </a:r>
        </a:p>
      </dsp:txBody>
      <dsp:txXfrm>
        <a:off x="2402432" y="43696"/>
        <a:ext cx="2570295" cy="783413"/>
      </dsp:txXfrm>
    </dsp:sp>
    <dsp:sp modelId="{E18F8D67-4790-EA47-A4D0-56C41F20D518}">
      <dsp:nvSpPr>
        <dsp:cNvPr id="0" name=""/>
        <dsp:cNvSpPr/>
      </dsp:nvSpPr>
      <dsp:spPr>
        <a:xfrm>
          <a:off x="2360051" y="912900"/>
          <a:ext cx="2655057" cy="868175"/>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bri" panose="020F0502020204030204" pitchFamily="34" charset="0"/>
              <a:cs typeface="Calibri" panose="020F0502020204030204" pitchFamily="34" charset="0"/>
            </a:rPr>
            <a:t>Greece has </a:t>
          </a:r>
          <a:r>
            <a:rPr lang="el-GR" sz="1800" kern="1200" dirty="0">
              <a:latin typeface="Calibri" panose="020F0502020204030204" pitchFamily="34" charset="0"/>
              <a:cs typeface="Calibri" panose="020F0502020204030204" pitchFamily="34" charset="0"/>
            </a:rPr>
            <a:t>21 </a:t>
          </a:r>
          <a:r>
            <a:rPr lang="en-US" sz="1800" kern="1200" dirty="0">
              <a:latin typeface="Calibri" panose="020F0502020204030204" pitchFamily="34" charset="0"/>
              <a:cs typeface="Calibri" panose="020F0502020204030204" pitchFamily="34" charset="0"/>
            </a:rPr>
            <a:t>MEPs</a:t>
          </a:r>
          <a:r>
            <a:rPr lang="el-GR" sz="1800" kern="1200" dirty="0">
              <a:latin typeface="Calibri" panose="020F0502020204030204" pitchFamily="34" charset="0"/>
              <a:cs typeface="Calibri" panose="020F0502020204030204" pitchFamily="34" charset="0"/>
            </a:rPr>
            <a:t> (</a:t>
          </a:r>
          <a:r>
            <a:rPr lang="en-US" sz="1800" kern="1200" dirty="0">
              <a:latin typeface="Calibri" panose="020F0502020204030204" pitchFamily="34" charset="0"/>
              <a:cs typeface="Calibri" panose="020F0502020204030204" pitchFamily="34" charset="0"/>
            </a:rPr>
            <a:t>in</a:t>
          </a:r>
          <a:r>
            <a:rPr lang="el-GR" sz="1800" kern="1200" dirty="0">
              <a:latin typeface="Calibri" panose="020F0502020204030204" pitchFamily="34" charset="0"/>
              <a:cs typeface="Calibri" panose="020F0502020204030204" pitchFamily="34" charset="0"/>
            </a:rPr>
            <a:t> 2004 </a:t>
          </a:r>
          <a:r>
            <a:rPr lang="el-GR" sz="1800" kern="1200" dirty="0">
              <a:latin typeface="Calibri" panose="020F0502020204030204" pitchFamily="34" charset="0"/>
              <a:cs typeface="Calibri" panose="020F0502020204030204" pitchFamily="34" charset="0"/>
              <a:sym typeface="Wingdings" pitchFamily="2" charset="2"/>
            </a:rPr>
            <a:t></a:t>
          </a:r>
          <a:r>
            <a:rPr lang="el-GR" sz="1800" kern="1200" dirty="0">
              <a:latin typeface="Calibri" panose="020F0502020204030204" pitchFamily="34" charset="0"/>
              <a:cs typeface="Calibri" panose="020F0502020204030204" pitchFamily="34" charset="0"/>
            </a:rPr>
            <a:t> 24)</a:t>
          </a:r>
          <a:endParaRPr lang="en-US" sz="1800" kern="1200" dirty="0">
            <a:latin typeface="Calibri" panose="020F0502020204030204" pitchFamily="34" charset="0"/>
            <a:cs typeface="Calibri" panose="020F0502020204030204" pitchFamily="34" charset="0"/>
          </a:endParaRPr>
        </a:p>
      </dsp:txBody>
      <dsp:txXfrm>
        <a:off x="2402432" y="955281"/>
        <a:ext cx="2570295" cy="783413"/>
      </dsp:txXfrm>
    </dsp:sp>
    <dsp:sp modelId="{407EF7C0-E0E3-DC48-82B2-D988CEC08000}">
      <dsp:nvSpPr>
        <dsp:cNvPr id="0" name=""/>
        <dsp:cNvSpPr/>
      </dsp:nvSpPr>
      <dsp:spPr>
        <a:xfrm>
          <a:off x="2360051" y="1824484"/>
          <a:ext cx="2655057" cy="868175"/>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bri" panose="020F0502020204030204" pitchFamily="34" charset="0"/>
              <a:cs typeface="Calibri" panose="020F0502020204030204" pitchFamily="34" charset="0"/>
            </a:rPr>
            <a:t>The rule of the decreasing proportionality</a:t>
          </a:r>
        </a:p>
      </dsp:txBody>
      <dsp:txXfrm>
        <a:off x="2402432" y="1866865"/>
        <a:ext cx="2570295" cy="78341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38C525-EFBB-2743-8B04-F6E8C9E20404}">
      <dsp:nvSpPr>
        <dsp:cNvPr id="0" name=""/>
        <dsp:cNvSpPr/>
      </dsp:nvSpPr>
      <dsp:spPr>
        <a:xfrm>
          <a:off x="0" y="393264"/>
          <a:ext cx="4697730" cy="22932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None/>
          </a:pPr>
          <a:r>
            <a:rPr lang="en-US" sz="1400" b="1" kern="1200" dirty="0"/>
            <a:t>HEARS PETITIONS</a:t>
          </a:r>
          <a:r>
            <a:rPr lang="el-GR" sz="1400" kern="1200" dirty="0"/>
            <a:t>: «</a:t>
          </a:r>
          <a:r>
            <a:rPr lang="en-US" sz="1400" kern="1200" dirty="0"/>
            <a:t>Any citizen of the Union, and any natural or legal person residing or having its registered office in a Member State, shall have the right to address, individually or in association with other citizens or persons, a petition to the European Parliament on a matter which comes within the Union's fields of activity and which affects him, her or it directly.</a:t>
          </a:r>
          <a:r>
            <a:rPr lang="el-GR" sz="1400" kern="1200" dirty="0"/>
            <a:t>». </a:t>
          </a:r>
          <a:endParaRPr lang="en-US" sz="1400" kern="1200" dirty="0"/>
        </a:p>
      </dsp:txBody>
      <dsp:txXfrm>
        <a:off x="111945" y="505209"/>
        <a:ext cx="4473840" cy="2069310"/>
      </dsp:txXfrm>
    </dsp:sp>
    <dsp:sp modelId="{F1F65452-BC1F-184D-A528-36DD7F9FF283}">
      <dsp:nvSpPr>
        <dsp:cNvPr id="0" name=""/>
        <dsp:cNvSpPr/>
      </dsp:nvSpPr>
      <dsp:spPr>
        <a:xfrm>
          <a:off x="0" y="2726784"/>
          <a:ext cx="4697730" cy="2293200"/>
        </a:xfrm>
        <a:prstGeom prst="roundRect">
          <a:avLst/>
        </a:prstGeom>
        <a:solidFill>
          <a:schemeClr val="accent2">
            <a:hueOff val="7200000"/>
            <a:satOff val="-76812"/>
            <a:lumOff val="341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None/>
          </a:pPr>
          <a:r>
            <a:rPr lang="en-US" sz="1400" b="1" kern="1200" dirty="0"/>
            <a:t>ELECTS THE OMBUDSMAN: </a:t>
          </a:r>
          <a:r>
            <a:rPr lang="el-GR" sz="1400" kern="1200" dirty="0"/>
            <a:t>«</a:t>
          </a:r>
          <a:r>
            <a:rPr lang="en-US" sz="1400" kern="1200" dirty="0"/>
            <a:t> A European Ombudsman, elected by the European Parliament, shall be empowered to receive complaints from any citizen of the Union or any natural or legal person residing or having its registered office in a Member State concerning instances of maladministration in the activities of the Union institutions, bodies, offices or agencies, with the exception of the Court of Justice of the European Union acting in its judicial role. He or she shall examine such complaints and report on them</a:t>
          </a:r>
          <a:r>
            <a:rPr lang="el-GR" sz="1400" kern="1200" dirty="0"/>
            <a:t>»</a:t>
          </a:r>
          <a:endParaRPr lang="en-US" sz="1400" kern="1200" dirty="0"/>
        </a:p>
      </dsp:txBody>
      <dsp:txXfrm>
        <a:off x="111945" y="2838729"/>
        <a:ext cx="4473840" cy="206931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9BD890-E8CD-7E44-9279-DF35C37CB178}" type="datetimeFigureOut">
              <a:rPr lang="en-US" smtClean="0"/>
              <a:t>4/5/22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4E49BA-976A-6F41-B62B-2859E72FF624}" type="slidenum">
              <a:rPr lang="en-US" smtClean="0"/>
              <a:t>‹#›</a:t>
            </a:fld>
            <a:endParaRPr lang="en-US"/>
          </a:p>
        </p:txBody>
      </p:sp>
    </p:spTree>
    <p:extLst>
      <p:ext uri="{BB962C8B-B14F-4D97-AF65-F5344CB8AC3E}">
        <p14:creationId xmlns:p14="http://schemas.microsoft.com/office/powerpoint/2010/main" val="2837960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4E49BA-976A-6F41-B62B-2859E72FF624}" type="slidenum">
              <a:rPr lang="en-US" smtClean="0"/>
              <a:t>1</a:t>
            </a:fld>
            <a:endParaRPr lang="en-US"/>
          </a:p>
        </p:txBody>
      </p:sp>
    </p:spTree>
    <p:extLst>
      <p:ext uri="{BB962C8B-B14F-4D97-AF65-F5344CB8AC3E}">
        <p14:creationId xmlns:p14="http://schemas.microsoft.com/office/powerpoint/2010/main" val="3926258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4E49BA-976A-6F41-B62B-2859E72FF624}" type="slidenum">
              <a:rPr lang="en-US" smtClean="0"/>
              <a:t>2</a:t>
            </a:fld>
            <a:endParaRPr lang="en-US"/>
          </a:p>
        </p:txBody>
      </p:sp>
    </p:spTree>
    <p:extLst>
      <p:ext uri="{BB962C8B-B14F-4D97-AF65-F5344CB8AC3E}">
        <p14:creationId xmlns:p14="http://schemas.microsoft.com/office/powerpoint/2010/main" val="21544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4E49BA-976A-6F41-B62B-2859E72FF624}" type="slidenum">
              <a:rPr lang="en-US" smtClean="0"/>
              <a:t>3</a:t>
            </a:fld>
            <a:endParaRPr lang="en-US"/>
          </a:p>
        </p:txBody>
      </p:sp>
    </p:spTree>
    <p:extLst>
      <p:ext uri="{BB962C8B-B14F-4D97-AF65-F5344CB8AC3E}">
        <p14:creationId xmlns:p14="http://schemas.microsoft.com/office/powerpoint/2010/main" val="742679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4E49BA-976A-6F41-B62B-2859E72FF624}" type="slidenum">
              <a:rPr lang="en-US" smtClean="0"/>
              <a:t>6</a:t>
            </a:fld>
            <a:endParaRPr lang="en-US"/>
          </a:p>
        </p:txBody>
      </p:sp>
    </p:spTree>
    <p:extLst>
      <p:ext uri="{BB962C8B-B14F-4D97-AF65-F5344CB8AC3E}">
        <p14:creationId xmlns:p14="http://schemas.microsoft.com/office/powerpoint/2010/main" val="2550216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4E49BA-976A-6F41-B62B-2859E72FF624}" type="slidenum">
              <a:rPr lang="en-US" smtClean="0"/>
              <a:t>14</a:t>
            </a:fld>
            <a:endParaRPr lang="en-US"/>
          </a:p>
        </p:txBody>
      </p:sp>
    </p:spTree>
    <p:extLst>
      <p:ext uri="{BB962C8B-B14F-4D97-AF65-F5344CB8AC3E}">
        <p14:creationId xmlns:p14="http://schemas.microsoft.com/office/powerpoint/2010/main" val="2753932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4E49BA-976A-6F41-B62B-2859E72FF624}" type="slidenum">
              <a:rPr lang="en-US" smtClean="0"/>
              <a:t>23</a:t>
            </a:fld>
            <a:endParaRPr lang="en-US"/>
          </a:p>
        </p:txBody>
      </p:sp>
    </p:spTree>
    <p:extLst>
      <p:ext uri="{BB962C8B-B14F-4D97-AF65-F5344CB8AC3E}">
        <p14:creationId xmlns:p14="http://schemas.microsoft.com/office/powerpoint/2010/main" val="4134561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4E49BA-976A-6F41-B62B-2859E72FF624}" type="slidenum">
              <a:rPr lang="en-US" smtClean="0"/>
              <a:t>24</a:t>
            </a:fld>
            <a:endParaRPr lang="en-US"/>
          </a:p>
        </p:txBody>
      </p:sp>
    </p:spTree>
    <p:extLst>
      <p:ext uri="{BB962C8B-B14F-4D97-AF65-F5344CB8AC3E}">
        <p14:creationId xmlns:p14="http://schemas.microsoft.com/office/powerpoint/2010/main" val="3948060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4E49BA-976A-6F41-B62B-2859E72FF624}" type="slidenum">
              <a:rPr lang="en-US" smtClean="0"/>
              <a:t>27</a:t>
            </a:fld>
            <a:endParaRPr lang="en-US"/>
          </a:p>
        </p:txBody>
      </p:sp>
    </p:spTree>
    <p:extLst>
      <p:ext uri="{BB962C8B-B14F-4D97-AF65-F5344CB8AC3E}">
        <p14:creationId xmlns:p14="http://schemas.microsoft.com/office/powerpoint/2010/main" val="583365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7F2469E0-D34A-8243-B0FA-9EE1C6DD9798}"/>
              </a:ext>
            </a:extLst>
          </p:cNvPr>
          <p:cNvSpPr>
            <a:spLocks noGrp="1" noChangeArrowheads="1"/>
          </p:cNvSpPr>
          <p:nvPr>
            <p:ph type="ctrTitle" sz="quarter"/>
          </p:nvPr>
        </p:nvSpPr>
        <p:spPr>
          <a:xfrm>
            <a:off x="685800" y="1997075"/>
            <a:ext cx="7772400" cy="1431925"/>
          </a:xfrm>
        </p:spPr>
        <p:txBody>
          <a:bodyPr anchor="b" anchorCtr="1"/>
          <a:lstStyle>
            <a:lvl1pPr algn="ctr">
              <a:defRPr/>
            </a:lvl1pPr>
          </a:lstStyle>
          <a:p>
            <a:pPr lvl="0"/>
            <a:r>
              <a:rPr lang="el-GR" altLang="en-US" noProof="0"/>
              <a:t>Κάντε κλικ για επεξεργασία του τίτλου</a:t>
            </a:r>
          </a:p>
        </p:txBody>
      </p:sp>
      <p:sp>
        <p:nvSpPr>
          <p:cNvPr id="5123" name="Rectangle 3">
            <a:extLst>
              <a:ext uri="{FF2B5EF4-FFF2-40B4-BE49-F238E27FC236}">
                <a16:creationId xmlns:a16="http://schemas.microsoft.com/office/drawing/2014/main" id="{DD0B7490-E09F-D54F-B70C-F658065D5336}"/>
              </a:ext>
            </a:extLst>
          </p:cNvPr>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l-GR" altLang="en-US" noProof="0"/>
              <a:t>Κάντε κλικ για να επεξεργαστείτε τον υπότιτλο του υποδείγματος</a:t>
            </a:r>
          </a:p>
        </p:txBody>
      </p:sp>
      <p:sp>
        <p:nvSpPr>
          <p:cNvPr id="5124" name="Freeform 4">
            <a:extLst>
              <a:ext uri="{FF2B5EF4-FFF2-40B4-BE49-F238E27FC236}">
                <a16:creationId xmlns:a16="http://schemas.microsoft.com/office/drawing/2014/main" id="{0B49223A-665F-D246-ACBB-BE4504176C41}"/>
              </a:ext>
            </a:extLst>
          </p:cNvPr>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5" name="Rectangle 5">
            <a:extLst>
              <a:ext uri="{FF2B5EF4-FFF2-40B4-BE49-F238E27FC236}">
                <a16:creationId xmlns:a16="http://schemas.microsoft.com/office/drawing/2014/main" id="{9A7D9B5C-83D2-A243-B1A0-FA78124834B2}"/>
              </a:ext>
            </a:extLst>
          </p:cNvPr>
          <p:cNvSpPr>
            <a:spLocks noGrp="1" noChangeArrowheads="1"/>
          </p:cNvSpPr>
          <p:nvPr>
            <p:ph type="ftr" sz="quarter" idx="3"/>
          </p:nvPr>
        </p:nvSpPr>
        <p:spPr/>
        <p:txBody>
          <a:bodyPr/>
          <a:lstStyle>
            <a:lvl1pPr>
              <a:defRPr/>
            </a:lvl1pPr>
          </a:lstStyle>
          <a:p>
            <a:endParaRPr lang="el-GR" altLang="en-US"/>
          </a:p>
        </p:txBody>
      </p:sp>
      <p:sp>
        <p:nvSpPr>
          <p:cNvPr id="5126" name="Rectangle 6">
            <a:extLst>
              <a:ext uri="{FF2B5EF4-FFF2-40B4-BE49-F238E27FC236}">
                <a16:creationId xmlns:a16="http://schemas.microsoft.com/office/drawing/2014/main" id="{88D7C607-A76A-A246-BBCF-C50989DF9C82}"/>
              </a:ext>
            </a:extLst>
          </p:cNvPr>
          <p:cNvSpPr>
            <a:spLocks noGrp="1" noChangeArrowheads="1"/>
          </p:cNvSpPr>
          <p:nvPr>
            <p:ph type="sldNum" sz="quarter" idx="4"/>
          </p:nvPr>
        </p:nvSpPr>
        <p:spPr/>
        <p:txBody>
          <a:bodyPr/>
          <a:lstStyle>
            <a:lvl1pPr>
              <a:defRPr/>
            </a:lvl1pPr>
          </a:lstStyle>
          <a:p>
            <a:fld id="{7E8A5F79-AAAB-604E-862E-5137EAEBB153}" type="slidenum">
              <a:rPr lang="el-GR" altLang="en-US"/>
              <a:pPr/>
              <a:t>‹#›</a:t>
            </a:fld>
            <a:endParaRPr lang="el-GR" altLang="en-US"/>
          </a:p>
        </p:txBody>
      </p:sp>
      <p:sp>
        <p:nvSpPr>
          <p:cNvPr id="5127" name="Rectangle 7">
            <a:extLst>
              <a:ext uri="{FF2B5EF4-FFF2-40B4-BE49-F238E27FC236}">
                <a16:creationId xmlns:a16="http://schemas.microsoft.com/office/drawing/2014/main" id="{ABC77E32-197B-B943-B026-395CC63A3A82}"/>
              </a:ext>
            </a:extLst>
          </p:cNvPr>
          <p:cNvSpPr>
            <a:spLocks noGrp="1" noChangeArrowheads="1"/>
          </p:cNvSpPr>
          <p:nvPr>
            <p:ph type="dt" sz="quarter" idx="2"/>
          </p:nvPr>
        </p:nvSpPr>
        <p:spPr/>
        <p:txBody>
          <a:bodyPr/>
          <a:lstStyle>
            <a:lvl1pPr>
              <a:defRPr/>
            </a:lvl1pPr>
          </a:lstStyle>
          <a:p>
            <a:endParaRPr lang="el-GR"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3EFDF-B611-934F-8BD4-7B52E2A48E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DFD172F-1028-A34B-BA26-EF8E68DC49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1ABA13-8E09-F041-8A80-93F7DB308DC7}"/>
              </a:ext>
            </a:extLst>
          </p:cNvPr>
          <p:cNvSpPr>
            <a:spLocks noGrp="1"/>
          </p:cNvSpPr>
          <p:nvPr>
            <p:ph type="dt" sz="half" idx="10"/>
          </p:nvPr>
        </p:nvSpPr>
        <p:spPr/>
        <p:txBody>
          <a:bodyPr/>
          <a:lstStyle>
            <a:lvl1pPr>
              <a:defRPr/>
            </a:lvl1pPr>
          </a:lstStyle>
          <a:p>
            <a:endParaRPr lang="el-GR" altLang="en-US"/>
          </a:p>
        </p:txBody>
      </p:sp>
      <p:sp>
        <p:nvSpPr>
          <p:cNvPr id="5" name="Footer Placeholder 4">
            <a:extLst>
              <a:ext uri="{FF2B5EF4-FFF2-40B4-BE49-F238E27FC236}">
                <a16:creationId xmlns:a16="http://schemas.microsoft.com/office/drawing/2014/main" id="{5A997228-E3C3-8E40-96B4-BB132B9D0888}"/>
              </a:ext>
            </a:extLst>
          </p:cNvPr>
          <p:cNvSpPr>
            <a:spLocks noGrp="1"/>
          </p:cNvSpPr>
          <p:nvPr>
            <p:ph type="ftr" sz="quarter" idx="11"/>
          </p:nvPr>
        </p:nvSpPr>
        <p:spPr/>
        <p:txBody>
          <a:bodyPr/>
          <a:lstStyle>
            <a:lvl1pPr>
              <a:defRPr/>
            </a:lvl1pPr>
          </a:lstStyle>
          <a:p>
            <a:endParaRPr lang="el-GR" altLang="en-US"/>
          </a:p>
        </p:txBody>
      </p:sp>
      <p:sp>
        <p:nvSpPr>
          <p:cNvPr id="6" name="Slide Number Placeholder 5">
            <a:extLst>
              <a:ext uri="{FF2B5EF4-FFF2-40B4-BE49-F238E27FC236}">
                <a16:creationId xmlns:a16="http://schemas.microsoft.com/office/drawing/2014/main" id="{89959872-74F4-4D4B-8424-C3B28A3B502C}"/>
              </a:ext>
            </a:extLst>
          </p:cNvPr>
          <p:cNvSpPr>
            <a:spLocks noGrp="1"/>
          </p:cNvSpPr>
          <p:nvPr>
            <p:ph type="sldNum" sz="quarter" idx="12"/>
          </p:nvPr>
        </p:nvSpPr>
        <p:spPr/>
        <p:txBody>
          <a:bodyPr/>
          <a:lstStyle>
            <a:lvl1pPr>
              <a:defRPr/>
            </a:lvl1pPr>
          </a:lstStyle>
          <a:p>
            <a:fld id="{24632965-82FF-7747-B176-456F7B4AD394}" type="slidenum">
              <a:rPr lang="el-GR" altLang="en-US"/>
              <a:pPr/>
              <a:t>‹#›</a:t>
            </a:fld>
            <a:endParaRPr lang="el-GR" altLang="en-US"/>
          </a:p>
        </p:txBody>
      </p:sp>
    </p:spTree>
    <p:extLst>
      <p:ext uri="{BB962C8B-B14F-4D97-AF65-F5344CB8AC3E}">
        <p14:creationId xmlns:p14="http://schemas.microsoft.com/office/powerpoint/2010/main" val="3513003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31ED7B-5E72-6F43-A57F-98A9C58F6307}"/>
              </a:ext>
            </a:extLst>
          </p:cNvPr>
          <p:cNvSpPr>
            <a:spLocks noGrp="1"/>
          </p:cNvSpPr>
          <p:nvPr>
            <p:ph type="title" orient="vert"/>
          </p:nvPr>
        </p:nvSpPr>
        <p:spPr>
          <a:xfrm>
            <a:off x="6629400" y="292100"/>
            <a:ext cx="2057400" cy="57277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E0437D-5765-FB45-B229-25132F43FAF7}"/>
              </a:ext>
            </a:extLst>
          </p:cNvPr>
          <p:cNvSpPr>
            <a:spLocks noGrp="1"/>
          </p:cNvSpPr>
          <p:nvPr>
            <p:ph type="body" orient="vert" idx="1"/>
          </p:nvPr>
        </p:nvSpPr>
        <p:spPr>
          <a:xfrm>
            <a:off x="457200" y="292100"/>
            <a:ext cx="6019800" cy="5727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8CF530-7217-4A4A-96F3-1BF45F97702D}"/>
              </a:ext>
            </a:extLst>
          </p:cNvPr>
          <p:cNvSpPr>
            <a:spLocks noGrp="1"/>
          </p:cNvSpPr>
          <p:nvPr>
            <p:ph type="dt" sz="half" idx="10"/>
          </p:nvPr>
        </p:nvSpPr>
        <p:spPr/>
        <p:txBody>
          <a:bodyPr/>
          <a:lstStyle>
            <a:lvl1pPr>
              <a:defRPr/>
            </a:lvl1pPr>
          </a:lstStyle>
          <a:p>
            <a:endParaRPr lang="el-GR" altLang="en-US"/>
          </a:p>
        </p:txBody>
      </p:sp>
      <p:sp>
        <p:nvSpPr>
          <p:cNvPr id="5" name="Footer Placeholder 4">
            <a:extLst>
              <a:ext uri="{FF2B5EF4-FFF2-40B4-BE49-F238E27FC236}">
                <a16:creationId xmlns:a16="http://schemas.microsoft.com/office/drawing/2014/main" id="{C2DF1B18-3963-404C-89C7-AA9888F160A6}"/>
              </a:ext>
            </a:extLst>
          </p:cNvPr>
          <p:cNvSpPr>
            <a:spLocks noGrp="1"/>
          </p:cNvSpPr>
          <p:nvPr>
            <p:ph type="ftr" sz="quarter" idx="11"/>
          </p:nvPr>
        </p:nvSpPr>
        <p:spPr/>
        <p:txBody>
          <a:bodyPr/>
          <a:lstStyle>
            <a:lvl1pPr>
              <a:defRPr/>
            </a:lvl1pPr>
          </a:lstStyle>
          <a:p>
            <a:endParaRPr lang="el-GR" altLang="en-US"/>
          </a:p>
        </p:txBody>
      </p:sp>
      <p:sp>
        <p:nvSpPr>
          <p:cNvPr id="6" name="Slide Number Placeholder 5">
            <a:extLst>
              <a:ext uri="{FF2B5EF4-FFF2-40B4-BE49-F238E27FC236}">
                <a16:creationId xmlns:a16="http://schemas.microsoft.com/office/drawing/2014/main" id="{B0E53D93-EDC2-EE4A-9F3C-792D81E374C2}"/>
              </a:ext>
            </a:extLst>
          </p:cNvPr>
          <p:cNvSpPr>
            <a:spLocks noGrp="1"/>
          </p:cNvSpPr>
          <p:nvPr>
            <p:ph type="sldNum" sz="quarter" idx="12"/>
          </p:nvPr>
        </p:nvSpPr>
        <p:spPr/>
        <p:txBody>
          <a:bodyPr/>
          <a:lstStyle>
            <a:lvl1pPr>
              <a:defRPr/>
            </a:lvl1pPr>
          </a:lstStyle>
          <a:p>
            <a:fld id="{F6502A5A-7EEA-A64B-9817-05BE2795C05D}" type="slidenum">
              <a:rPr lang="el-GR" altLang="en-US"/>
              <a:pPr/>
              <a:t>‹#›</a:t>
            </a:fld>
            <a:endParaRPr lang="el-GR" altLang="en-US"/>
          </a:p>
        </p:txBody>
      </p:sp>
    </p:spTree>
    <p:extLst>
      <p:ext uri="{BB962C8B-B14F-4D97-AF65-F5344CB8AC3E}">
        <p14:creationId xmlns:p14="http://schemas.microsoft.com/office/powerpoint/2010/main" val="4260142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A257C-990E-C141-91CD-E901997D2F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EA8F92-5F54-0741-B5B6-CAAD55090C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6991A-8B10-0449-BA14-54B476A97397}"/>
              </a:ext>
            </a:extLst>
          </p:cNvPr>
          <p:cNvSpPr>
            <a:spLocks noGrp="1"/>
          </p:cNvSpPr>
          <p:nvPr>
            <p:ph type="dt" sz="half" idx="10"/>
          </p:nvPr>
        </p:nvSpPr>
        <p:spPr/>
        <p:txBody>
          <a:bodyPr/>
          <a:lstStyle>
            <a:lvl1pPr>
              <a:defRPr/>
            </a:lvl1pPr>
          </a:lstStyle>
          <a:p>
            <a:endParaRPr lang="el-GR" altLang="en-US"/>
          </a:p>
        </p:txBody>
      </p:sp>
      <p:sp>
        <p:nvSpPr>
          <p:cNvPr id="5" name="Footer Placeholder 4">
            <a:extLst>
              <a:ext uri="{FF2B5EF4-FFF2-40B4-BE49-F238E27FC236}">
                <a16:creationId xmlns:a16="http://schemas.microsoft.com/office/drawing/2014/main" id="{F70164AC-D35C-514F-9580-9C3FE19BC207}"/>
              </a:ext>
            </a:extLst>
          </p:cNvPr>
          <p:cNvSpPr>
            <a:spLocks noGrp="1"/>
          </p:cNvSpPr>
          <p:nvPr>
            <p:ph type="ftr" sz="quarter" idx="11"/>
          </p:nvPr>
        </p:nvSpPr>
        <p:spPr/>
        <p:txBody>
          <a:bodyPr/>
          <a:lstStyle>
            <a:lvl1pPr>
              <a:defRPr/>
            </a:lvl1pPr>
          </a:lstStyle>
          <a:p>
            <a:endParaRPr lang="el-GR" altLang="en-US"/>
          </a:p>
        </p:txBody>
      </p:sp>
      <p:sp>
        <p:nvSpPr>
          <p:cNvPr id="6" name="Slide Number Placeholder 5">
            <a:extLst>
              <a:ext uri="{FF2B5EF4-FFF2-40B4-BE49-F238E27FC236}">
                <a16:creationId xmlns:a16="http://schemas.microsoft.com/office/drawing/2014/main" id="{261C8AB6-EA05-1B48-A35E-C50CADB06886}"/>
              </a:ext>
            </a:extLst>
          </p:cNvPr>
          <p:cNvSpPr>
            <a:spLocks noGrp="1"/>
          </p:cNvSpPr>
          <p:nvPr>
            <p:ph type="sldNum" sz="quarter" idx="12"/>
          </p:nvPr>
        </p:nvSpPr>
        <p:spPr/>
        <p:txBody>
          <a:bodyPr/>
          <a:lstStyle>
            <a:lvl1pPr>
              <a:defRPr/>
            </a:lvl1pPr>
          </a:lstStyle>
          <a:p>
            <a:fld id="{D5F8999F-6AB4-534D-AF6A-9D70D5C366E7}" type="slidenum">
              <a:rPr lang="el-GR" altLang="en-US"/>
              <a:pPr/>
              <a:t>‹#›</a:t>
            </a:fld>
            <a:endParaRPr lang="el-GR" altLang="en-US"/>
          </a:p>
        </p:txBody>
      </p:sp>
    </p:spTree>
    <p:extLst>
      <p:ext uri="{BB962C8B-B14F-4D97-AF65-F5344CB8AC3E}">
        <p14:creationId xmlns:p14="http://schemas.microsoft.com/office/powerpoint/2010/main" val="1359440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893FA-84FD-D34F-BF26-B536C85280FB}"/>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9AA0A99-B602-1C40-88EF-99D2EE7BF79A}"/>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E3C4CCA6-F4C8-F545-A2C8-B8F246582987}"/>
              </a:ext>
            </a:extLst>
          </p:cNvPr>
          <p:cNvSpPr>
            <a:spLocks noGrp="1"/>
          </p:cNvSpPr>
          <p:nvPr>
            <p:ph type="dt" sz="half" idx="10"/>
          </p:nvPr>
        </p:nvSpPr>
        <p:spPr/>
        <p:txBody>
          <a:bodyPr/>
          <a:lstStyle>
            <a:lvl1pPr>
              <a:defRPr/>
            </a:lvl1pPr>
          </a:lstStyle>
          <a:p>
            <a:endParaRPr lang="el-GR" altLang="en-US"/>
          </a:p>
        </p:txBody>
      </p:sp>
      <p:sp>
        <p:nvSpPr>
          <p:cNvPr id="5" name="Footer Placeholder 4">
            <a:extLst>
              <a:ext uri="{FF2B5EF4-FFF2-40B4-BE49-F238E27FC236}">
                <a16:creationId xmlns:a16="http://schemas.microsoft.com/office/drawing/2014/main" id="{D307B56E-5364-6D4F-B186-95C7CF0DFEDF}"/>
              </a:ext>
            </a:extLst>
          </p:cNvPr>
          <p:cNvSpPr>
            <a:spLocks noGrp="1"/>
          </p:cNvSpPr>
          <p:nvPr>
            <p:ph type="ftr" sz="quarter" idx="11"/>
          </p:nvPr>
        </p:nvSpPr>
        <p:spPr/>
        <p:txBody>
          <a:bodyPr/>
          <a:lstStyle>
            <a:lvl1pPr>
              <a:defRPr/>
            </a:lvl1pPr>
          </a:lstStyle>
          <a:p>
            <a:endParaRPr lang="el-GR" altLang="en-US"/>
          </a:p>
        </p:txBody>
      </p:sp>
      <p:sp>
        <p:nvSpPr>
          <p:cNvPr id="6" name="Slide Number Placeholder 5">
            <a:extLst>
              <a:ext uri="{FF2B5EF4-FFF2-40B4-BE49-F238E27FC236}">
                <a16:creationId xmlns:a16="http://schemas.microsoft.com/office/drawing/2014/main" id="{94A2D4BD-39EF-5A48-86C4-9E662DE5428E}"/>
              </a:ext>
            </a:extLst>
          </p:cNvPr>
          <p:cNvSpPr>
            <a:spLocks noGrp="1"/>
          </p:cNvSpPr>
          <p:nvPr>
            <p:ph type="sldNum" sz="quarter" idx="12"/>
          </p:nvPr>
        </p:nvSpPr>
        <p:spPr/>
        <p:txBody>
          <a:bodyPr/>
          <a:lstStyle>
            <a:lvl1pPr>
              <a:defRPr/>
            </a:lvl1pPr>
          </a:lstStyle>
          <a:p>
            <a:fld id="{02B71051-9B7F-2C48-8D01-B4542CFDC1F6}" type="slidenum">
              <a:rPr lang="el-GR" altLang="en-US"/>
              <a:pPr/>
              <a:t>‹#›</a:t>
            </a:fld>
            <a:endParaRPr lang="el-GR" altLang="en-US"/>
          </a:p>
        </p:txBody>
      </p:sp>
    </p:spTree>
    <p:extLst>
      <p:ext uri="{BB962C8B-B14F-4D97-AF65-F5344CB8AC3E}">
        <p14:creationId xmlns:p14="http://schemas.microsoft.com/office/powerpoint/2010/main" val="105400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C30AF-6C8C-8E43-8754-28C8A084EE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DA9978-E7C4-F843-B34A-E176FC491944}"/>
              </a:ext>
            </a:extLst>
          </p:cNvPr>
          <p:cNvSpPr>
            <a:spLocks noGrp="1"/>
          </p:cNvSpPr>
          <p:nvPr>
            <p:ph sz="half" idx="1"/>
          </p:nvPr>
        </p:nvSpPr>
        <p:spPr>
          <a:xfrm>
            <a:off x="457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216D50-4EF2-4A44-AFAF-305FB41C66E9}"/>
              </a:ext>
            </a:extLst>
          </p:cNvPr>
          <p:cNvSpPr>
            <a:spLocks noGrp="1"/>
          </p:cNvSpPr>
          <p:nvPr>
            <p:ph sz="half" idx="2"/>
          </p:nvPr>
        </p:nvSpPr>
        <p:spPr>
          <a:xfrm>
            <a:off x="4648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6287DC-926B-BB4B-BB88-78BF7C52FD6C}"/>
              </a:ext>
            </a:extLst>
          </p:cNvPr>
          <p:cNvSpPr>
            <a:spLocks noGrp="1"/>
          </p:cNvSpPr>
          <p:nvPr>
            <p:ph type="dt" sz="half" idx="10"/>
          </p:nvPr>
        </p:nvSpPr>
        <p:spPr/>
        <p:txBody>
          <a:bodyPr/>
          <a:lstStyle>
            <a:lvl1pPr>
              <a:defRPr/>
            </a:lvl1pPr>
          </a:lstStyle>
          <a:p>
            <a:endParaRPr lang="el-GR" altLang="en-US"/>
          </a:p>
        </p:txBody>
      </p:sp>
      <p:sp>
        <p:nvSpPr>
          <p:cNvPr id="6" name="Footer Placeholder 5">
            <a:extLst>
              <a:ext uri="{FF2B5EF4-FFF2-40B4-BE49-F238E27FC236}">
                <a16:creationId xmlns:a16="http://schemas.microsoft.com/office/drawing/2014/main" id="{F4D351CA-9CA8-E14D-B53E-DCDAAE4BF771}"/>
              </a:ext>
            </a:extLst>
          </p:cNvPr>
          <p:cNvSpPr>
            <a:spLocks noGrp="1"/>
          </p:cNvSpPr>
          <p:nvPr>
            <p:ph type="ftr" sz="quarter" idx="11"/>
          </p:nvPr>
        </p:nvSpPr>
        <p:spPr/>
        <p:txBody>
          <a:bodyPr/>
          <a:lstStyle>
            <a:lvl1pPr>
              <a:defRPr/>
            </a:lvl1pPr>
          </a:lstStyle>
          <a:p>
            <a:endParaRPr lang="el-GR" altLang="en-US"/>
          </a:p>
        </p:txBody>
      </p:sp>
      <p:sp>
        <p:nvSpPr>
          <p:cNvPr id="7" name="Slide Number Placeholder 6">
            <a:extLst>
              <a:ext uri="{FF2B5EF4-FFF2-40B4-BE49-F238E27FC236}">
                <a16:creationId xmlns:a16="http://schemas.microsoft.com/office/drawing/2014/main" id="{8BB7DCA7-86CD-AC40-BCFA-96FA7CF03C2C}"/>
              </a:ext>
            </a:extLst>
          </p:cNvPr>
          <p:cNvSpPr>
            <a:spLocks noGrp="1"/>
          </p:cNvSpPr>
          <p:nvPr>
            <p:ph type="sldNum" sz="quarter" idx="12"/>
          </p:nvPr>
        </p:nvSpPr>
        <p:spPr/>
        <p:txBody>
          <a:bodyPr/>
          <a:lstStyle>
            <a:lvl1pPr>
              <a:defRPr/>
            </a:lvl1pPr>
          </a:lstStyle>
          <a:p>
            <a:fld id="{FF7F1A85-481B-A84A-8735-3FDE6E5FC895}" type="slidenum">
              <a:rPr lang="el-GR" altLang="en-US"/>
              <a:pPr/>
              <a:t>‹#›</a:t>
            </a:fld>
            <a:endParaRPr lang="el-GR" altLang="en-US"/>
          </a:p>
        </p:txBody>
      </p:sp>
    </p:spTree>
    <p:extLst>
      <p:ext uri="{BB962C8B-B14F-4D97-AF65-F5344CB8AC3E}">
        <p14:creationId xmlns:p14="http://schemas.microsoft.com/office/powerpoint/2010/main" val="662365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BD461-C9B0-8643-AA9B-B7346306709B}"/>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5FCB51-9CFE-AF44-AF41-C74482E0083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C6ACE7-1E0C-DA4F-B859-1AAABEA91952}"/>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39CCCD-D62D-C841-9278-0D629E695CA5}"/>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4DD2BF-27AF-FA4C-AF84-B056EB16583E}"/>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6BD631F-7D3D-654A-BA50-5FC98BCA4BED}"/>
              </a:ext>
            </a:extLst>
          </p:cNvPr>
          <p:cNvSpPr>
            <a:spLocks noGrp="1"/>
          </p:cNvSpPr>
          <p:nvPr>
            <p:ph type="dt" sz="half" idx="10"/>
          </p:nvPr>
        </p:nvSpPr>
        <p:spPr/>
        <p:txBody>
          <a:bodyPr/>
          <a:lstStyle>
            <a:lvl1pPr>
              <a:defRPr/>
            </a:lvl1pPr>
          </a:lstStyle>
          <a:p>
            <a:endParaRPr lang="el-GR" altLang="en-US"/>
          </a:p>
        </p:txBody>
      </p:sp>
      <p:sp>
        <p:nvSpPr>
          <p:cNvPr id="8" name="Footer Placeholder 7">
            <a:extLst>
              <a:ext uri="{FF2B5EF4-FFF2-40B4-BE49-F238E27FC236}">
                <a16:creationId xmlns:a16="http://schemas.microsoft.com/office/drawing/2014/main" id="{F83F667E-899E-484D-9146-7BF13F6F0A6F}"/>
              </a:ext>
            </a:extLst>
          </p:cNvPr>
          <p:cNvSpPr>
            <a:spLocks noGrp="1"/>
          </p:cNvSpPr>
          <p:nvPr>
            <p:ph type="ftr" sz="quarter" idx="11"/>
          </p:nvPr>
        </p:nvSpPr>
        <p:spPr/>
        <p:txBody>
          <a:bodyPr/>
          <a:lstStyle>
            <a:lvl1pPr>
              <a:defRPr/>
            </a:lvl1pPr>
          </a:lstStyle>
          <a:p>
            <a:endParaRPr lang="el-GR" altLang="en-US"/>
          </a:p>
        </p:txBody>
      </p:sp>
      <p:sp>
        <p:nvSpPr>
          <p:cNvPr id="9" name="Slide Number Placeholder 8">
            <a:extLst>
              <a:ext uri="{FF2B5EF4-FFF2-40B4-BE49-F238E27FC236}">
                <a16:creationId xmlns:a16="http://schemas.microsoft.com/office/drawing/2014/main" id="{A2869FCB-EE7B-D246-8772-AD9EF1E424CB}"/>
              </a:ext>
            </a:extLst>
          </p:cNvPr>
          <p:cNvSpPr>
            <a:spLocks noGrp="1"/>
          </p:cNvSpPr>
          <p:nvPr>
            <p:ph type="sldNum" sz="quarter" idx="12"/>
          </p:nvPr>
        </p:nvSpPr>
        <p:spPr/>
        <p:txBody>
          <a:bodyPr/>
          <a:lstStyle>
            <a:lvl1pPr>
              <a:defRPr/>
            </a:lvl1pPr>
          </a:lstStyle>
          <a:p>
            <a:fld id="{3C125ACF-6F9B-0843-AD42-16A3EE50F9D6}" type="slidenum">
              <a:rPr lang="el-GR" altLang="en-US"/>
              <a:pPr/>
              <a:t>‹#›</a:t>
            </a:fld>
            <a:endParaRPr lang="el-GR" altLang="en-US"/>
          </a:p>
        </p:txBody>
      </p:sp>
    </p:spTree>
    <p:extLst>
      <p:ext uri="{BB962C8B-B14F-4D97-AF65-F5344CB8AC3E}">
        <p14:creationId xmlns:p14="http://schemas.microsoft.com/office/powerpoint/2010/main" val="1265824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E62AA-E5A2-D14B-B1E8-C27B2B37CF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1692E7-E76D-DB47-9147-A93D55116AFB}"/>
              </a:ext>
            </a:extLst>
          </p:cNvPr>
          <p:cNvSpPr>
            <a:spLocks noGrp="1"/>
          </p:cNvSpPr>
          <p:nvPr>
            <p:ph type="dt" sz="half" idx="10"/>
          </p:nvPr>
        </p:nvSpPr>
        <p:spPr/>
        <p:txBody>
          <a:bodyPr/>
          <a:lstStyle>
            <a:lvl1pPr>
              <a:defRPr/>
            </a:lvl1pPr>
          </a:lstStyle>
          <a:p>
            <a:endParaRPr lang="el-GR" altLang="en-US"/>
          </a:p>
        </p:txBody>
      </p:sp>
      <p:sp>
        <p:nvSpPr>
          <p:cNvPr id="4" name="Footer Placeholder 3">
            <a:extLst>
              <a:ext uri="{FF2B5EF4-FFF2-40B4-BE49-F238E27FC236}">
                <a16:creationId xmlns:a16="http://schemas.microsoft.com/office/drawing/2014/main" id="{2E5EF3FF-0D38-7B46-8A68-A12E2679F30C}"/>
              </a:ext>
            </a:extLst>
          </p:cNvPr>
          <p:cNvSpPr>
            <a:spLocks noGrp="1"/>
          </p:cNvSpPr>
          <p:nvPr>
            <p:ph type="ftr" sz="quarter" idx="11"/>
          </p:nvPr>
        </p:nvSpPr>
        <p:spPr/>
        <p:txBody>
          <a:bodyPr/>
          <a:lstStyle>
            <a:lvl1pPr>
              <a:defRPr/>
            </a:lvl1pPr>
          </a:lstStyle>
          <a:p>
            <a:endParaRPr lang="el-GR" altLang="en-US"/>
          </a:p>
        </p:txBody>
      </p:sp>
      <p:sp>
        <p:nvSpPr>
          <p:cNvPr id="5" name="Slide Number Placeholder 4">
            <a:extLst>
              <a:ext uri="{FF2B5EF4-FFF2-40B4-BE49-F238E27FC236}">
                <a16:creationId xmlns:a16="http://schemas.microsoft.com/office/drawing/2014/main" id="{E5312911-89DC-744E-94C8-1147DC56C376}"/>
              </a:ext>
            </a:extLst>
          </p:cNvPr>
          <p:cNvSpPr>
            <a:spLocks noGrp="1"/>
          </p:cNvSpPr>
          <p:nvPr>
            <p:ph type="sldNum" sz="quarter" idx="12"/>
          </p:nvPr>
        </p:nvSpPr>
        <p:spPr/>
        <p:txBody>
          <a:bodyPr/>
          <a:lstStyle>
            <a:lvl1pPr>
              <a:defRPr/>
            </a:lvl1pPr>
          </a:lstStyle>
          <a:p>
            <a:fld id="{3608B08D-2D6C-1446-BFB6-516AC508F1CF}" type="slidenum">
              <a:rPr lang="el-GR" altLang="en-US"/>
              <a:pPr/>
              <a:t>‹#›</a:t>
            </a:fld>
            <a:endParaRPr lang="el-GR" altLang="en-US"/>
          </a:p>
        </p:txBody>
      </p:sp>
    </p:spTree>
    <p:extLst>
      <p:ext uri="{BB962C8B-B14F-4D97-AF65-F5344CB8AC3E}">
        <p14:creationId xmlns:p14="http://schemas.microsoft.com/office/powerpoint/2010/main" val="739310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33A961-D9DE-D444-B9D7-17FA29B920A0}"/>
              </a:ext>
            </a:extLst>
          </p:cNvPr>
          <p:cNvSpPr>
            <a:spLocks noGrp="1"/>
          </p:cNvSpPr>
          <p:nvPr>
            <p:ph type="dt" sz="half" idx="10"/>
          </p:nvPr>
        </p:nvSpPr>
        <p:spPr/>
        <p:txBody>
          <a:bodyPr/>
          <a:lstStyle>
            <a:lvl1pPr>
              <a:defRPr/>
            </a:lvl1pPr>
          </a:lstStyle>
          <a:p>
            <a:endParaRPr lang="el-GR" altLang="en-US"/>
          </a:p>
        </p:txBody>
      </p:sp>
      <p:sp>
        <p:nvSpPr>
          <p:cNvPr id="3" name="Footer Placeholder 2">
            <a:extLst>
              <a:ext uri="{FF2B5EF4-FFF2-40B4-BE49-F238E27FC236}">
                <a16:creationId xmlns:a16="http://schemas.microsoft.com/office/drawing/2014/main" id="{78CFC40E-B4BE-3F42-8E10-D1A7EDE6BFD6}"/>
              </a:ext>
            </a:extLst>
          </p:cNvPr>
          <p:cNvSpPr>
            <a:spLocks noGrp="1"/>
          </p:cNvSpPr>
          <p:nvPr>
            <p:ph type="ftr" sz="quarter" idx="11"/>
          </p:nvPr>
        </p:nvSpPr>
        <p:spPr/>
        <p:txBody>
          <a:bodyPr/>
          <a:lstStyle>
            <a:lvl1pPr>
              <a:defRPr/>
            </a:lvl1pPr>
          </a:lstStyle>
          <a:p>
            <a:endParaRPr lang="el-GR" altLang="en-US"/>
          </a:p>
        </p:txBody>
      </p:sp>
      <p:sp>
        <p:nvSpPr>
          <p:cNvPr id="4" name="Slide Number Placeholder 3">
            <a:extLst>
              <a:ext uri="{FF2B5EF4-FFF2-40B4-BE49-F238E27FC236}">
                <a16:creationId xmlns:a16="http://schemas.microsoft.com/office/drawing/2014/main" id="{33B0273D-8CC4-3D4A-B963-81CFA2084712}"/>
              </a:ext>
            </a:extLst>
          </p:cNvPr>
          <p:cNvSpPr>
            <a:spLocks noGrp="1"/>
          </p:cNvSpPr>
          <p:nvPr>
            <p:ph type="sldNum" sz="quarter" idx="12"/>
          </p:nvPr>
        </p:nvSpPr>
        <p:spPr/>
        <p:txBody>
          <a:bodyPr/>
          <a:lstStyle>
            <a:lvl1pPr>
              <a:defRPr/>
            </a:lvl1pPr>
          </a:lstStyle>
          <a:p>
            <a:fld id="{E8093CD6-9E2B-D54F-BC07-3E8B77327FC7}" type="slidenum">
              <a:rPr lang="el-GR" altLang="en-US"/>
              <a:pPr/>
              <a:t>‹#›</a:t>
            </a:fld>
            <a:endParaRPr lang="el-GR" altLang="en-US"/>
          </a:p>
        </p:txBody>
      </p:sp>
    </p:spTree>
    <p:extLst>
      <p:ext uri="{BB962C8B-B14F-4D97-AF65-F5344CB8AC3E}">
        <p14:creationId xmlns:p14="http://schemas.microsoft.com/office/powerpoint/2010/main" val="1095567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0A0CA-02FA-3F48-97EA-F2882A41463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798CEF4-8A23-1B49-86B3-2AB695D02EC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6143E6-C4AD-FE4B-973D-09BA3603BA4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810A9C-D113-7245-A9A0-C5287C19377A}"/>
              </a:ext>
            </a:extLst>
          </p:cNvPr>
          <p:cNvSpPr>
            <a:spLocks noGrp="1"/>
          </p:cNvSpPr>
          <p:nvPr>
            <p:ph type="dt" sz="half" idx="10"/>
          </p:nvPr>
        </p:nvSpPr>
        <p:spPr/>
        <p:txBody>
          <a:bodyPr/>
          <a:lstStyle>
            <a:lvl1pPr>
              <a:defRPr/>
            </a:lvl1pPr>
          </a:lstStyle>
          <a:p>
            <a:endParaRPr lang="el-GR" altLang="en-US"/>
          </a:p>
        </p:txBody>
      </p:sp>
      <p:sp>
        <p:nvSpPr>
          <p:cNvPr id="6" name="Footer Placeholder 5">
            <a:extLst>
              <a:ext uri="{FF2B5EF4-FFF2-40B4-BE49-F238E27FC236}">
                <a16:creationId xmlns:a16="http://schemas.microsoft.com/office/drawing/2014/main" id="{2C614966-9781-BA4F-95DD-0E6D129D1E41}"/>
              </a:ext>
            </a:extLst>
          </p:cNvPr>
          <p:cNvSpPr>
            <a:spLocks noGrp="1"/>
          </p:cNvSpPr>
          <p:nvPr>
            <p:ph type="ftr" sz="quarter" idx="11"/>
          </p:nvPr>
        </p:nvSpPr>
        <p:spPr/>
        <p:txBody>
          <a:bodyPr/>
          <a:lstStyle>
            <a:lvl1pPr>
              <a:defRPr/>
            </a:lvl1pPr>
          </a:lstStyle>
          <a:p>
            <a:endParaRPr lang="el-GR" altLang="en-US"/>
          </a:p>
        </p:txBody>
      </p:sp>
      <p:sp>
        <p:nvSpPr>
          <p:cNvPr id="7" name="Slide Number Placeholder 6">
            <a:extLst>
              <a:ext uri="{FF2B5EF4-FFF2-40B4-BE49-F238E27FC236}">
                <a16:creationId xmlns:a16="http://schemas.microsoft.com/office/drawing/2014/main" id="{7C864472-CF56-AC43-B322-4962E32D7914}"/>
              </a:ext>
            </a:extLst>
          </p:cNvPr>
          <p:cNvSpPr>
            <a:spLocks noGrp="1"/>
          </p:cNvSpPr>
          <p:nvPr>
            <p:ph type="sldNum" sz="quarter" idx="12"/>
          </p:nvPr>
        </p:nvSpPr>
        <p:spPr/>
        <p:txBody>
          <a:bodyPr/>
          <a:lstStyle>
            <a:lvl1pPr>
              <a:defRPr/>
            </a:lvl1pPr>
          </a:lstStyle>
          <a:p>
            <a:fld id="{C13B023B-0528-B243-AC00-4F4455A62D68}" type="slidenum">
              <a:rPr lang="el-GR" altLang="en-US"/>
              <a:pPr/>
              <a:t>‹#›</a:t>
            </a:fld>
            <a:endParaRPr lang="el-GR" altLang="en-US"/>
          </a:p>
        </p:txBody>
      </p:sp>
    </p:spTree>
    <p:extLst>
      <p:ext uri="{BB962C8B-B14F-4D97-AF65-F5344CB8AC3E}">
        <p14:creationId xmlns:p14="http://schemas.microsoft.com/office/powerpoint/2010/main" val="1076150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809D3-DCA6-6C43-A0AC-74DABA526EE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05AFB0F-0BC7-1842-87E1-0A206D166CD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574E6CD-AF2C-7A44-BF73-1E0339CFCF9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DBB895-8B8D-8742-8603-28069CC0A0C6}"/>
              </a:ext>
            </a:extLst>
          </p:cNvPr>
          <p:cNvSpPr>
            <a:spLocks noGrp="1"/>
          </p:cNvSpPr>
          <p:nvPr>
            <p:ph type="dt" sz="half" idx="10"/>
          </p:nvPr>
        </p:nvSpPr>
        <p:spPr/>
        <p:txBody>
          <a:bodyPr/>
          <a:lstStyle>
            <a:lvl1pPr>
              <a:defRPr/>
            </a:lvl1pPr>
          </a:lstStyle>
          <a:p>
            <a:endParaRPr lang="el-GR" altLang="en-US"/>
          </a:p>
        </p:txBody>
      </p:sp>
      <p:sp>
        <p:nvSpPr>
          <p:cNvPr id="6" name="Footer Placeholder 5">
            <a:extLst>
              <a:ext uri="{FF2B5EF4-FFF2-40B4-BE49-F238E27FC236}">
                <a16:creationId xmlns:a16="http://schemas.microsoft.com/office/drawing/2014/main" id="{662787A5-625C-4543-8D6A-374A80DCF725}"/>
              </a:ext>
            </a:extLst>
          </p:cNvPr>
          <p:cNvSpPr>
            <a:spLocks noGrp="1"/>
          </p:cNvSpPr>
          <p:nvPr>
            <p:ph type="ftr" sz="quarter" idx="11"/>
          </p:nvPr>
        </p:nvSpPr>
        <p:spPr/>
        <p:txBody>
          <a:bodyPr/>
          <a:lstStyle>
            <a:lvl1pPr>
              <a:defRPr/>
            </a:lvl1pPr>
          </a:lstStyle>
          <a:p>
            <a:endParaRPr lang="el-GR" altLang="en-US"/>
          </a:p>
        </p:txBody>
      </p:sp>
      <p:sp>
        <p:nvSpPr>
          <p:cNvPr id="7" name="Slide Number Placeholder 6">
            <a:extLst>
              <a:ext uri="{FF2B5EF4-FFF2-40B4-BE49-F238E27FC236}">
                <a16:creationId xmlns:a16="http://schemas.microsoft.com/office/drawing/2014/main" id="{93B2A117-600A-C146-BDB0-C8F6AB648606}"/>
              </a:ext>
            </a:extLst>
          </p:cNvPr>
          <p:cNvSpPr>
            <a:spLocks noGrp="1"/>
          </p:cNvSpPr>
          <p:nvPr>
            <p:ph type="sldNum" sz="quarter" idx="12"/>
          </p:nvPr>
        </p:nvSpPr>
        <p:spPr/>
        <p:txBody>
          <a:bodyPr/>
          <a:lstStyle>
            <a:lvl1pPr>
              <a:defRPr/>
            </a:lvl1pPr>
          </a:lstStyle>
          <a:p>
            <a:fld id="{31FA3FA5-DF6D-FB4E-8DCD-BA3925DFDE4B}" type="slidenum">
              <a:rPr lang="el-GR" altLang="en-US"/>
              <a:pPr/>
              <a:t>‹#›</a:t>
            </a:fld>
            <a:endParaRPr lang="el-GR" altLang="en-US"/>
          </a:p>
        </p:txBody>
      </p:sp>
    </p:spTree>
    <p:extLst>
      <p:ext uri="{BB962C8B-B14F-4D97-AF65-F5344CB8AC3E}">
        <p14:creationId xmlns:p14="http://schemas.microsoft.com/office/powerpoint/2010/main" val="297793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D878C50F-5576-A345-94B4-84D8730F1772}"/>
              </a:ext>
            </a:extLst>
          </p:cNvPr>
          <p:cNvSpPr>
            <a:spLocks noGrp="1" noChangeArrowheads="1"/>
          </p:cNvSpPr>
          <p:nvPr>
            <p:ph type="title"/>
          </p:nvPr>
        </p:nvSpPr>
        <p:spPr bwMode="auto">
          <a:xfrm>
            <a:off x="457200" y="292100"/>
            <a:ext cx="82296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l-GR" altLang="en-US"/>
              <a:t>Κάντε κλικ για επεξεργασία του τίτλου</a:t>
            </a:r>
          </a:p>
        </p:txBody>
      </p:sp>
      <p:sp>
        <p:nvSpPr>
          <p:cNvPr id="4099" name="Rectangle 3">
            <a:extLst>
              <a:ext uri="{FF2B5EF4-FFF2-40B4-BE49-F238E27FC236}">
                <a16:creationId xmlns:a16="http://schemas.microsoft.com/office/drawing/2014/main" id="{EE3DEA4C-357B-C545-9F22-90CD5408502A}"/>
              </a:ext>
            </a:extLst>
          </p:cNvPr>
          <p:cNvSpPr>
            <a:spLocks noGrp="1" noChangeArrowheads="1"/>
          </p:cNvSpPr>
          <p:nvPr>
            <p:ph type="body" idx="1"/>
          </p:nvPr>
        </p:nvSpPr>
        <p:spPr bwMode="auto">
          <a:xfrm>
            <a:off x="457200" y="19050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l-GR" altLang="en-US"/>
              <a:t>Κάντε κλικ για να επεξεργαστείτε τα στυλ κειμένου του υποδείγματος</a:t>
            </a:r>
          </a:p>
          <a:p>
            <a:pPr lvl="1"/>
            <a:r>
              <a:rPr lang="el-GR" altLang="en-US"/>
              <a:t>Δεύτερου επιπέδου</a:t>
            </a:r>
          </a:p>
          <a:p>
            <a:pPr lvl="2"/>
            <a:r>
              <a:rPr lang="el-GR" altLang="en-US"/>
              <a:t>Τρίτου επιπέδου</a:t>
            </a:r>
          </a:p>
          <a:p>
            <a:pPr lvl="3"/>
            <a:r>
              <a:rPr lang="el-GR" altLang="en-US"/>
              <a:t>Τέταρτου επιπέδου</a:t>
            </a:r>
          </a:p>
          <a:p>
            <a:pPr lvl="4"/>
            <a:r>
              <a:rPr lang="el-GR" altLang="en-US"/>
              <a:t>Πέμπτου επιπέδου</a:t>
            </a:r>
          </a:p>
        </p:txBody>
      </p:sp>
      <p:sp>
        <p:nvSpPr>
          <p:cNvPr id="4100" name="Rectangle 4">
            <a:extLst>
              <a:ext uri="{FF2B5EF4-FFF2-40B4-BE49-F238E27FC236}">
                <a16:creationId xmlns:a16="http://schemas.microsoft.com/office/drawing/2014/main" id="{12795451-F02E-184B-8628-A52C9CC5CDE5}"/>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panose="020B0604020202020204" pitchFamily="34" charset="0"/>
              </a:defRPr>
            </a:lvl1pPr>
          </a:lstStyle>
          <a:p>
            <a:endParaRPr lang="el-GR" altLang="en-US"/>
          </a:p>
        </p:txBody>
      </p:sp>
      <p:sp>
        <p:nvSpPr>
          <p:cNvPr id="4101" name="Rectangle 5">
            <a:extLst>
              <a:ext uri="{FF2B5EF4-FFF2-40B4-BE49-F238E27FC236}">
                <a16:creationId xmlns:a16="http://schemas.microsoft.com/office/drawing/2014/main" id="{1D1288D0-AFCF-EF42-BBBE-46FE6BADC9B0}"/>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panose="020B0604020202020204" pitchFamily="34" charset="0"/>
              </a:defRPr>
            </a:lvl1pPr>
          </a:lstStyle>
          <a:p>
            <a:endParaRPr lang="el-GR" altLang="en-US"/>
          </a:p>
        </p:txBody>
      </p:sp>
      <p:sp>
        <p:nvSpPr>
          <p:cNvPr id="4102" name="Rectangle 6">
            <a:extLst>
              <a:ext uri="{FF2B5EF4-FFF2-40B4-BE49-F238E27FC236}">
                <a16:creationId xmlns:a16="http://schemas.microsoft.com/office/drawing/2014/main" id="{9918AA5F-8B96-F44C-86C5-B534BCFF86D7}"/>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panose="020B0604020202020204" pitchFamily="34" charset="0"/>
              </a:defRPr>
            </a:lvl1pPr>
          </a:lstStyle>
          <a:p>
            <a:fld id="{FD61280D-4743-D14B-8461-84AF05202132}" type="slidenum">
              <a:rPr lang="el-GR" altLang="en-US"/>
              <a:pPr/>
              <a:t>‹#›</a:t>
            </a:fld>
            <a:endParaRPr lang="el-GR" alt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9pPr>
    </p:titleStyle>
    <p:bodyStyle>
      <a:lvl1pPr marL="342900" indent="-342900" algn="l" rtl="0" fontAlgn="base">
        <a:spcBef>
          <a:spcPct val="20000"/>
        </a:spcBef>
        <a:spcAft>
          <a:spcPct val="0"/>
        </a:spcAft>
        <a:buClr>
          <a:schemeClr val="hlink"/>
        </a:buClr>
        <a:buSzPct val="120000"/>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Tahoma" panose="020B0604030504040204" pitchFamily="34" charset="0"/>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120000"/>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Font typeface="Tahoma" panose="020B0604030504040204" pitchFamily="34" charset="0"/>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80000"/>
        <a:buFont typeface="Wingdings" pitchFamily="2" charset="2"/>
        <a:buChar char="v"/>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2050" name="Rectangle 2">
            <a:extLst>
              <a:ext uri="{FF2B5EF4-FFF2-40B4-BE49-F238E27FC236}">
                <a16:creationId xmlns:a16="http://schemas.microsoft.com/office/drawing/2014/main" id="{31F04BBF-B55F-5044-B767-6004E1F309B0}"/>
              </a:ext>
            </a:extLst>
          </p:cNvPr>
          <p:cNvSpPr>
            <a:spLocks noGrp="1" noChangeArrowheads="1"/>
          </p:cNvSpPr>
          <p:nvPr>
            <p:ph type="ctrTitle"/>
          </p:nvPr>
        </p:nvSpPr>
        <p:spPr>
          <a:xfrm>
            <a:off x="628650" y="4555055"/>
            <a:ext cx="5174047" cy="1723125"/>
          </a:xfrm>
        </p:spPr>
        <p:txBody>
          <a:bodyPr anchor="ctr">
            <a:normAutofit/>
          </a:bodyPr>
          <a:lstStyle/>
          <a:p>
            <a:pPr lvl="0"/>
            <a:r>
              <a:rPr lang="en-US" dirty="0">
                <a:effectLst/>
              </a:rPr>
              <a:t>The European Parliament</a:t>
            </a:r>
          </a:p>
        </p:txBody>
      </p:sp>
      <p:sp>
        <p:nvSpPr>
          <p:cNvPr id="2051" name="Rectangle 3">
            <a:extLst>
              <a:ext uri="{FF2B5EF4-FFF2-40B4-BE49-F238E27FC236}">
                <a16:creationId xmlns:a16="http://schemas.microsoft.com/office/drawing/2014/main" id="{4768BE15-D32F-9D42-ABF7-D2D80D911490}"/>
              </a:ext>
            </a:extLst>
          </p:cNvPr>
          <p:cNvSpPr>
            <a:spLocks noGrp="1" noChangeArrowheads="1"/>
          </p:cNvSpPr>
          <p:nvPr>
            <p:ph type="subTitle" idx="1"/>
          </p:nvPr>
        </p:nvSpPr>
        <p:spPr>
          <a:xfrm>
            <a:off x="6156968" y="4555055"/>
            <a:ext cx="2537450" cy="1723125"/>
          </a:xfrm>
        </p:spPr>
        <p:txBody>
          <a:bodyPr anchor="ctr">
            <a:normAutofit lnSpcReduction="10000"/>
          </a:bodyPr>
          <a:lstStyle/>
          <a:p>
            <a:pPr lvl="0"/>
            <a:r>
              <a:rPr lang="en-US" dirty="0">
                <a:effectLst/>
              </a:rPr>
              <a:t>Composition</a:t>
            </a:r>
          </a:p>
          <a:p>
            <a:pPr lvl="0"/>
            <a:r>
              <a:rPr lang="en-US" dirty="0">
                <a:effectLst/>
              </a:rPr>
              <a:t>History</a:t>
            </a:r>
          </a:p>
          <a:p>
            <a:pPr lvl="0"/>
            <a:r>
              <a:rPr lang="en-US" dirty="0">
                <a:effectLst/>
              </a:rPr>
              <a:t>Powers</a:t>
            </a:r>
          </a:p>
        </p:txBody>
      </p:sp>
      <p:sp>
        <p:nvSpPr>
          <p:cNvPr id="74" name="Oval 73">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425" y="1322610"/>
            <a:ext cx="1682850" cy="168284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76" name="Oval 75">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46253" y="2707205"/>
            <a:ext cx="721796" cy="72179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78" name="Oval 77">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4374" y="2603243"/>
            <a:ext cx="220271" cy="22027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80" name="Freeform: Shape 79">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29087" y="0"/>
            <a:ext cx="4814914" cy="3429000"/>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cxnSp>
        <p:nvCxnSpPr>
          <p:cNvPr id="82" name="Straight Connector 81">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9834" y="4776880"/>
            <a:ext cx="0" cy="130302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11449"/>
            <a:ext cx="3249230"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DFF722-4126-8B40-AB01-8B9AC9849AFD}"/>
              </a:ext>
            </a:extLst>
          </p:cNvPr>
          <p:cNvSpPr>
            <a:spLocks noGrp="1"/>
          </p:cNvSpPr>
          <p:nvPr>
            <p:ph type="title"/>
          </p:nvPr>
        </p:nvSpPr>
        <p:spPr>
          <a:xfrm>
            <a:off x="557212" y="742951"/>
            <a:ext cx="2607469" cy="4962524"/>
          </a:xfrm>
        </p:spPr>
        <p:txBody>
          <a:bodyPr vert="horz" lIns="91440" tIns="45720" rIns="91440" bIns="45720" rtlCol="0" anchor="ctr">
            <a:normAutofit/>
          </a:bodyPr>
          <a:lstStyle/>
          <a:p>
            <a:pPr algn="ctr">
              <a:lnSpc>
                <a:spcPct val="90000"/>
              </a:lnSpc>
            </a:pPr>
            <a:r>
              <a:rPr lang="en-US" sz="4000" dirty="0">
                <a:solidFill>
                  <a:srgbClr val="FFFFFF"/>
                </a:solidFill>
                <a:latin typeface="Calibri" panose="020F0502020204030204" pitchFamily="34" charset="0"/>
                <a:cs typeface="Calibri" panose="020F0502020204030204" pitchFamily="34" charset="0"/>
              </a:rPr>
              <a:t>EP seats by member state</a:t>
            </a:r>
            <a:br>
              <a:rPr lang="en-US" sz="4000" dirty="0">
                <a:solidFill>
                  <a:srgbClr val="FFFFFF"/>
                </a:solidFill>
                <a:latin typeface="Calibri" panose="020F0502020204030204" pitchFamily="34" charset="0"/>
                <a:cs typeface="Calibri" panose="020F0502020204030204" pitchFamily="34" charset="0"/>
              </a:rPr>
            </a:br>
            <a:r>
              <a:rPr lang="en-US" sz="4000" dirty="0">
                <a:solidFill>
                  <a:srgbClr val="FFFFFF"/>
                </a:solidFill>
                <a:latin typeface="Calibri" panose="020F0502020204030204" pitchFamily="34" charset="0"/>
                <a:cs typeface="Calibri" panose="020F0502020204030204" pitchFamily="34" charset="0"/>
              </a:rPr>
              <a:t>pre-Brexit</a:t>
            </a:r>
            <a:endParaRPr lang="en-US" sz="4000" kern="1200" dirty="0">
              <a:solidFill>
                <a:srgbClr val="FFFFFF"/>
              </a:solidFill>
              <a:latin typeface="Calibri" panose="020F0502020204030204" pitchFamily="34" charset="0"/>
              <a:cs typeface="Calibri" panose="020F0502020204030204" pitchFamily="34" charset="0"/>
            </a:endParaRPr>
          </a:p>
        </p:txBody>
      </p:sp>
      <p:pic>
        <p:nvPicPr>
          <p:cNvPr id="4" name="Content Placeholder 3">
            <a:extLst>
              <a:ext uri="{FF2B5EF4-FFF2-40B4-BE49-F238E27FC236}">
                <a16:creationId xmlns:a16="http://schemas.microsoft.com/office/drawing/2014/main" id="{17FFDF92-C1EA-B749-9B99-A6C83E64678A}"/>
              </a:ext>
            </a:extLst>
          </p:cNvPr>
          <p:cNvPicPr>
            <a:picLocks noGrp="1" noChangeAspect="1"/>
          </p:cNvPicPr>
          <p:nvPr>
            <p:ph idx="1"/>
          </p:nvPr>
        </p:nvPicPr>
        <p:blipFill>
          <a:blip r:embed="rId2"/>
          <a:stretch>
            <a:fillRect/>
          </a:stretch>
        </p:blipFill>
        <p:spPr>
          <a:xfrm>
            <a:off x="3865366" y="975391"/>
            <a:ext cx="4915159" cy="4915159"/>
          </a:xfrm>
          <a:prstGeom prst="rect">
            <a:avLst/>
          </a:prstGeom>
        </p:spPr>
      </p:pic>
    </p:spTree>
    <p:extLst>
      <p:ext uri="{BB962C8B-B14F-4D97-AF65-F5344CB8AC3E}">
        <p14:creationId xmlns:p14="http://schemas.microsoft.com/office/powerpoint/2010/main" val="1859856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DC3A51-9972-4442-960E-26BB20606034}"/>
              </a:ext>
            </a:extLst>
          </p:cNvPr>
          <p:cNvSpPr>
            <a:spLocks noGrp="1"/>
          </p:cNvSpPr>
          <p:nvPr>
            <p:ph type="title"/>
          </p:nvPr>
        </p:nvSpPr>
        <p:spPr>
          <a:xfrm>
            <a:off x="771525" y="1967266"/>
            <a:ext cx="1971675" cy="2547257"/>
          </a:xfrm>
          <a:noFill/>
        </p:spPr>
        <p:txBody>
          <a:bodyPr vert="horz" lIns="91440" tIns="45720" rIns="91440" bIns="45720" rtlCol="0" anchor="ctr">
            <a:normAutofit/>
          </a:bodyPr>
          <a:lstStyle/>
          <a:p>
            <a:pPr algn="ctr">
              <a:lnSpc>
                <a:spcPct val="90000"/>
              </a:lnSpc>
            </a:pPr>
            <a:r>
              <a:rPr lang="en-US" sz="2900" kern="1200">
                <a:solidFill>
                  <a:srgbClr val="FFFFFF"/>
                </a:solidFill>
                <a:latin typeface="+mj-lt"/>
                <a:ea typeface="+mj-ea"/>
                <a:cs typeface="+mj-cs"/>
              </a:rPr>
              <a:t>EP seats by Member State post-Brexit</a:t>
            </a:r>
          </a:p>
        </p:txBody>
      </p:sp>
      <p:pic>
        <p:nvPicPr>
          <p:cNvPr id="1026" name="Picture 2">
            <a:extLst>
              <a:ext uri="{FF2B5EF4-FFF2-40B4-BE49-F238E27FC236}">
                <a16:creationId xmlns:a16="http://schemas.microsoft.com/office/drawing/2014/main" id="{9CDBD011-5313-AD40-BF3C-205FB9AB211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814724" y="643466"/>
            <a:ext cx="4622051" cy="5568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0891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2DB5869B-2320-43F0-B805-E4E01DFEC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2693976"/>
          </a:xfrm>
          <a:prstGeom prst="rect">
            <a:avLst/>
          </a:prstGeom>
          <a:gradFill>
            <a:gsLst>
              <a:gs pos="0">
                <a:srgbClr val="E3411B">
                  <a:lumMod val="90000"/>
                </a:srgbClr>
              </a:gs>
              <a:gs pos="25000">
                <a:srgbClr val="E3411B">
                  <a:lumMod val="90000"/>
                </a:srgb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1506" name="Rectangle 2">
            <a:extLst>
              <a:ext uri="{FF2B5EF4-FFF2-40B4-BE49-F238E27FC236}">
                <a16:creationId xmlns:a16="http://schemas.microsoft.com/office/drawing/2014/main" id="{50136263-5C12-8348-B4FE-D4D0C6E06C95}"/>
              </a:ext>
            </a:extLst>
          </p:cNvPr>
          <p:cNvSpPr>
            <a:spLocks noGrp="1" noChangeArrowheads="1"/>
          </p:cNvSpPr>
          <p:nvPr>
            <p:ph type="title"/>
          </p:nvPr>
        </p:nvSpPr>
        <p:spPr>
          <a:xfrm>
            <a:off x="884419" y="826680"/>
            <a:ext cx="7375161" cy="1325563"/>
          </a:xfrm>
        </p:spPr>
        <p:txBody>
          <a:bodyPr>
            <a:normAutofit/>
          </a:bodyPr>
          <a:lstStyle/>
          <a:p>
            <a:pPr algn="ctr"/>
            <a:r>
              <a:rPr lang="en-US" altLang="en-US" sz="3500" b="1" dirty="0">
                <a:solidFill>
                  <a:srgbClr val="FFFFFF"/>
                </a:solidFill>
                <a:latin typeface="Calibri" panose="020F0502020204030204" pitchFamily="34" charset="0"/>
                <a:cs typeface="Calibri" panose="020F0502020204030204" pitchFamily="34" charset="0"/>
              </a:rPr>
              <a:t>The electoral system </a:t>
            </a:r>
            <a:endParaRPr lang="el-GR" altLang="en-US" sz="3500" b="1" dirty="0">
              <a:solidFill>
                <a:srgbClr val="FFFFFF"/>
              </a:solidFill>
              <a:latin typeface="Calibri" panose="020F0502020204030204" pitchFamily="34" charset="0"/>
              <a:cs typeface="Calibri" panose="020F0502020204030204" pitchFamily="34" charset="0"/>
            </a:endParaRPr>
          </a:p>
        </p:txBody>
      </p:sp>
      <p:graphicFrame>
        <p:nvGraphicFramePr>
          <p:cNvPr id="2" name="Diagram 1">
            <a:extLst>
              <a:ext uri="{FF2B5EF4-FFF2-40B4-BE49-F238E27FC236}">
                <a16:creationId xmlns:a16="http://schemas.microsoft.com/office/drawing/2014/main" id="{578F763F-3472-DB49-B793-480206E55620}"/>
              </a:ext>
            </a:extLst>
          </p:cNvPr>
          <p:cNvGraphicFramePr/>
          <p:nvPr>
            <p:extLst>
              <p:ext uri="{D42A27DB-BD31-4B8C-83A1-F6EECF244321}">
                <p14:modId xmlns:p14="http://schemas.microsoft.com/office/powerpoint/2010/main" val="3058136606"/>
              </p:ext>
            </p:extLst>
          </p:nvPr>
        </p:nvGraphicFramePr>
        <p:xfrm>
          <a:off x="884419" y="3092970"/>
          <a:ext cx="7375161" cy="26939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2DB5869B-2320-43F0-B805-E4E01DFEC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2693976"/>
          </a:xfrm>
          <a:prstGeom prst="rect">
            <a:avLst/>
          </a:prstGeom>
          <a:gradFill>
            <a:gsLst>
              <a:gs pos="0">
                <a:srgbClr val="E3411B">
                  <a:lumMod val="90000"/>
                </a:srgbClr>
              </a:gs>
              <a:gs pos="25000">
                <a:srgbClr val="E3411B">
                  <a:lumMod val="90000"/>
                </a:srgb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62" name="Rectangle 2">
            <a:extLst>
              <a:ext uri="{FF2B5EF4-FFF2-40B4-BE49-F238E27FC236}">
                <a16:creationId xmlns:a16="http://schemas.microsoft.com/office/drawing/2014/main" id="{1C9B4B36-6D04-5948-8165-7D353BC107E8}"/>
              </a:ext>
            </a:extLst>
          </p:cNvPr>
          <p:cNvSpPr>
            <a:spLocks noGrp="1" noChangeArrowheads="1"/>
          </p:cNvSpPr>
          <p:nvPr>
            <p:ph type="title"/>
          </p:nvPr>
        </p:nvSpPr>
        <p:spPr>
          <a:xfrm>
            <a:off x="884419" y="826680"/>
            <a:ext cx="7375161" cy="1325563"/>
          </a:xfrm>
        </p:spPr>
        <p:txBody>
          <a:bodyPr>
            <a:normAutofit/>
          </a:bodyPr>
          <a:lstStyle/>
          <a:p>
            <a:pPr algn="ctr"/>
            <a:r>
              <a:rPr lang="en-US" altLang="en-US" sz="3500" b="1" dirty="0">
                <a:solidFill>
                  <a:srgbClr val="FFFFFF"/>
                </a:solidFill>
                <a:latin typeface="Calibri" panose="020F0502020204030204" pitchFamily="34" charset="0"/>
                <a:cs typeface="Calibri" panose="020F0502020204030204" pitchFamily="34" charset="0"/>
              </a:rPr>
              <a:t>COMPOSITION</a:t>
            </a:r>
            <a:endParaRPr lang="el-GR" altLang="en-US" sz="3500" b="1" dirty="0">
              <a:solidFill>
                <a:srgbClr val="FFFFFF"/>
              </a:solidFill>
              <a:latin typeface="Calibri" panose="020F0502020204030204" pitchFamily="34" charset="0"/>
              <a:cs typeface="Calibri" panose="020F0502020204030204" pitchFamily="34" charset="0"/>
            </a:endParaRPr>
          </a:p>
        </p:txBody>
      </p:sp>
      <p:graphicFrame>
        <p:nvGraphicFramePr>
          <p:cNvPr id="2" name="Diagram 1">
            <a:extLst>
              <a:ext uri="{FF2B5EF4-FFF2-40B4-BE49-F238E27FC236}">
                <a16:creationId xmlns:a16="http://schemas.microsoft.com/office/drawing/2014/main" id="{35A9A01D-0507-5E49-A036-EED021946D6F}"/>
              </a:ext>
            </a:extLst>
          </p:cNvPr>
          <p:cNvGraphicFramePr/>
          <p:nvPr>
            <p:extLst>
              <p:ext uri="{D42A27DB-BD31-4B8C-83A1-F6EECF244321}">
                <p14:modId xmlns:p14="http://schemas.microsoft.com/office/powerpoint/2010/main" val="2993327313"/>
              </p:ext>
            </p:extLst>
          </p:nvPr>
        </p:nvGraphicFramePr>
        <p:xfrm>
          <a:off x="884419" y="3092970"/>
          <a:ext cx="7375161" cy="26939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E96B7042-4C52-427C-8C92-8FEC051C1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2593788"/>
          </a:xfrm>
          <a:prstGeom prst="rect">
            <a:avLst/>
          </a:prstGeom>
          <a:gradFill>
            <a:gsLst>
              <a:gs pos="0">
                <a:schemeClr val="accent6">
                  <a:lumMod val="90000"/>
                </a:schemeClr>
              </a:gs>
              <a:gs pos="25000">
                <a:schemeClr val="accent6">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2530" name="Rectangle 2">
            <a:extLst>
              <a:ext uri="{FF2B5EF4-FFF2-40B4-BE49-F238E27FC236}">
                <a16:creationId xmlns:a16="http://schemas.microsoft.com/office/drawing/2014/main" id="{49000B84-89AB-4945-9E3E-C5C0BF17D7A9}"/>
              </a:ext>
            </a:extLst>
          </p:cNvPr>
          <p:cNvSpPr>
            <a:spLocks noGrp="1" noChangeArrowheads="1"/>
          </p:cNvSpPr>
          <p:nvPr>
            <p:ph type="title"/>
          </p:nvPr>
        </p:nvSpPr>
        <p:spPr>
          <a:xfrm>
            <a:off x="884419" y="826680"/>
            <a:ext cx="7375161" cy="1325563"/>
          </a:xfrm>
        </p:spPr>
        <p:txBody>
          <a:bodyPr>
            <a:normAutofit/>
          </a:bodyPr>
          <a:lstStyle/>
          <a:p>
            <a:pPr algn="ctr"/>
            <a:r>
              <a:rPr lang="en-US" altLang="en-US" sz="4000" b="1" dirty="0">
                <a:solidFill>
                  <a:srgbClr val="FFFFFF"/>
                </a:solidFill>
                <a:latin typeface="Calibri" panose="020F0502020204030204" pitchFamily="34" charset="0"/>
                <a:cs typeface="Calibri" panose="020F0502020204030204" pitchFamily="34" charset="0"/>
              </a:rPr>
              <a:t>COMPOSITION</a:t>
            </a:r>
            <a:endParaRPr lang="el-GR" altLang="en-US" sz="4000" b="1" dirty="0">
              <a:solidFill>
                <a:srgbClr val="FFFFFF"/>
              </a:solidFill>
              <a:latin typeface="Calibri" panose="020F0502020204030204" pitchFamily="34" charset="0"/>
              <a:cs typeface="Calibri" panose="020F0502020204030204" pitchFamily="34" charset="0"/>
            </a:endParaRPr>
          </a:p>
        </p:txBody>
      </p:sp>
      <p:sp>
        <p:nvSpPr>
          <p:cNvPr id="22531" name="Rectangle 3">
            <a:extLst>
              <a:ext uri="{FF2B5EF4-FFF2-40B4-BE49-F238E27FC236}">
                <a16:creationId xmlns:a16="http://schemas.microsoft.com/office/drawing/2014/main" id="{08D0096D-12B0-B84E-89AD-07297A97BD6A}"/>
              </a:ext>
            </a:extLst>
          </p:cNvPr>
          <p:cNvSpPr>
            <a:spLocks noGrp="1" noChangeArrowheads="1"/>
          </p:cNvSpPr>
          <p:nvPr>
            <p:ph type="body" idx="1"/>
          </p:nvPr>
        </p:nvSpPr>
        <p:spPr>
          <a:xfrm>
            <a:off x="884419" y="3092970"/>
            <a:ext cx="7375161" cy="2693976"/>
          </a:xfrm>
        </p:spPr>
        <p:txBody>
          <a:bodyPr>
            <a:noAutofit/>
          </a:bodyPr>
          <a:lstStyle/>
          <a:p>
            <a:pPr lvl="0" algn="just"/>
            <a:r>
              <a:rPr lang="en-US" sz="1600" dirty="0">
                <a:solidFill>
                  <a:srgbClr val="002060"/>
                </a:solidFill>
                <a:effectLst/>
                <a:latin typeface="Calibri" panose="020F0502020204030204" pitchFamily="34" charset="0"/>
                <a:cs typeface="Calibri" panose="020F0502020204030204" pitchFamily="34" charset="0"/>
              </a:rPr>
              <a:t>The Members of the European Parliament are elected for five years by direct, universal, free and secret ballot.</a:t>
            </a:r>
          </a:p>
          <a:p>
            <a:pPr algn="just">
              <a:lnSpc>
                <a:spcPct val="90000"/>
              </a:lnSpc>
            </a:pPr>
            <a:r>
              <a:rPr lang="en-US" altLang="en-US" sz="1600" dirty="0">
                <a:solidFill>
                  <a:srgbClr val="002060"/>
                </a:solidFill>
                <a:effectLst/>
                <a:latin typeface="Calibri" panose="020F0502020204030204" pitchFamily="34" charset="0"/>
                <a:cs typeface="Calibri" panose="020F0502020204030204" pitchFamily="34" charset="0"/>
              </a:rPr>
              <a:t>It decides by simple majority (unless otherwise provided for in the Treaties)</a:t>
            </a:r>
            <a:endParaRPr lang="el-GR" altLang="en-US" sz="1600" dirty="0">
              <a:solidFill>
                <a:srgbClr val="002060"/>
              </a:solidFill>
              <a:latin typeface="Calibri" panose="020F0502020204030204" pitchFamily="34" charset="0"/>
              <a:cs typeface="Calibri" panose="020F0502020204030204" pitchFamily="34" charset="0"/>
            </a:endParaRPr>
          </a:p>
          <a:p>
            <a:pPr algn="just"/>
            <a:r>
              <a:rPr lang="en-US" sz="1600" dirty="0">
                <a:solidFill>
                  <a:srgbClr val="002060"/>
                </a:solidFill>
                <a:effectLst/>
                <a:latin typeface="Calibri" panose="020F0502020204030204" pitchFamily="34" charset="0"/>
                <a:cs typeface="Calibri" panose="020F0502020204030204" pitchFamily="34" charset="0"/>
              </a:rPr>
              <a:t>2. The European Parliament, acting by means of regulations on its own initiative in accordance with a special legislative procedure after seeking an opinion from the Commission and with the consent of the Council, shall lay down the regulations and general conditions governing the performance of the duties of its Members. All rules or conditions relating to the taxation of Members or former Members shall require unanimity within the Council.</a:t>
            </a:r>
          </a:p>
          <a:p>
            <a:pPr algn="just"/>
            <a:br>
              <a:rPr lang="en-US" sz="1600" dirty="0">
                <a:solidFill>
                  <a:srgbClr val="002060"/>
                </a:solidFill>
                <a:latin typeface="Calibri" panose="020F0502020204030204" pitchFamily="34" charset="0"/>
                <a:cs typeface="Calibri" panose="020F0502020204030204" pitchFamily="34" charset="0"/>
              </a:rPr>
            </a:br>
            <a:endParaRPr lang="el-GR" altLang="en-US" sz="1600" dirty="0">
              <a:solidFill>
                <a:srgbClr val="002060"/>
              </a:solidFill>
              <a:effectLst/>
              <a:latin typeface="Calibri" panose="020F0502020204030204" pitchFamily="34" charset="0"/>
              <a:cs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E96B7042-4C52-427C-8C92-8FEC051C1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2593788"/>
          </a:xfrm>
          <a:prstGeom prst="rect">
            <a:avLst/>
          </a:prstGeom>
          <a:gradFill>
            <a:gsLst>
              <a:gs pos="0">
                <a:schemeClr val="accent6">
                  <a:lumMod val="90000"/>
                </a:schemeClr>
              </a:gs>
              <a:gs pos="25000">
                <a:schemeClr val="accent6">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1202" name="Rectangle 2">
            <a:extLst>
              <a:ext uri="{FF2B5EF4-FFF2-40B4-BE49-F238E27FC236}">
                <a16:creationId xmlns:a16="http://schemas.microsoft.com/office/drawing/2014/main" id="{29B71C96-9B4B-3A42-8FCE-998ECDC3D5D7}"/>
              </a:ext>
            </a:extLst>
          </p:cNvPr>
          <p:cNvSpPr>
            <a:spLocks noGrp="1" noChangeArrowheads="1"/>
          </p:cNvSpPr>
          <p:nvPr>
            <p:ph type="title"/>
          </p:nvPr>
        </p:nvSpPr>
        <p:spPr>
          <a:xfrm>
            <a:off x="884419" y="826680"/>
            <a:ext cx="7375161" cy="1325563"/>
          </a:xfrm>
        </p:spPr>
        <p:txBody>
          <a:bodyPr>
            <a:normAutofit/>
          </a:bodyPr>
          <a:lstStyle/>
          <a:p>
            <a:pPr algn="ctr"/>
            <a:r>
              <a:rPr lang="en-US" altLang="en-US" sz="3500" b="1" dirty="0">
                <a:solidFill>
                  <a:srgbClr val="FFFFFF"/>
                </a:solidFill>
                <a:latin typeface="Calibri" panose="020F0502020204030204" pitchFamily="34" charset="0"/>
                <a:cs typeface="Calibri" panose="020F0502020204030204" pitchFamily="34" charset="0"/>
              </a:rPr>
              <a:t>It has three seats</a:t>
            </a:r>
            <a:endParaRPr lang="el-GR" altLang="en-US" sz="3500" b="1" dirty="0">
              <a:solidFill>
                <a:srgbClr val="FFFFFF"/>
              </a:solidFill>
              <a:latin typeface="Calibri" panose="020F0502020204030204" pitchFamily="34" charset="0"/>
              <a:cs typeface="Calibri" panose="020F0502020204030204" pitchFamily="34" charset="0"/>
            </a:endParaRPr>
          </a:p>
        </p:txBody>
      </p:sp>
      <p:sp>
        <p:nvSpPr>
          <p:cNvPr id="51203" name="Rectangle 3">
            <a:extLst>
              <a:ext uri="{FF2B5EF4-FFF2-40B4-BE49-F238E27FC236}">
                <a16:creationId xmlns:a16="http://schemas.microsoft.com/office/drawing/2014/main" id="{B07E4B01-598A-5842-B489-C22E00CAD0A9}"/>
              </a:ext>
            </a:extLst>
          </p:cNvPr>
          <p:cNvSpPr>
            <a:spLocks noGrp="1" noChangeArrowheads="1"/>
          </p:cNvSpPr>
          <p:nvPr>
            <p:ph type="body" idx="1"/>
          </p:nvPr>
        </p:nvSpPr>
        <p:spPr>
          <a:xfrm>
            <a:off x="884419" y="3092970"/>
            <a:ext cx="7375161" cy="2693976"/>
          </a:xfrm>
        </p:spPr>
        <p:txBody>
          <a:bodyPr>
            <a:noAutofit/>
          </a:bodyPr>
          <a:lstStyle/>
          <a:p>
            <a:pPr lvl="0"/>
            <a:r>
              <a:rPr lang="en-US" sz="1400" dirty="0">
                <a:solidFill>
                  <a:srgbClr val="002060"/>
                </a:solidFill>
                <a:effectLst/>
                <a:latin typeface="Calibri" panose="020F0502020204030204" pitchFamily="34" charset="0"/>
                <a:cs typeface="Calibri" panose="020F0502020204030204" pitchFamily="34" charset="0"/>
              </a:rPr>
              <a:t>Originally the EP met in Strasbourg </a:t>
            </a:r>
          </a:p>
          <a:p>
            <a:pPr lvl="0"/>
            <a:r>
              <a:rPr lang="en-US" sz="1400" dirty="0">
                <a:solidFill>
                  <a:srgbClr val="002060"/>
                </a:solidFill>
                <a:effectLst/>
                <a:latin typeface="Calibri" panose="020F0502020204030204" pitchFamily="34" charset="0"/>
                <a:cs typeface="Calibri" panose="020F0502020204030204" pitchFamily="34" charset="0"/>
              </a:rPr>
              <a:t>While its  administration was in Luxembourg. </a:t>
            </a:r>
          </a:p>
          <a:p>
            <a:pPr lvl="0"/>
            <a:r>
              <a:rPr lang="en-US" sz="1400" dirty="0">
                <a:solidFill>
                  <a:srgbClr val="002060"/>
                </a:solidFill>
                <a:effectLst/>
                <a:latin typeface="Calibri" panose="020F0502020204030204" pitchFamily="34" charset="0"/>
                <a:cs typeface="Calibri" panose="020F0502020204030204" pitchFamily="34" charset="0"/>
              </a:rPr>
              <a:t>After the direct election, committee meetings started taking place  in Brussels</a:t>
            </a:r>
          </a:p>
          <a:p>
            <a:pPr lvl="0"/>
            <a:r>
              <a:rPr lang="en-US" sz="1400" dirty="0">
                <a:solidFill>
                  <a:srgbClr val="002060"/>
                </a:solidFill>
                <a:effectLst/>
                <a:latin typeface="Calibri" panose="020F0502020204030204" pitchFamily="34" charset="0"/>
                <a:cs typeface="Calibri" panose="020F0502020204030204" pitchFamily="34" charset="0"/>
              </a:rPr>
              <a:t>The current situation</a:t>
            </a:r>
          </a:p>
          <a:p>
            <a:pPr lvl="1"/>
            <a:r>
              <a:rPr lang="en-US" sz="1400" dirty="0">
                <a:solidFill>
                  <a:srgbClr val="002060"/>
                </a:solidFill>
                <a:effectLst/>
                <a:latin typeface="Calibri" panose="020F0502020204030204" pitchFamily="34" charset="0"/>
                <a:cs typeface="Calibri" panose="020F0502020204030204" pitchFamily="34" charset="0"/>
              </a:rPr>
              <a:t>Administration </a:t>
            </a:r>
            <a:r>
              <a:rPr lang="en-US" sz="1400" dirty="0">
                <a:solidFill>
                  <a:srgbClr val="002060"/>
                </a:solidFill>
                <a:effectLst/>
                <a:latin typeface="Calibri" panose="020F0502020204030204" pitchFamily="34" charset="0"/>
                <a:cs typeface="Calibri" panose="020F0502020204030204" pitchFamily="34" charset="0"/>
                <a:sym typeface="Wingdings" pitchFamily="2" charset="2"/>
              </a:rPr>
              <a:t> Luxembourg</a:t>
            </a:r>
            <a:endParaRPr lang="en-US" sz="1400" dirty="0">
              <a:solidFill>
                <a:srgbClr val="002060"/>
              </a:solidFill>
              <a:effectLst/>
              <a:latin typeface="Calibri" panose="020F0502020204030204" pitchFamily="34" charset="0"/>
              <a:cs typeface="Calibri" panose="020F0502020204030204" pitchFamily="34" charset="0"/>
            </a:endParaRPr>
          </a:p>
          <a:p>
            <a:pPr lvl="1"/>
            <a:r>
              <a:rPr lang="en-US" sz="1400" dirty="0">
                <a:solidFill>
                  <a:srgbClr val="002060"/>
                </a:solidFill>
                <a:effectLst/>
                <a:latin typeface="Calibri" panose="020F0502020204030204" pitchFamily="34" charset="0"/>
                <a:cs typeface="Calibri" panose="020F0502020204030204" pitchFamily="34" charset="0"/>
              </a:rPr>
              <a:t>12 plenary sessions </a:t>
            </a:r>
            <a:r>
              <a:rPr lang="en-US" sz="1400" dirty="0">
                <a:solidFill>
                  <a:srgbClr val="002060"/>
                </a:solidFill>
                <a:effectLst/>
                <a:latin typeface="Calibri" panose="020F0502020204030204" pitchFamily="34" charset="0"/>
                <a:cs typeface="Calibri" panose="020F0502020204030204" pitchFamily="34" charset="0"/>
                <a:sym typeface="Wingdings" pitchFamily="2" charset="2"/>
              </a:rPr>
              <a:t></a:t>
            </a:r>
            <a:r>
              <a:rPr lang="en-US" sz="1400" dirty="0">
                <a:solidFill>
                  <a:srgbClr val="002060"/>
                </a:solidFill>
                <a:effectLst/>
                <a:latin typeface="Calibri" panose="020F0502020204030204" pitchFamily="34" charset="0"/>
                <a:cs typeface="Calibri" panose="020F0502020204030204" pitchFamily="34" charset="0"/>
              </a:rPr>
              <a:t> Strasbourg</a:t>
            </a:r>
          </a:p>
          <a:p>
            <a:pPr lvl="1"/>
            <a:r>
              <a:rPr lang="en-US" sz="1400" dirty="0">
                <a:solidFill>
                  <a:srgbClr val="002060"/>
                </a:solidFill>
                <a:effectLst/>
                <a:latin typeface="Calibri" panose="020F0502020204030204" pitchFamily="34" charset="0"/>
                <a:cs typeface="Calibri" panose="020F0502020204030204" pitchFamily="34" charset="0"/>
              </a:rPr>
              <a:t>Committees and other plenary sittings </a:t>
            </a:r>
            <a:r>
              <a:rPr lang="en-US" sz="1400" dirty="0">
                <a:solidFill>
                  <a:srgbClr val="002060"/>
                </a:solidFill>
                <a:effectLst/>
                <a:latin typeface="Calibri" panose="020F0502020204030204" pitchFamily="34" charset="0"/>
                <a:cs typeface="Calibri" panose="020F0502020204030204" pitchFamily="34" charset="0"/>
                <a:sym typeface="Wingdings" pitchFamily="2" charset="2"/>
              </a:rPr>
              <a:t></a:t>
            </a:r>
            <a:r>
              <a:rPr lang="en-US" sz="1400" dirty="0">
                <a:solidFill>
                  <a:srgbClr val="002060"/>
                </a:solidFill>
                <a:effectLst/>
                <a:latin typeface="Calibri" panose="020F0502020204030204" pitchFamily="34" charset="0"/>
                <a:cs typeface="Calibri" panose="020F0502020204030204" pitchFamily="34" charset="0"/>
              </a:rPr>
              <a:t> Brussels</a:t>
            </a:r>
          </a:p>
          <a:p>
            <a:pPr lvl="0" algn="just"/>
            <a:endParaRPr lang="en-US" sz="1400" dirty="0">
              <a:solidFill>
                <a:srgbClr val="002060"/>
              </a:solidFill>
              <a:effectLst/>
              <a:latin typeface="Calibri" panose="020F0502020204030204" pitchFamily="34" charset="0"/>
              <a:cs typeface="Calibri" panose="020F0502020204030204" pitchFamily="34" charset="0"/>
            </a:endParaRPr>
          </a:p>
          <a:p>
            <a:pPr lvl="0" algn="just"/>
            <a:r>
              <a:rPr lang="en-US" sz="1400" dirty="0">
                <a:solidFill>
                  <a:srgbClr val="002060"/>
                </a:solidFill>
                <a:effectLst/>
                <a:latin typeface="Calibri" panose="020F0502020204030204" pitchFamily="34" charset="0"/>
                <a:cs typeface="Calibri" panose="020F0502020204030204" pitchFamily="34" charset="0"/>
              </a:rPr>
              <a:t>The Parliament’s demand for a single seat</a:t>
            </a:r>
          </a:p>
          <a:p>
            <a:pPr lvl="0" algn="just"/>
            <a:r>
              <a:rPr lang="en-US" sz="1400" dirty="0">
                <a:solidFill>
                  <a:srgbClr val="002060"/>
                </a:solidFill>
                <a:effectLst/>
                <a:latin typeface="Calibri" panose="020F0502020204030204" pitchFamily="34" charset="0"/>
                <a:cs typeface="Calibri" panose="020F0502020204030204" pitchFamily="34" charset="0"/>
              </a:rPr>
              <a:t>Clashes with member states (particularly France) interests</a:t>
            </a:r>
          </a:p>
          <a:p>
            <a:pPr marL="0" indent="0" algn="just">
              <a:buNone/>
            </a:pPr>
            <a:endParaRPr lang="en-US" sz="1400" dirty="0">
              <a:solidFill>
                <a:srgbClr val="002060"/>
              </a:solidFill>
              <a:effectLst/>
              <a:latin typeface="Calibri" panose="020F0502020204030204" pitchFamily="34" charset="0"/>
              <a:cs typeface="Calibri" panose="020F0502020204030204" pitchFamily="34" charset="0"/>
            </a:endParaRPr>
          </a:p>
          <a:p>
            <a:pPr algn="just"/>
            <a:endParaRPr lang="el-GR" altLang="en-US" sz="1400" dirty="0">
              <a:solidFill>
                <a:srgbClr val="002060"/>
              </a:solidFill>
              <a:latin typeface="Calibri" panose="020F0502020204030204" pitchFamily="34" charset="0"/>
              <a:cs typeface="Calibri" panose="020F050202020403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2226" name="Rectangle 2">
            <a:extLst>
              <a:ext uri="{FF2B5EF4-FFF2-40B4-BE49-F238E27FC236}">
                <a16:creationId xmlns:a16="http://schemas.microsoft.com/office/drawing/2014/main" id="{7C1D580C-2C97-2747-86C8-6BB6B355283F}"/>
              </a:ext>
            </a:extLst>
          </p:cNvPr>
          <p:cNvSpPr>
            <a:spLocks noGrp="1" noChangeArrowheads="1"/>
          </p:cNvSpPr>
          <p:nvPr>
            <p:ph type="title"/>
          </p:nvPr>
        </p:nvSpPr>
        <p:spPr>
          <a:xfrm>
            <a:off x="884419" y="826680"/>
            <a:ext cx="7375161" cy="1325563"/>
          </a:xfrm>
        </p:spPr>
        <p:txBody>
          <a:bodyPr>
            <a:normAutofit/>
          </a:bodyPr>
          <a:lstStyle/>
          <a:p>
            <a:pPr algn="ctr"/>
            <a:r>
              <a:rPr lang="en-US" altLang="en-US" sz="4000" b="1" dirty="0">
                <a:solidFill>
                  <a:srgbClr val="FFFFFF"/>
                </a:solidFill>
                <a:latin typeface="Calibri" panose="020F0502020204030204" pitchFamily="34" charset="0"/>
                <a:cs typeface="Calibri" panose="020F0502020204030204" pitchFamily="34" charset="0"/>
              </a:rPr>
              <a:t>STRUCTURE</a:t>
            </a:r>
            <a:endParaRPr lang="el-GR" altLang="en-US" sz="4000" b="1" dirty="0">
              <a:solidFill>
                <a:srgbClr val="FFFFFF"/>
              </a:solidFill>
              <a:latin typeface="Calibri" panose="020F0502020204030204" pitchFamily="34" charset="0"/>
              <a:cs typeface="Calibri" panose="020F0502020204030204" pitchFamily="34" charset="0"/>
            </a:endParaRPr>
          </a:p>
        </p:txBody>
      </p:sp>
      <p:sp>
        <p:nvSpPr>
          <p:cNvPr id="52227" name="Rectangle 3">
            <a:extLst>
              <a:ext uri="{FF2B5EF4-FFF2-40B4-BE49-F238E27FC236}">
                <a16:creationId xmlns:a16="http://schemas.microsoft.com/office/drawing/2014/main" id="{04678AFC-E025-CB40-8B36-994BBF722DA2}"/>
              </a:ext>
            </a:extLst>
          </p:cNvPr>
          <p:cNvSpPr>
            <a:spLocks noGrp="1" noChangeArrowheads="1"/>
          </p:cNvSpPr>
          <p:nvPr>
            <p:ph type="body" idx="1"/>
          </p:nvPr>
        </p:nvSpPr>
        <p:spPr>
          <a:xfrm>
            <a:off x="884419" y="3092970"/>
            <a:ext cx="7375161" cy="2693976"/>
          </a:xfrm>
        </p:spPr>
        <p:txBody>
          <a:bodyPr>
            <a:normAutofit fontScale="77500" lnSpcReduction="20000"/>
          </a:bodyPr>
          <a:lstStyle/>
          <a:p>
            <a:pPr lvl="0"/>
            <a:r>
              <a:rPr lang="en-US" dirty="0">
                <a:solidFill>
                  <a:srgbClr val="002060"/>
                </a:solidFill>
                <a:effectLst/>
                <a:latin typeface="Calibri" panose="020F0502020204030204" pitchFamily="34" charset="0"/>
                <a:cs typeface="Calibri" panose="020F0502020204030204" pitchFamily="34" charset="0"/>
              </a:rPr>
              <a:t>President (elected for 2 1/2 years)</a:t>
            </a:r>
          </a:p>
          <a:p>
            <a:pPr lvl="0"/>
            <a:r>
              <a:rPr lang="en-US" dirty="0">
                <a:solidFill>
                  <a:srgbClr val="002060"/>
                </a:solidFill>
                <a:effectLst/>
                <a:latin typeface="Calibri" panose="020F0502020204030204" pitchFamily="34" charset="0"/>
                <a:cs typeface="Calibri" panose="020F0502020204030204" pitchFamily="34" charset="0"/>
              </a:rPr>
              <a:t>Bureau</a:t>
            </a:r>
          </a:p>
          <a:p>
            <a:pPr lvl="0"/>
            <a:r>
              <a:rPr lang="en-US" dirty="0">
                <a:solidFill>
                  <a:srgbClr val="002060"/>
                </a:solidFill>
                <a:effectLst/>
                <a:latin typeface="Calibri" panose="020F0502020204030204" pitchFamily="34" charset="0"/>
                <a:cs typeface="Calibri" panose="020F0502020204030204" pitchFamily="34" charset="0"/>
              </a:rPr>
              <a:t>Conference of Presidents of parliamentary groups</a:t>
            </a:r>
          </a:p>
          <a:p>
            <a:pPr lvl="0"/>
            <a:r>
              <a:rPr lang="en-US" dirty="0">
                <a:solidFill>
                  <a:srgbClr val="002060"/>
                </a:solidFill>
                <a:effectLst/>
                <a:latin typeface="Calibri" panose="020F0502020204030204" pitchFamily="34" charset="0"/>
                <a:cs typeface="Calibri" panose="020F0502020204030204" pitchFamily="34" charset="0"/>
              </a:rPr>
              <a:t>Parliamentary committees</a:t>
            </a:r>
          </a:p>
          <a:p>
            <a:pPr lvl="0"/>
            <a:r>
              <a:rPr lang="en-US" dirty="0">
                <a:solidFill>
                  <a:srgbClr val="002060"/>
                </a:solidFill>
                <a:effectLst/>
                <a:latin typeface="Calibri" panose="020F0502020204030204" pitchFamily="34" charset="0"/>
                <a:cs typeface="Calibri" panose="020F0502020204030204" pitchFamily="34" charset="0"/>
              </a:rPr>
              <a:t>Parliamentary delegations</a:t>
            </a:r>
          </a:p>
          <a:p>
            <a:pPr algn="just"/>
            <a:r>
              <a:rPr lang="en-US" dirty="0">
                <a:solidFill>
                  <a:srgbClr val="002060"/>
                </a:solidFill>
                <a:effectLst/>
                <a:latin typeface="Calibri" panose="020F0502020204030204" pitchFamily="34" charset="0"/>
                <a:cs typeface="Calibri" panose="020F0502020204030204" pitchFamily="34" charset="0"/>
              </a:rPr>
              <a:t>The use of the </a:t>
            </a:r>
            <a:r>
              <a:rPr lang="en-US" dirty="0" err="1">
                <a:solidFill>
                  <a:srgbClr val="002060"/>
                </a:solidFill>
                <a:effectLst/>
                <a:latin typeface="Calibri" panose="020F0502020204030204" pitchFamily="34" charset="0"/>
                <a:cs typeface="Calibri" panose="020F0502020204030204" pitchFamily="34" charset="0"/>
              </a:rPr>
              <a:t>D’Hondt</a:t>
            </a:r>
            <a:r>
              <a:rPr lang="en-US" dirty="0">
                <a:solidFill>
                  <a:srgbClr val="002060"/>
                </a:solidFill>
                <a:effectLst/>
                <a:latin typeface="Calibri" panose="020F0502020204030204" pitchFamily="34" charset="0"/>
                <a:cs typeface="Calibri" panose="020F0502020204030204" pitchFamily="34" charset="0"/>
              </a:rPr>
              <a:t> system for the allocation of all positions</a:t>
            </a:r>
          </a:p>
          <a:p>
            <a:pPr algn="just"/>
            <a:endParaRPr lang="en-US" dirty="0">
              <a:solidFill>
                <a:srgbClr val="002060"/>
              </a:solidFill>
              <a:effectLst/>
              <a:latin typeface="Calibri" panose="020F0502020204030204" pitchFamily="34" charset="0"/>
              <a:cs typeface="Calibri" panose="020F050202020403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3554" name="Rectangle 2">
            <a:extLst>
              <a:ext uri="{FF2B5EF4-FFF2-40B4-BE49-F238E27FC236}">
                <a16:creationId xmlns:a16="http://schemas.microsoft.com/office/drawing/2014/main" id="{53ED1DD3-A9D9-9B48-B1C1-B79566E49241}"/>
              </a:ext>
            </a:extLst>
          </p:cNvPr>
          <p:cNvSpPr>
            <a:spLocks noGrp="1" noChangeArrowheads="1"/>
          </p:cNvSpPr>
          <p:nvPr>
            <p:ph type="title"/>
          </p:nvPr>
        </p:nvSpPr>
        <p:spPr>
          <a:xfrm>
            <a:off x="884419" y="826680"/>
            <a:ext cx="7375161" cy="1325563"/>
          </a:xfrm>
        </p:spPr>
        <p:txBody>
          <a:bodyPr>
            <a:normAutofit/>
          </a:bodyPr>
          <a:lstStyle/>
          <a:p>
            <a:pPr algn="ctr"/>
            <a:r>
              <a:rPr lang="en-US" altLang="en-US" sz="3500" b="1" dirty="0">
                <a:solidFill>
                  <a:srgbClr val="FFFFFF"/>
                </a:solidFill>
                <a:latin typeface="Calibri" panose="020F0502020204030204" pitchFamily="34" charset="0"/>
                <a:cs typeface="Calibri" panose="020F0502020204030204" pitchFamily="34" charset="0"/>
              </a:rPr>
              <a:t>The statute of MEPs</a:t>
            </a:r>
            <a:endParaRPr lang="el-GR" altLang="en-US" sz="3500" b="1" dirty="0">
              <a:solidFill>
                <a:srgbClr val="FFFFFF"/>
              </a:solidFill>
              <a:latin typeface="Calibri" panose="020F0502020204030204" pitchFamily="34" charset="0"/>
              <a:cs typeface="Calibri" panose="020F0502020204030204" pitchFamily="34" charset="0"/>
            </a:endParaRPr>
          </a:p>
        </p:txBody>
      </p:sp>
      <p:sp>
        <p:nvSpPr>
          <p:cNvPr id="23555" name="Rectangle 3">
            <a:extLst>
              <a:ext uri="{FF2B5EF4-FFF2-40B4-BE49-F238E27FC236}">
                <a16:creationId xmlns:a16="http://schemas.microsoft.com/office/drawing/2014/main" id="{F538A31E-519D-F34B-AC18-A0023D704D5B}"/>
              </a:ext>
            </a:extLst>
          </p:cNvPr>
          <p:cNvSpPr>
            <a:spLocks noGrp="1" noChangeArrowheads="1"/>
          </p:cNvSpPr>
          <p:nvPr>
            <p:ph type="body" idx="1"/>
          </p:nvPr>
        </p:nvSpPr>
        <p:spPr>
          <a:xfrm>
            <a:off x="884419" y="3092970"/>
            <a:ext cx="7375161" cy="2693976"/>
          </a:xfrm>
        </p:spPr>
        <p:txBody>
          <a:bodyPr>
            <a:noAutofit/>
          </a:bodyPr>
          <a:lstStyle/>
          <a:p>
            <a:pPr lvl="0" algn="just"/>
            <a:r>
              <a:rPr lang="en-US" sz="2000" dirty="0">
                <a:solidFill>
                  <a:srgbClr val="002060"/>
                </a:solidFill>
                <a:effectLst/>
                <a:latin typeface="Calibri" panose="020F0502020204030204" pitchFamily="34" charset="0"/>
                <a:cs typeface="Calibri" panose="020F0502020204030204" pitchFamily="34" charset="0"/>
              </a:rPr>
              <a:t>The election takes place at national level, based on different electoral systems (all member states now use some form of proportional representation)</a:t>
            </a:r>
          </a:p>
          <a:p>
            <a:pPr lvl="0" algn="just"/>
            <a:r>
              <a:rPr lang="en-US" sz="2000" dirty="0">
                <a:solidFill>
                  <a:srgbClr val="002060"/>
                </a:solidFill>
                <a:effectLst/>
                <a:latin typeface="Calibri" panose="020F0502020204030204" pitchFamily="34" charset="0"/>
                <a:cs typeface="Calibri" panose="020F0502020204030204" pitchFamily="34" charset="0"/>
              </a:rPr>
              <a:t>Until 2009 MEPs received a differentiated compensation, matching that of respective national MPs</a:t>
            </a:r>
          </a:p>
          <a:p>
            <a:pPr lvl="0" algn="just"/>
            <a:r>
              <a:rPr lang="en-US" sz="2000" dirty="0">
                <a:solidFill>
                  <a:srgbClr val="002060"/>
                </a:solidFill>
                <a:effectLst/>
                <a:latin typeface="Calibri" panose="020F0502020204030204" pitchFamily="34" charset="0"/>
                <a:cs typeface="Calibri" panose="020F0502020204030204" pitchFamily="34" charset="0"/>
              </a:rPr>
              <a:t>The single statute of parliamentarians was initiated only in 2009 </a:t>
            </a:r>
            <a:r>
              <a:rPr lang="en-US" sz="2000" dirty="0">
                <a:solidFill>
                  <a:srgbClr val="002060"/>
                </a:solidFill>
                <a:effectLst/>
                <a:latin typeface="Calibri" panose="020F0502020204030204" pitchFamily="34" charset="0"/>
                <a:cs typeface="Calibri" panose="020F0502020204030204" pitchFamily="34" charset="0"/>
                <a:sym typeface="Wingdings" pitchFamily="2" charset="2"/>
              </a:rPr>
              <a:t> same salary</a:t>
            </a:r>
            <a:r>
              <a:rPr lang="en-US" sz="2000" dirty="0">
                <a:solidFill>
                  <a:srgbClr val="002060"/>
                </a:solidFill>
                <a:effectLst/>
                <a:latin typeface="Calibri" panose="020F0502020204030204" pitchFamily="34" charset="0"/>
                <a:cs typeface="Calibri" panose="020F0502020204030204" pitchFamily="34" charset="0"/>
              </a:rPr>
              <a:t> and tax treatment, privileges and immunities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4578" name="Rectangle 2">
            <a:extLst>
              <a:ext uri="{FF2B5EF4-FFF2-40B4-BE49-F238E27FC236}">
                <a16:creationId xmlns:a16="http://schemas.microsoft.com/office/drawing/2014/main" id="{64D621E7-CD75-2743-8937-B8B9E9D34CD8}"/>
              </a:ext>
            </a:extLst>
          </p:cNvPr>
          <p:cNvSpPr>
            <a:spLocks noGrp="1" noChangeArrowheads="1"/>
          </p:cNvSpPr>
          <p:nvPr>
            <p:ph type="title"/>
          </p:nvPr>
        </p:nvSpPr>
        <p:spPr>
          <a:xfrm>
            <a:off x="480059" y="2053641"/>
            <a:ext cx="2751871" cy="2760098"/>
          </a:xfrm>
        </p:spPr>
        <p:txBody>
          <a:bodyPr>
            <a:normAutofit/>
          </a:bodyPr>
          <a:lstStyle/>
          <a:p>
            <a:pPr algn="ctr"/>
            <a:r>
              <a:rPr lang="en-US" altLang="en-US" sz="3700" dirty="0">
                <a:solidFill>
                  <a:srgbClr val="FFFFFF"/>
                </a:solidFill>
                <a:latin typeface="Calibri" panose="020F0502020204030204" pitchFamily="34" charset="0"/>
                <a:cs typeface="Calibri" panose="020F0502020204030204" pitchFamily="34" charset="0"/>
              </a:rPr>
              <a:t>European political parties</a:t>
            </a:r>
            <a:endParaRPr lang="el-GR" altLang="en-US" sz="3700" dirty="0">
              <a:solidFill>
                <a:srgbClr val="FFFFFF"/>
              </a:solidFill>
              <a:latin typeface="Calibri" panose="020F0502020204030204" pitchFamily="34" charset="0"/>
              <a:cs typeface="Calibri" panose="020F0502020204030204" pitchFamily="34" charset="0"/>
            </a:endParaRPr>
          </a:p>
        </p:txBody>
      </p:sp>
      <p:sp>
        <p:nvSpPr>
          <p:cNvPr id="24579" name="Rectangle 3">
            <a:extLst>
              <a:ext uri="{FF2B5EF4-FFF2-40B4-BE49-F238E27FC236}">
                <a16:creationId xmlns:a16="http://schemas.microsoft.com/office/drawing/2014/main" id="{75908A95-9CE2-3747-AF90-E1BBDB9B6592}"/>
              </a:ext>
            </a:extLst>
          </p:cNvPr>
          <p:cNvSpPr>
            <a:spLocks noGrp="1" noChangeArrowheads="1"/>
          </p:cNvSpPr>
          <p:nvPr>
            <p:ph type="body" idx="1"/>
          </p:nvPr>
        </p:nvSpPr>
        <p:spPr>
          <a:xfrm>
            <a:off x="4567930" y="801866"/>
            <a:ext cx="3979563" cy="5230634"/>
          </a:xfrm>
        </p:spPr>
        <p:txBody>
          <a:bodyPr anchor="ctr">
            <a:noAutofit/>
          </a:bodyPr>
          <a:lstStyle/>
          <a:p>
            <a:pPr marL="0" indent="0" algn="just">
              <a:lnSpc>
                <a:spcPct val="120000"/>
              </a:lnSpc>
              <a:spcBef>
                <a:spcPts val="0"/>
              </a:spcBef>
            </a:pPr>
            <a:r>
              <a:rPr lang="el-GR" altLang="en-US" sz="1600" dirty="0">
                <a:solidFill>
                  <a:srgbClr val="002060"/>
                </a:solidFill>
                <a:effectLst/>
                <a:latin typeface="Calibri" panose="020F0502020204030204" pitchFamily="34" charset="0"/>
                <a:cs typeface="Calibri" panose="020F0502020204030204" pitchFamily="34" charset="0"/>
              </a:rPr>
              <a:t>«</a:t>
            </a:r>
            <a:r>
              <a:rPr lang="en-US" sz="1600" dirty="0">
                <a:solidFill>
                  <a:srgbClr val="002060"/>
                </a:solidFill>
                <a:effectLst/>
                <a:latin typeface="Calibri" panose="020F0502020204030204" pitchFamily="34" charset="0"/>
                <a:cs typeface="Calibri" panose="020F0502020204030204" pitchFamily="34" charset="0"/>
              </a:rPr>
              <a:t>Political parties at European level contribute to forming European political awareness and to expressing the will of citizens of the Union</a:t>
            </a:r>
            <a:r>
              <a:rPr lang="el-GR" altLang="en-US" sz="1600" dirty="0">
                <a:solidFill>
                  <a:srgbClr val="002060"/>
                </a:solidFill>
                <a:effectLst/>
                <a:latin typeface="Calibri" panose="020F0502020204030204" pitchFamily="34" charset="0"/>
                <a:cs typeface="Calibri" panose="020F0502020204030204" pitchFamily="34" charset="0"/>
              </a:rPr>
              <a:t>».</a:t>
            </a:r>
          </a:p>
          <a:p>
            <a:pPr marL="0" indent="0" algn="just">
              <a:lnSpc>
                <a:spcPct val="120000"/>
              </a:lnSpc>
              <a:spcBef>
                <a:spcPts val="0"/>
              </a:spcBef>
            </a:pPr>
            <a:r>
              <a:rPr lang="en-US" sz="1600" dirty="0">
                <a:solidFill>
                  <a:srgbClr val="002060"/>
                </a:solidFill>
                <a:effectLst/>
                <a:latin typeface="Calibri" panose="020F0502020204030204" pitchFamily="34" charset="0"/>
                <a:cs typeface="Calibri" panose="020F0502020204030204" pitchFamily="34" charset="0"/>
              </a:rPr>
              <a:t>The European Parliament and the Council, acting in accordance with the ordinary legislative procedure […] shall lay down the regulations governing political parties at European level […] and in particular the rules regarding their funding</a:t>
            </a:r>
          </a:p>
          <a:p>
            <a:pPr marL="0" indent="0" algn="just">
              <a:lnSpc>
                <a:spcPct val="120000"/>
              </a:lnSpc>
              <a:spcBef>
                <a:spcPts val="0"/>
              </a:spcBef>
            </a:pPr>
            <a:endParaRPr lang="el-GR" altLang="en-US" sz="1600" dirty="0">
              <a:solidFill>
                <a:srgbClr val="002060"/>
              </a:solidFill>
              <a:effectLst/>
              <a:latin typeface="Calibri" panose="020F0502020204030204" pitchFamily="34" charset="0"/>
              <a:cs typeface="Calibri" panose="020F050202020403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5602" name="Rectangle 2">
            <a:extLst>
              <a:ext uri="{FF2B5EF4-FFF2-40B4-BE49-F238E27FC236}">
                <a16:creationId xmlns:a16="http://schemas.microsoft.com/office/drawing/2014/main" id="{2D9A68DC-03EE-B343-AC04-77B471D6FAF4}"/>
              </a:ext>
            </a:extLst>
          </p:cNvPr>
          <p:cNvSpPr>
            <a:spLocks noGrp="1" noChangeArrowheads="1"/>
          </p:cNvSpPr>
          <p:nvPr>
            <p:ph type="title"/>
          </p:nvPr>
        </p:nvSpPr>
        <p:spPr>
          <a:xfrm>
            <a:off x="884419" y="826680"/>
            <a:ext cx="7375161" cy="1325563"/>
          </a:xfrm>
        </p:spPr>
        <p:txBody>
          <a:bodyPr>
            <a:normAutofit/>
          </a:bodyPr>
          <a:lstStyle/>
          <a:p>
            <a:pPr algn="ctr"/>
            <a:r>
              <a:rPr lang="en-US" altLang="en-US" sz="3500" b="1" dirty="0">
                <a:solidFill>
                  <a:srgbClr val="FFFFFF"/>
                </a:solidFill>
                <a:latin typeface="Calibri" panose="020F0502020204030204" pitchFamily="34" charset="0"/>
                <a:cs typeface="Calibri" panose="020F0502020204030204" pitchFamily="34" charset="0"/>
              </a:rPr>
              <a:t>Competences </a:t>
            </a:r>
            <a:endParaRPr lang="el-GR" altLang="en-US" sz="3500" b="1" dirty="0">
              <a:solidFill>
                <a:srgbClr val="FFFFFF"/>
              </a:solidFill>
              <a:latin typeface="Calibri" panose="020F0502020204030204" pitchFamily="34" charset="0"/>
              <a:cs typeface="Calibri" panose="020F0502020204030204" pitchFamily="34" charset="0"/>
            </a:endParaRPr>
          </a:p>
        </p:txBody>
      </p:sp>
      <p:sp>
        <p:nvSpPr>
          <p:cNvPr id="25603" name="Rectangle 3">
            <a:extLst>
              <a:ext uri="{FF2B5EF4-FFF2-40B4-BE49-F238E27FC236}">
                <a16:creationId xmlns:a16="http://schemas.microsoft.com/office/drawing/2014/main" id="{F080B19C-B602-A54C-91DC-FCCC8CADE56F}"/>
              </a:ext>
            </a:extLst>
          </p:cNvPr>
          <p:cNvSpPr>
            <a:spLocks noGrp="1" noChangeArrowheads="1"/>
          </p:cNvSpPr>
          <p:nvPr>
            <p:ph type="body" idx="1"/>
          </p:nvPr>
        </p:nvSpPr>
        <p:spPr>
          <a:xfrm>
            <a:off x="539552" y="2954887"/>
            <a:ext cx="7375161" cy="2693976"/>
          </a:xfrm>
        </p:spPr>
        <p:txBody>
          <a:bodyPr>
            <a:noAutofit/>
          </a:bodyPr>
          <a:lstStyle/>
          <a:p>
            <a:pPr marL="609600" indent="-609600" algn="just"/>
            <a:r>
              <a:rPr lang="en-US" altLang="en-US" sz="1400" dirty="0">
                <a:solidFill>
                  <a:srgbClr val="002060"/>
                </a:solidFill>
                <a:latin typeface="Calibri" panose="020F0502020204030204" pitchFamily="34" charset="0"/>
                <a:cs typeface="Calibri" panose="020F0502020204030204" pitchFamily="34" charset="0"/>
              </a:rPr>
              <a:t>Legislative</a:t>
            </a:r>
            <a:r>
              <a:rPr lang="el-GR" altLang="en-US" sz="1400" dirty="0">
                <a:solidFill>
                  <a:srgbClr val="002060"/>
                </a:solidFill>
                <a:latin typeface="Calibri" panose="020F0502020204030204" pitchFamily="34" charset="0"/>
                <a:cs typeface="Calibri" panose="020F0502020204030204" pitchFamily="34" charset="0"/>
              </a:rPr>
              <a:t>: «</a:t>
            </a:r>
            <a:r>
              <a:rPr lang="en-US" sz="1400" dirty="0">
                <a:solidFill>
                  <a:srgbClr val="002060"/>
                </a:solidFill>
                <a:effectLst/>
                <a:latin typeface="Calibri" panose="020F0502020204030204" pitchFamily="34" charset="0"/>
                <a:cs typeface="Calibri" panose="020F0502020204030204" pitchFamily="34" charset="0"/>
              </a:rPr>
              <a:t>The European Parliament shall, jointly with the Council, exercise legislative and budgetary functions. It shall exercise functions of political control and consultation as laid down in the Treaties. It shall elect the President of the Commission.</a:t>
            </a:r>
            <a:r>
              <a:rPr lang="en-US" altLang="en-US" sz="1400" dirty="0">
                <a:solidFill>
                  <a:srgbClr val="002060"/>
                </a:solidFill>
                <a:effectLst/>
                <a:latin typeface="Calibri" panose="020F0502020204030204" pitchFamily="34" charset="0"/>
                <a:cs typeface="Calibri" panose="020F0502020204030204" pitchFamily="34" charset="0"/>
              </a:rPr>
              <a:t>”</a:t>
            </a:r>
            <a:r>
              <a:rPr lang="el-GR" altLang="en-US" sz="1400" dirty="0">
                <a:solidFill>
                  <a:srgbClr val="002060"/>
                </a:solidFill>
                <a:effectLst/>
                <a:latin typeface="Calibri" panose="020F0502020204030204" pitchFamily="34" charset="0"/>
                <a:cs typeface="Calibri" panose="020F0502020204030204" pitchFamily="34" charset="0"/>
              </a:rPr>
              <a:t>. </a:t>
            </a:r>
          </a:p>
          <a:p>
            <a:pPr marL="609600" indent="-609600" algn="just"/>
            <a:r>
              <a:rPr lang="en-US" altLang="en-US" sz="1400" dirty="0">
                <a:solidFill>
                  <a:srgbClr val="002060"/>
                </a:solidFill>
                <a:latin typeface="Calibri" panose="020F0502020204030204" pitchFamily="34" charset="0"/>
                <a:cs typeface="Calibri" panose="020F0502020204030204" pitchFamily="34" charset="0"/>
              </a:rPr>
              <a:t>Legislative initiative</a:t>
            </a:r>
            <a:r>
              <a:rPr lang="el-GR" altLang="en-US" sz="1400" dirty="0">
                <a:solidFill>
                  <a:srgbClr val="002060"/>
                </a:solidFill>
                <a:latin typeface="Calibri" panose="020F0502020204030204" pitchFamily="34" charset="0"/>
                <a:cs typeface="Calibri" panose="020F0502020204030204" pitchFamily="34" charset="0"/>
              </a:rPr>
              <a:t>: «</a:t>
            </a:r>
            <a:r>
              <a:rPr lang="en-US" sz="1400" dirty="0">
                <a:solidFill>
                  <a:srgbClr val="002060"/>
                </a:solidFill>
                <a:effectLst/>
                <a:latin typeface="Calibri" panose="020F0502020204030204" pitchFamily="34" charset="0"/>
                <a:cs typeface="Calibri" panose="020F0502020204030204" pitchFamily="34" charset="0"/>
              </a:rPr>
              <a:t>The European Parliament may, acting by a majority of its component Members, request the Commission to submit any appropriate proposal on matters on which it considers that a Union act is required for the purpose of implementing the Treaties. If the Commission does not submit a proposal, it shall inform the European Parliament of the reasons.</a:t>
            </a:r>
          </a:p>
          <a:p>
            <a:pPr marL="609600" indent="-609600" algn="just"/>
            <a:r>
              <a:rPr lang="en-US" altLang="en-US" sz="1400" b="1" dirty="0">
                <a:solidFill>
                  <a:srgbClr val="002060"/>
                </a:solidFill>
                <a:effectLst/>
                <a:latin typeface="Calibri" panose="020F0502020204030204" pitchFamily="34" charset="0"/>
                <a:cs typeface="Calibri" panose="020F0502020204030204" pitchFamily="34" charset="0"/>
              </a:rPr>
              <a:t>Political control</a:t>
            </a:r>
          </a:p>
          <a:p>
            <a:pPr marL="609600" indent="-609600" algn="just"/>
            <a:r>
              <a:rPr lang="en-US" altLang="en-US" sz="1400" b="1" dirty="0">
                <a:solidFill>
                  <a:srgbClr val="002060"/>
                </a:solidFill>
                <a:effectLst/>
                <a:latin typeface="Calibri" panose="020F0502020204030204" pitchFamily="34" charset="0"/>
                <a:cs typeface="Calibri" panose="020F0502020204030204" pitchFamily="34" charset="0"/>
              </a:rPr>
              <a:t>Election of  EU executive </a:t>
            </a:r>
            <a:r>
              <a:rPr lang="en-US" altLang="en-US" sz="1400" dirty="0">
                <a:solidFill>
                  <a:srgbClr val="002060"/>
                </a:solidFill>
                <a:effectLst/>
                <a:latin typeface="Calibri" panose="020F0502020204030204" pitchFamily="34" charset="0"/>
                <a:cs typeface="Calibri" panose="020F0502020204030204" pitchFamily="34" charset="0"/>
              </a:rPr>
              <a:t>(Commission President, Commission)</a:t>
            </a:r>
            <a:endParaRPr lang="el-GR" altLang="en-US" sz="1400" dirty="0">
              <a:solidFill>
                <a:srgbClr val="002060"/>
              </a:solidFill>
              <a:latin typeface="Calibri" panose="020F0502020204030204" pitchFamily="34" charset="0"/>
              <a:cs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170" name="Rectangle 2">
            <a:extLst>
              <a:ext uri="{FF2B5EF4-FFF2-40B4-BE49-F238E27FC236}">
                <a16:creationId xmlns:a16="http://schemas.microsoft.com/office/drawing/2014/main" id="{5B5A4325-43B1-4F4F-8EA1-922221C2BE68}"/>
              </a:ext>
            </a:extLst>
          </p:cNvPr>
          <p:cNvSpPr>
            <a:spLocks noGrp="1" noChangeArrowheads="1"/>
          </p:cNvSpPr>
          <p:nvPr>
            <p:ph type="title"/>
          </p:nvPr>
        </p:nvSpPr>
        <p:spPr>
          <a:xfrm>
            <a:off x="480059" y="2053641"/>
            <a:ext cx="2751871" cy="2760098"/>
          </a:xfrm>
        </p:spPr>
        <p:txBody>
          <a:bodyPr>
            <a:normAutofit/>
          </a:bodyPr>
          <a:lstStyle/>
          <a:p>
            <a:pPr algn="just"/>
            <a:r>
              <a:rPr lang="en-US" altLang="en-US" sz="4400" dirty="0">
                <a:solidFill>
                  <a:srgbClr val="FFFFFF"/>
                </a:solidFill>
                <a:latin typeface="Calibri" panose="020F0502020204030204" pitchFamily="34" charset="0"/>
                <a:cs typeface="Calibri" panose="020F0502020204030204" pitchFamily="34" charset="0"/>
              </a:rPr>
              <a:t>The origins</a:t>
            </a:r>
            <a:endParaRPr lang="el-GR" altLang="en-US" sz="4400" dirty="0">
              <a:solidFill>
                <a:srgbClr val="FFFFFF"/>
              </a:solidFill>
              <a:latin typeface="Calibri" panose="020F0502020204030204" pitchFamily="34" charset="0"/>
              <a:cs typeface="Calibri" panose="020F0502020204030204" pitchFamily="34" charset="0"/>
            </a:endParaRPr>
          </a:p>
        </p:txBody>
      </p:sp>
      <p:graphicFrame>
        <p:nvGraphicFramePr>
          <p:cNvPr id="2" name="Diagram 1">
            <a:extLst>
              <a:ext uri="{FF2B5EF4-FFF2-40B4-BE49-F238E27FC236}">
                <a16:creationId xmlns:a16="http://schemas.microsoft.com/office/drawing/2014/main" id="{4B3DF7CF-E218-EF42-B949-4BFC097DC584}"/>
              </a:ext>
            </a:extLst>
          </p:cNvPr>
          <p:cNvGraphicFramePr/>
          <p:nvPr>
            <p:extLst>
              <p:ext uri="{D42A27DB-BD31-4B8C-83A1-F6EECF244321}">
                <p14:modId xmlns:p14="http://schemas.microsoft.com/office/powerpoint/2010/main" val="1274429205"/>
              </p:ext>
            </p:extLst>
          </p:nvPr>
        </p:nvGraphicFramePr>
        <p:xfrm>
          <a:off x="4567930" y="801866"/>
          <a:ext cx="3979563" cy="52306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8" name="Picture 137">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6626" name="Rectangle 2">
            <a:extLst>
              <a:ext uri="{FF2B5EF4-FFF2-40B4-BE49-F238E27FC236}">
                <a16:creationId xmlns:a16="http://schemas.microsoft.com/office/drawing/2014/main" id="{F3D590E0-2701-CC49-88F9-6A88D7BDCAAB}"/>
              </a:ext>
            </a:extLst>
          </p:cNvPr>
          <p:cNvSpPr>
            <a:spLocks noGrp="1" noChangeArrowheads="1"/>
          </p:cNvSpPr>
          <p:nvPr>
            <p:ph type="title"/>
          </p:nvPr>
        </p:nvSpPr>
        <p:spPr>
          <a:xfrm>
            <a:off x="884419" y="826680"/>
            <a:ext cx="7375161" cy="1325563"/>
          </a:xfrm>
        </p:spPr>
        <p:txBody>
          <a:bodyPr>
            <a:normAutofit/>
          </a:bodyPr>
          <a:lstStyle/>
          <a:p>
            <a:pPr algn="ctr"/>
            <a:r>
              <a:rPr lang="en-US" altLang="en-US" sz="3500" b="1">
                <a:solidFill>
                  <a:srgbClr val="FFFFFF"/>
                </a:solidFill>
                <a:latin typeface="Calibri" panose="020F0502020204030204" pitchFamily="34" charset="0"/>
                <a:cs typeface="Calibri" panose="020F0502020204030204" pitchFamily="34" charset="0"/>
              </a:rPr>
              <a:t>Competences (II)</a:t>
            </a:r>
            <a:endParaRPr lang="el-GR" altLang="en-US" sz="3500" b="1">
              <a:solidFill>
                <a:srgbClr val="FFFFFF"/>
              </a:solidFill>
              <a:latin typeface="Calibri" panose="020F0502020204030204" pitchFamily="34" charset="0"/>
              <a:cs typeface="Calibri" panose="020F0502020204030204" pitchFamily="34" charset="0"/>
            </a:endParaRPr>
          </a:p>
        </p:txBody>
      </p:sp>
      <p:sp>
        <p:nvSpPr>
          <p:cNvPr id="26627" name="Rectangle 3">
            <a:extLst>
              <a:ext uri="{FF2B5EF4-FFF2-40B4-BE49-F238E27FC236}">
                <a16:creationId xmlns:a16="http://schemas.microsoft.com/office/drawing/2014/main" id="{86F833E3-C938-4E4D-A300-A8D71B175999}"/>
              </a:ext>
            </a:extLst>
          </p:cNvPr>
          <p:cNvSpPr>
            <a:spLocks noGrp="1" noChangeArrowheads="1"/>
          </p:cNvSpPr>
          <p:nvPr>
            <p:ph type="body" idx="1"/>
          </p:nvPr>
        </p:nvSpPr>
        <p:spPr>
          <a:xfrm>
            <a:off x="884419" y="3092970"/>
            <a:ext cx="7375161" cy="2693976"/>
          </a:xfrm>
        </p:spPr>
        <p:txBody>
          <a:bodyPr>
            <a:normAutofit/>
          </a:bodyPr>
          <a:lstStyle/>
          <a:p>
            <a:pPr marL="0" lvl="0" indent="0">
              <a:spcBef>
                <a:spcPts val="0"/>
              </a:spcBef>
              <a:spcAft>
                <a:spcPts val="600"/>
              </a:spcAft>
            </a:pPr>
            <a:r>
              <a:rPr lang="en-US" sz="1700" b="1" dirty="0">
                <a:solidFill>
                  <a:srgbClr val="000000"/>
                </a:solidFill>
                <a:effectLst/>
                <a:latin typeface="Calibri" panose="020F0502020204030204" pitchFamily="34" charset="0"/>
                <a:cs typeface="Calibri" panose="020F0502020204030204" pitchFamily="34" charset="0"/>
              </a:rPr>
              <a:t>Investigative</a:t>
            </a:r>
            <a:r>
              <a:rPr lang="en-US" sz="1700" dirty="0">
                <a:solidFill>
                  <a:srgbClr val="000000"/>
                </a:solidFill>
                <a:effectLst/>
                <a:latin typeface="Calibri" panose="020F0502020204030204" pitchFamily="34" charset="0"/>
                <a:cs typeface="Calibri" panose="020F0502020204030204" pitchFamily="34" charset="0"/>
              </a:rPr>
              <a:t>:. “In the course of its duties, the European Parliament may, at the request of a quarter of its component Members, set up a temporary Committee of Inquiry to investigate, without prejudice to the powers conferred by the Treaties on other institutions or bodies, alleged contraventions or maladministration in the implementation of Union law, except where the alleged facts are being examined before a court and while the case is still subject to legal proceedings”.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D7E24A81-C9CC-974F-8145-A653756F48DE}"/>
              </a:ext>
            </a:extLst>
          </p:cNvPr>
          <p:cNvSpPr>
            <a:spLocks noGrp="1" noChangeArrowheads="1"/>
          </p:cNvSpPr>
          <p:nvPr>
            <p:ph type="title"/>
          </p:nvPr>
        </p:nvSpPr>
        <p:spPr>
          <a:xfrm>
            <a:off x="486696" y="629266"/>
            <a:ext cx="2750280" cy="5506358"/>
          </a:xfrm>
        </p:spPr>
        <p:txBody>
          <a:bodyPr>
            <a:normAutofit/>
          </a:bodyPr>
          <a:lstStyle/>
          <a:p>
            <a:r>
              <a:rPr lang="en-US" altLang="en-US" sz="3500">
                <a:latin typeface="Calibri" panose="020F0502020204030204" pitchFamily="34" charset="0"/>
                <a:cs typeface="Calibri" panose="020F0502020204030204" pitchFamily="34" charset="0"/>
              </a:rPr>
              <a:t>Competences (III)</a:t>
            </a:r>
            <a:endParaRPr lang="el-GR" altLang="en-US" sz="3500">
              <a:latin typeface="Calibri" panose="020F0502020204030204" pitchFamily="34" charset="0"/>
              <a:cs typeface="Calibri" panose="020F0502020204030204" pitchFamily="34" charset="0"/>
            </a:endParaRPr>
          </a:p>
        </p:txBody>
      </p:sp>
      <p:sp>
        <p:nvSpPr>
          <p:cNvPr id="192" name="Rectangle 191">
            <a:extLst>
              <a:ext uri="{FF2B5EF4-FFF2-40B4-BE49-F238E27FC236}">
                <a16:creationId xmlns:a16="http://schemas.microsoft.com/office/drawing/2014/main" id="{577D1452-F0B7-431E-9A24-D3F7103D8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ounded Rectangle 20">
            <a:extLst>
              <a:ext uri="{FF2B5EF4-FFF2-40B4-BE49-F238E27FC236}">
                <a16:creationId xmlns:a16="http://schemas.microsoft.com/office/drawing/2014/main" id="{A660F4F9-5DF5-4F15-BE6A-CD8648BB1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8700" y="559407"/>
            <a:ext cx="4945891"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7653" name="Rectangle 3">
            <a:extLst>
              <a:ext uri="{FF2B5EF4-FFF2-40B4-BE49-F238E27FC236}">
                <a16:creationId xmlns:a16="http://schemas.microsoft.com/office/drawing/2014/main" id="{3A42C33D-4092-4546-B8DD-E9869B5DB2C6}"/>
              </a:ext>
            </a:extLst>
          </p:cNvPr>
          <p:cNvGraphicFramePr/>
          <p:nvPr>
            <p:extLst>
              <p:ext uri="{D42A27DB-BD31-4B8C-83A1-F6EECF244321}">
                <p14:modId xmlns:p14="http://schemas.microsoft.com/office/powerpoint/2010/main" val="3252554073"/>
              </p:ext>
            </p:extLst>
          </p:nvPr>
        </p:nvGraphicFramePr>
        <p:xfrm>
          <a:off x="3963924" y="722376"/>
          <a:ext cx="4697730" cy="5413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8674" name="Rectangle 2">
            <a:extLst>
              <a:ext uri="{FF2B5EF4-FFF2-40B4-BE49-F238E27FC236}">
                <a16:creationId xmlns:a16="http://schemas.microsoft.com/office/drawing/2014/main" id="{FB8B5AE6-BF5F-A941-B8A8-A6F91172F6BC}"/>
              </a:ext>
            </a:extLst>
          </p:cNvPr>
          <p:cNvSpPr>
            <a:spLocks noGrp="1" noChangeArrowheads="1"/>
          </p:cNvSpPr>
          <p:nvPr>
            <p:ph type="title"/>
          </p:nvPr>
        </p:nvSpPr>
        <p:spPr>
          <a:xfrm>
            <a:off x="480059" y="2053641"/>
            <a:ext cx="2751871" cy="2760098"/>
          </a:xfrm>
        </p:spPr>
        <p:txBody>
          <a:bodyPr>
            <a:normAutofit/>
          </a:bodyPr>
          <a:lstStyle/>
          <a:p>
            <a:pPr algn="ctr"/>
            <a:r>
              <a:rPr lang="en-US" altLang="en-US" sz="2400" dirty="0">
                <a:solidFill>
                  <a:srgbClr val="FFFFFF"/>
                </a:solidFill>
                <a:latin typeface="Calibri" panose="020F0502020204030204" pitchFamily="34" charset="0"/>
                <a:cs typeface="Calibri" panose="020F0502020204030204" pitchFamily="34" charset="0"/>
              </a:rPr>
              <a:t>Competences (IV)</a:t>
            </a:r>
            <a:endParaRPr lang="el-GR" altLang="en-US" sz="2400" dirty="0">
              <a:solidFill>
                <a:srgbClr val="FFFFFF"/>
              </a:solidFill>
              <a:latin typeface="Calibri" panose="020F0502020204030204" pitchFamily="34" charset="0"/>
              <a:cs typeface="Calibri" panose="020F0502020204030204" pitchFamily="34" charset="0"/>
            </a:endParaRPr>
          </a:p>
        </p:txBody>
      </p:sp>
      <p:sp>
        <p:nvSpPr>
          <p:cNvPr id="28675" name="Rectangle 3">
            <a:extLst>
              <a:ext uri="{FF2B5EF4-FFF2-40B4-BE49-F238E27FC236}">
                <a16:creationId xmlns:a16="http://schemas.microsoft.com/office/drawing/2014/main" id="{6334BC57-8167-7042-A7DC-A317890B0541}"/>
              </a:ext>
            </a:extLst>
          </p:cNvPr>
          <p:cNvSpPr>
            <a:spLocks noGrp="1" noChangeArrowheads="1"/>
          </p:cNvSpPr>
          <p:nvPr>
            <p:ph type="body" idx="1"/>
          </p:nvPr>
        </p:nvSpPr>
        <p:spPr>
          <a:xfrm>
            <a:off x="4567930" y="801866"/>
            <a:ext cx="3979563" cy="5230634"/>
          </a:xfrm>
        </p:spPr>
        <p:txBody>
          <a:bodyPr anchor="ctr">
            <a:normAutofit/>
          </a:bodyPr>
          <a:lstStyle/>
          <a:p>
            <a:pPr algn="just"/>
            <a:r>
              <a:rPr lang="en-US" sz="2000" b="1" dirty="0">
                <a:solidFill>
                  <a:srgbClr val="002060"/>
                </a:solidFill>
                <a:effectLst/>
                <a:latin typeface="Calibri" panose="020F0502020204030204" pitchFamily="34" charset="0"/>
                <a:cs typeface="Calibri" panose="020F0502020204030204" pitchFamily="34" charset="0"/>
              </a:rPr>
              <a:t>Parliamentary control</a:t>
            </a:r>
            <a:r>
              <a:rPr lang="el-GR" sz="2000" dirty="0">
                <a:solidFill>
                  <a:srgbClr val="002060"/>
                </a:solidFill>
                <a:effectLst/>
                <a:latin typeface="Calibri" panose="020F0502020204030204" pitchFamily="34" charset="0"/>
                <a:cs typeface="Calibri" panose="020F0502020204030204" pitchFamily="34" charset="0"/>
              </a:rPr>
              <a:t>: </a:t>
            </a:r>
            <a:r>
              <a:rPr lang="en-US" sz="2000" dirty="0">
                <a:solidFill>
                  <a:srgbClr val="002060"/>
                </a:solidFill>
                <a:effectLst/>
                <a:latin typeface="Calibri" panose="020F0502020204030204" pitchFamily="34" charset="0"/>
                <a:cs typeface="Calibri" panose="020F0502020204030204" pitchFamily="34" charset="0"/>
              </a:rPr>
              <a:t>The Commission may attend all the meetings and shall, at its request, be heard. </a:t>
            </a:r>
          </a:p>
          <a:p>
            <a:pPr algn="just"/>
            <a:r>
              <a:rPr lang="en-US" sz="2000" dirty="0">
                <a:solidFill>
                  <a:srgbClr val="002060"/>
                </a:solidFill>
                <a:effectLst/>
                <a:latin typeface="Calibri" panose="020F0502020204030204" pitchFamily="34" charset="0"/>
                <a:cs typeface="Calibri" panose="020F0502020204030204" pitchFamily="34" charset="0"/>
              </a:rPr>
              <a:t>The Commission shall reply orally or in writing to questions put to it by the European Parliament or by its Members.</a:t>
            </a:r>
          </a:p>
          <a:p>
            <a:pPr algn="just"/>
            <a:r>
              <a:rPr lang="en-US" sz="2000" dirty="0">
                <a:solidFill>
                  <a:srgbClr val="002060"/>
                </a:solidFill>
                <a:effectLst/>
                <a:latin typeface="Calibri" panose="020F0502020204030204" pitchFamily="34" charset="0"/>
                <a:cs typeface="Calibri" panose="020F0502020204030204" pitchFamily="34" charset="0"/>
              </a:rPr>
              <a:t>The European Council and the Council shall be heard by the European Parliament […]</a:t>
            </a:r>
          </a:p>
          <a:p>
            <a:pPr algn="just"/>
            <a:r>
              <a:rPr lang="el-GR" sz="2000" dirty="0">
                <a:solidFill>
                  <a:srgbClr val="002060"/>
                </a:solidFill>
                <a:effectLst/>
                <a:latin typeface="Calibri" panose="020F0502020204030204" pitchFamily="34" charset="0"/>
                <a:cs typeface="Calibri" panose="020F0502020204030204" pitchFamily="34" charset="0"/>
              </a:rPr>
              <a:t> </a:t>
            </a:r>
            <a:endParaRPr lang="en-US" sz="2000" dirty="0">
              <a:solidFill>
                <a:srgbClr val="002060"/>
              </a:solidFill>
              <a:effectLst/>
              <a:latin typeface="Calibri" panose="020F0502020204030204" pitchFamily="34" charset="0"/>
              <a:cs typeface="Calibri" panose="020F0502020204030204" pitchFamily="34" charset="0"/>
            </a:endParaRPr>
          </a:p>
          <a:p>
            <a:pPr algn="just"/>
            <a:endParaRPr lang="el-GR" altLang="en-US" sz="2000" dirty="0">
              <a:solidFill>
                <a:srgbClr val="002060"/>
              </a:solidFill>
              <a:latin typeface="Calibri" panose="020F0502020204030204" pitchFamily="34" charset="0"/>
              <a:cs typeface="Calibri" panose="020F050202020403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8" name="Picture 137">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9698" name="Rectangle 2">
            <a:extLst>
              <a:ext uri="{FF2B5EF4-FFF2-40B4-BE49-F238E27FC236}">
                <a16:creationId xmlns:a16="http://schemas.microsoft.com/office/drawing/2014/main" id="{CBD68155-BDAD-434D-8DAA-A349B2793270}"/>
              </a:ext>
            </a:extLst>
          </p:cNvPr>
          <p:cNvSpPr>
            <a:spLocks noGrp="1" noChangeArrowheads="1"/>
          </p:cNvSpPr>
          <p:nvPr>
            <p:ph type="title"/>
          </p:nvPr>
        </p:nvSpPr>
        <p:spPr>
          <a:xfrm>
            <a:off x="884419" y="826680"/>
            <a:ext cx="7375161" cy="1325563"/>
          </a:xfrm>
        </p:spPr>
        <p:txBody>
          <a:bodyPr>
            <a:normAutofit/>
          </a:bodyPr>
          <a:lstStyle/>
          <a:p>
            <a:pPr algn="ctr"/>
            <a:r>
              <a:rPr lang="en-US" altLang="en-US" sz="3500" dirty="0">
                <a:solidFill>
                  <a:srgbClr val="FFFFFF"/>
                </a:solidFill>
                <a:latin typeface="Calibri" panose="020F0502020204030204" pitchFamily="34" charset="0"/>
                <a:cs typeface="Calibri" panose="020F0502020204030204" pitchFamily="34" charset="0"/>
              </a:rPr>
              <a:t>Competences (V)</a:t>
            </a:r>
            <a:endParaRPr lang="el-GR" altLang="en-US" sz="3500" dirty="0">
              <a:solidFill>
                <a:srgbClr val="FFFFFF"/>
              </a:solidFill>
              <a:latin typeface="Calibri" panose="020F0502020204030204" pitchFamily="34" charset="0"/>
              <a:cs typeface="Calibri" panose="020F0502020204030204" pitchFamily="34" charset="0"/>
            </a:endParaRPr>
          </a:p>
        </p:txBody>
      </p:sp>
      <p:sp>
        <p:nvSpPr>
          <p:cNvPr id="29699" name="Rectangle 3">
            <a:extLst>
              <a:ext uri="{FF2B5EF4-FFF2-40B4-BE49-F238E27FC236}">
                <a16:creationId xmlns:a16="http://schemas.microsoft.com/office/drawing/2014/main" id="{87FEA589-2A56-E249-BE53-6288DF43FB5B}"/>
              </a:ext>
            </a:extLst>
          </p:cNvPr>
          <p:cNvSpPr>
            <a:spLocks noGrp="1" noChangeArrowheads="1"/>
          </p:cNvSpPr>
          <p:nvPr>
            <p:ph type="body" idx="1"/>
          </p:nvPr>
        </p:nvSpPr>
        <p:spPr>
          <a:xfrm>
            <a:off x="884419" y="3092970"/>
            <a:ext cx="7375161" cy="2693976"/>
          </a:xfrm>
        </p:spPr>
        <p:txBody>
          <a:bodyPr>
            <a:normAutofit/>
          </a:bodyPr>
          <a:lstStyle/>
          <a:p>
            <a:pPr>
              <a:lnSpc>
                <a:spcPct val="90000"/>
              </a:lnSpc>
            </a:pPr>
            <a:r>
              <a:rPr lang="en-US" sz="1400" b="1" dirty="0">
                <a:solidFill>
                  <a:srgbClr val="000000"/>
                </a:solidFill>
                <a:effectLst/>
                <a:latin typeface="Calibri" panose="020F0502020204030204" pitchFamily="34" charset="0"/>
                <a:cs typeface="Calibri" panose="020F0502020204030204" pitchFamily="34" charset="0"/>
              </a:rPr>
              <a:t>Motion of censure</a:t>
            </a:r>
            <a:r>
              <a:rPr lang="el-GR" altLang="en-US" sz="1400" dirty="0">
                <a:solidFill>
                  <a:srgbClr val="000000"/>
                </a:solidFill>
                <a:latin typeface="Calibri" panose="020F0502020204030204" pitchFamily="34" charset="0"/>
                <a:cs typeface="Calibri" panose="020F0502020204030204" pitchFamily="34" charset="0"/>
              </a:rPr>
              <a:t>: </a:t>
            </a:r>
            <a:r>
              <a:rPr lang="en-US" sz="1400" dirty="0">
                <a:solidFill>
                  <a:srgbClr val="000000"/>
                </a:solidFill>
                <a:effectLst/>
                <a:latin typeface="Calibri" panose="020F0502020204030204" pitchFamily="34" charset="0"/>
                <a:cs typeface="Calibri" panose="020F0502020204030204" pitchFamily="34" charset="0"/>
              </a:rPr>
              <a:t>a motion of censure on the activities of the Commission is tabled before it, the European Parliament shall not vote thereon until at least three days after the motion has been tabled and only by open vote.</a:t>
            </a:r>
          </a:p>
          <a:p>
            <a:pPr>
              <a:lnSpc>
                <a:spcPct val="90000"/>
              </a:lnSpc>
            </a:pPr>
            <a:endParaRPr lang="en-US" sz="1400" dirty="0">
              <a:solidFill>
                <a:srgbClr val="000000"/>
              </a:solidFill>
              <a:effectLst/>
              <a:latin typeface="Calibri" panose="020F0502020204030204" pitchFamily="34" charset="0"/>
              <a:cs typeface="Calibri" panose="020F0502020204030204" pitchFamily="34" charset="0"/>
            </a:endParaRPr>
          </a:p>
          <a:p>
            <a:pPr algn="just">
              <a:lnSpc>
                <a:spcPct val="90000"/>
              </a:lnSpc>
            </a:pPr>
            <a:r>
              <a:rPr lang="en-US" sz="1400" dirty="0">
                <a:solidFill>
                  <a:srgbClr val="000000"/>
                </a:solidFill>
                <a:effectLst/>
                <a:latin typeface="Calibri" panose="020F0502020204030204" pitchFamily="34" charset="0"/>
                <a:cs typeface="Calibri" panose="020F0502020204030204" pitchFamily="34" charset="0"/>
              </a:rPr>
              <a:t>If the motion of censure is carried by a two-thirds majority of the votes cast, representing a majority of the component Members of the European Parliament, the members of the Commission shall resign as a body and the High Representative of the Union for Foreign Affairs and Security Policy shall resign from duties that he or she carries out in the Commission. They shall remain in office and continue to deal with current business until they are replaced in accordance with Article 17 of the Treaty on European Union. In this case, the term of office of the members of the Commission appointed to replace them shall expire on the date on which the term of office of the members of the Commission obliged to resign as a body would have expired.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6866" name="Rectangle 2">
            <a:extLst>
              <a:ext uri="{FF2B5EF4-FFF2-40B4-BE49-F238E27FC236}">
                <a16:creationId xmlns:a16="http://schemas.microsoft.com/office/drawing/2014/main" id="{85EFE9A7-A798-344D-B140-EF386BE7A5C6}"/>
              </a:ext>
            </a:extLst>
          </p:cNvPr>
          <p:cNvSpPr>
            <a:spLocks noGrp="1" noChangeArrowheads="1"/>
          </p:cNvSpPr>
          <p:nvPr>
            <p:ph type="title"/>
          </p:nvPr>
        </p:nvSpPr>
        <p:spPr>
          <a:xfrm>
            <a:off x="884419" y="826680"/>
            <a:ext cx="7375161" cy="1325563"/>
          </a:xfrm>
        </p:spPr>
        <p:txBody>
          <a:bodyPr>
            <a:normAutofit/>
          </a:bodyPr>
          <a:lstStyle/>
          <a:p>
            <a:pPr algn="ctr"/>
            <a:r>
              <a:rPr lang="en-US" altLang="en-US" sz="3500" dirty="0">
                <a:solidFill>
                  <a:srgbClr val="FFFFFF"/>
                </a:solidFill>
                <a:latin typeface="Calibri" panose="020F0502020204030204" pitchFamily="34" charset="0"/>
                <a:cs typeface="Calibri" panose="020F0502020204030204" pitchFamily="34" charset="0"/>
              </a:rPr>
              <a:t>Competences (VI)</a:t>
            </a:r>
            <a:endParaRPr lang="el-GR" altLang="en-US" sz="3500" dirty="0">
              <a:solidFill>
                <a:srgbClr val="FFFFFF"/>
              </a:solidFill>
              <a:latin typeface="Calibri" panose="020F0502020204030204" pitchFamily="34" charset="0"/>
              <a:cs typeface="Calibri" panose="020F0502020204030204" pitchFamily="34" charset="0"/>
            </a:endParaRPr>
          </a:p>
        </p:txBody>
      </p:sp>
      <p:sp>
        <p:nvSpPr>
          <p:cNvPr id="36867" name="Rectangle 3">
            <a:extLst>
              <a:ext uri="{FF2B5EF4-FFF2-40B4-BE49-F238E27FC236}">
                <a16:creationId xmlns:a16="http://schemas.microsoft.com/office/drawing/2014/main" id="{0B0C641B-2432-3C4D-BAE0-AD487D966547}"/>
              </a:ext>
            </a:extLst>
          </p:cNvPr>
          <p:cNvSpPr>
            <a:spLocks noGrp="1" noChangeArrowheads="1"/>
          </p:cNvSpPr>
          <p:nvPr>
            <p:ph type="body" idx="1"/>
          </p:nvPr>
        </p:nvSpPr>
        <p:spPr>
          <a:xfrm>
            <a:off x="884419" y="3092970"/>
            <a:ext cx="7375161" cy="2693976"/>
          </a:xfrm>
        </p:spPr>
        <p:txBody>
          <a:bodyPr>
            <a:normAutofit/>
          </a:bodyPr>
          <a:lstStyle/>
          <a:p>
            <a:pPr lvl="0" algn="just"/>
            <a:r>
              <a:rPr lang="en-US" b="1" dirty="0">
                <a:solidFill>
                  <a:srgbClr val="002060"/>
                </a:solidFill>
                <a:effectLst/>
                <a:latin typeface="Calibri" panose="020F0502020204030204" pitchFamily="34" charset="0"/>
                <a:cs typeface="Calibri" panose="020F0502020204030204" pitchFamily="34" charset="0"/>
              </a:rPr>
              <a:t>Budgetary competences:</a:t>
            </a:r>
            <a:r>
              <a:rPr lang="en-US" dirty="0">
                <a:solidFill>
                  <a:srgbClr val="002060"/>
                </a:solidFill>
                <a:effectLst/>
                <a:latin typeface="Calibri" panose="020F0502020204030204" pitchFamily="34" charset="0"/>
                <a:cs typeface="Calibri" panose="020F0502020204030204" pitchFamily="34" charset="0"/>
              </a:rPr>
              <a:t> Together with the Council, it is the </a:t>
            </a:r>
            <a:r>
              <a:rPr lang="en-US" b="1" dirty="0">
                <a:solidFill>
                  <a:srgbClr val="002060"/>
                </a:solidFill>
                <a:effectLst/>
                <a:latin typeface="Calibri" panose="020F0502020204030204" pitchFamily="34" charset="0"/>
                <a:cs typeface="Calibri" panose="020F0502020204030204" pitchFamily="34" charset="0"/>
              </a:rPr>
              <a:t>budgetary authority </a:t>
            </a:r>
            <a:r>
              <a:rPr lang="en-US" dirty="0">
                <a:solidFill>
                  <a:srgbClr val="002060"/>
                </a:solidFill>
                <a:effectLst/>
                <a:latin typeface="Calibri" panose="020F0502020204030204" pitchFamily="34" charset="0"/>
                <a:cs typeface="Calibri" panose="020F0502020204030204" pitchFamily="34" charset="0"/>
              </a:rPr>
              <a:t>of the EU. </a:t>
            </a:r>
          </a:p>
          <a:p>
            <a:pPr algn="just"/>
            <a:endParaRPr lang="el-GR" altLang="en-US" sz="1700" dirty="0">
              <a:solidFill>
                <a:srgbClr val="002060"/>
              </a:solidFill>
              <a:latin typeface="Calibri" panose="020F0502020204030204" pitchFamily="34" charset="0"/>
              <a:cs typeface="Calibri" panose="020F050202020403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65C793-AEA1-3648-A844-51CE0AB947C8}"/>
              </a:ext>
            </a:extLst>
          </p:cNvPr>
          <p:cNvSpPr>
            <a:spLocks noGrp="1"/>
          </p:cNvSpPr>
          <p:nvPr>
            <p:ph type="title"/>
          </p:nvPr>
        </p:nvSpPr>
        <p:spPr>
          <a:xfrm>
            <a:off x="417399" y="643467"/>
            <a:ext cx="8408193" cy="744836"/>
          </a:xfrm>
        </p:spPr>
        <p:txBody>
          <a:bodyPr>
            <a:normAutofit/>
          </a:bodyPr>
          <a:lstStyle/>
          <a:p>
            <a:pPr algn="ctr"/>
            <a:r>
              <a:rPr lang="en-US" sz="2800">
                <a:solidFill>
                  <a:schemeClr val="bg1"/>
                </a:solidFill>
                <a:latin typeface="Calibri" panose="020F0502020204030204" pitchFamily="34" charset="0"/>
                <a:cs typeface="Calibri" panose="020F0502020204030204" pitchFamily="34" charset="0"/>
              </a:rPr>
              <a:t>Political groups EP 2022</a:t>
            </a:r>
          </a:p>
        </p:txBody>
      </p:sp>
      <p:pic>
        <p:nvPicPr>
          <p:cNvPr id="2050" name="Picture 2" descr="Parliament's seven political groups | News | European Parliament">
            <a:extLst>
              <a:ext uri="{FF2B5EF4-FFF2-40B4-BE49-F238E27FC236}">
                <a16:creationId xmlns:a16="http://schemas.microsoft.com/office/drawing/2014/main" id="{0FCB8F13-FB5B-F24C-94AA-1878E07CFF0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66045" y="1675227"/>
            <a:ext cx="7811909" cy="4394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74233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132" name="Rectangle 4">
            <a:extLst>
              <a:ext uri="{FF2B5EF4-FFF2-40B4-BE49-F238E27FC236}">
                <a16:creationId xmlns:a16="http://schemas.microsoft.com/office/drawing/2014/main" id="{81B2DCF5-3AEE-4E4E-BD4D-158936253EF9}"/>
              </a:ext>
            </a:extLst>
          </p:cNvPr>
          <p:cNvSpPr>
            <a:spLocks noGrp="1" noChangeArrowheads="1"/>
          </p:cNvSpPr>
          <p:nvPr>
            <p:ph type="title"/>
          </p:nvPr>
        </p:nvSpPr>
        <p:spPr>
          <a:xfrm>
            <a:off x="603504" y="1412489"/>
            <a:ext cx="2153321" cy="2156621"/>
          </a:xfrm>
        </p:spPr>
        <p:txBody>
          <a:bodyPr anchor="t">
            <a:normAutofit/>
          </a:bodyPr>
          <a:lstStyle/>
          <a:p>
            <a:pPr algn="ctr">
              <a:lnSpc>
                <a:spcPct val="90000"/>
              </a:lnSpc>
            </a:pPr>
            <a:r>
              <a:rPr lang="en-US" altLang="en-US" sz="2600" dirty="0">
                <a:solidFill>
                  <a:srgbClr val="FFFFFF"/>
                </a:solidFill>
                <a:latin typeface="Calibri" panose="020F0502020204030204" pitchFamily="34" charset="0"/>
                <a:cs typeface="Calibri" panose="020F0502020204030204" pitchFamily="34" charset="0"/>
              </a:rPr>
              <a:t>Differences between a national parliament and the EP </a:t>
            </a:r>
            <a:endParaRPr lang="el-GR" altLang="en-US" sz="2600" dirty="0">
              <a:solidFill>
                <a:srgbClr val="FFFFFF"/>
              </a:solidFill>
              <a:latin typeface="Calibri" panose="020F0502020204030204" pitchFamily="34" charset="0"/>
              <a:cs typeface="Calibri" panose="020F0502020204030204" pitchFamily="34" charset="0"/>
            </a:endParaRPr>
          </a:p>
        </p:txBody>
      </p:sp>
      <p:sp>
        <p:nvSpPr>
          <p:cNvPr id="48133" name="Rectangle 5">
            <a:extLst>
              <a:ext uri="{FF2B5EF4-FFF2-40B4-BE49-F238E27FC236}">
                <a16:creationId xmlns:a16="http://schemas.microsoft.com/office/drawing/2014/main" id="{7A8F30CE-FCFD-5E40-8A6B-85BC7F96247F}"/>
              </a:ext>
            </a:extLst>
          </p:cNvPr>
          <p:cNvSpPr>
            <a:spLocks noGrp="1" noChangeArrowheads="1"/>
          </p:cNvSpPr>
          <p:nvPr>
            <p:ph type="body" sz="half" idx="1"/>
          </p:nvPr>
        </p:nvSpPr>
        <p:spPr>
          <a:xfrm>
            <a:off x="3899244" y="1412489"/>
            <a:ext cx="2194560" cy="4363844"/>
          </a:xfrm>
        </p:spPr>
        <p:txBody>
          <a:bodyPr>
            <a:normAutofit/>
          </a:bodyPr>
          <a:lstStyle/>
          <a:p>
            <a:pPr algn="just"/>
            <a:r>
              <a:rPr lang="en-US" altLang="en-US" sz="2400" dirty="0">
                <a:latin typeface="Calibri" panose="020F0502020204030204" pitchFamily="34" charset="0"/>
                <a:cs typeface="Calibri" panose="020F0502020204030204" pitchFamily="34" charset="0"/>
              </a:rPr>
              <a:t>SIMILARITIES</a:t>
            </a:r>
          </a:p>
          <a:p>
            <a:pPr algn="just"/>
            <a:endParaRPr lang="en-US" altLang="en-US" sz="1700" dirty="0">
              <a:latin typeface="Calibri" panose="020F0502020204030204" pitchFamily="34" charset="0"/>
              <a:cs typeface="Calibri" panose="020F0502020204030204" pitchFamily="34" charset="0"/>
            </a:endParaRPr>
          </a:p>
          <a:p>
            <a:pPr lvl="0"/>
            <a:r>
              <a:rPr lang="en-US" sz="1800" dirty="0">
                <a:effectLst/>
                <a:latin typeface="Calibri" panose="020F0502020204030204" pitchFamily="34" charset="0"/>
                <a:cs typeface="Calibri" panose="020F0502020204030204" pitchFamily="34" charset="0"/>
              </a:rPr>
              <a:t>Direct election</a:t>
            </a:r>
          </a:p>
          <a:p>
            <a:pPr lvl="0"/>
            <a:r>
              <a:rPr lang="en-US" sz="1800" dirty="0">
                <a:effectLst/>
                <a:latin typeface="Calibri" panose="020F0502020204030204" pitchFamily="34" charset="0"/>
                <a:cs typeface="Calibri" panose="020F0502020204030204" pitchFamily="34" charset="0"/>
              </a:rPr>
              <a:t>Legislative competence</a:t>
            </a:r>
          </a:p>
          <a:p>
            <a:pPr lvl="0"/>
            <a:r>
              <a:rPr lang="en-US" sz="1800" dirty="0">
                <a:effectLst/>
                <a:latin typeface="Calibri" panose="020F0502020204030204" pitchFamily="34" charset="0"/>
                <a:cs typeface="Calibri" panose="020F0502020204030204" pitchFamily="34" charset="0"/>
              </a:rPr>
              <a:t>Investigative powers</a:t>
            </a:r>
          </a:p>
          <a:p>
            <a:pPr lvl="0"/>
            <a:r>
              <a:rPr lang="en-US" sz="1800" dirty="0">
                <a:effectLst/>
                <a:latin typeface="Calibri" panose="020F0502020204030204" pitchFamily="34" charset="0"/>
                <a:cs typeface="Calibri" panose="020F0502020204030204" pitchFamily="34" charset="0"/>
              </a:rPr>
              <a:t>Possibility of overturning the executive power</a:t>
            </a:r>
          </a:p>
        </p:txBody>
      </p:sp>
      <p:sp>
        <p:nvSpPr>
          <p:cNvPr id="48134" name="Rectangle 6">
            <a:extLst>
              <a:ext uri="{FF2B5EF4-FFF2-40B4-BE49-F238E27FC236}">
                <a16:creationId xmlns:a16="http://schemas.microsoft.com/office/drawing/2014/main" id="{73B17602-19FA-D346-9E42-7C182E57F170}"/>
              </a:ext>
            </a:extLst>
          </p:cNvPr>
          <p:cNvSpPr>
            <a:spLocks noGrp="1" noChangeArrowheads="1"/>
          </p:cNvSpPr>
          <p:nvPr>
            <p:ph type="body" sz="half" idx="2"/>
          </p:nvPr>
        </p:nvSpPr>
        <p:spPr>
          <a:xfrm>
            <a:off x="6338703" y="1412489"/>
            <a:ext cx="2194560" cy="4363844"/>
          </a:xfrm>
        </p:spPr>
        <p:txBody>
          <a:bodyPr>
            <a:normAutofit/>
          </a:bodyPr>
          <a:lstStyle/>
          <a:p>
            <a:pPr algn="just"/>
            <a:r>
              <a:rPr lang="en-US" altLang="en-US" sz="2400" dirty="0">
                <a:latin typeface="Calibri" panose="020F0502020204030204" pitchFamily="34" charset="0"/>
                <a:cs typeface="Calibri" panose="020F0502020204030204" pitchFamily="34" charset="0"/>
              </a:rPr>
              <a:t>DIFFERENCES</a:t>
            </a:r>
          </a:p>
          <a:p>
            <a:pPr marL="0" lvl="0" indent="0">
              <a:buNone/>
            </a:pPr>
            <a:endParaRPr lang="en-US" sz="2300" dirty="0">
              <a:effectLst/>
              <a:latin typeface="Calibri" panose="020F0502020204030204" pitchFamily="34" charset="0"/>
              <a:cs typeface="Calibri" panose="020F0502020204030204" pitchFamily="34" charset="0"/>
            </a:endParaRPr>
          </a:p>
          <a:p>
            <a:r>
              <a:rPr lang="en-US" sz="1900" dirty="0">
                <a:effectLst/>
                <a:latin typeface="Calibri" panose="020F0502020204030204" pitchFamily="34" charset="0"/>
                <a:cs typeface="Calibri" panose="020F0502020204030204" pitchFamily="34" charset="0"/>
              </a:rPr>
              <a:t>Clear differentiation of parliamentary majority and opposition</a:t>
            </a:r>
          </a:p>
          <a:p>
            <a:pPr lvl="0"/>
            <a:r>
              <a:rPr lang="en-US" sz="1900" dirty="0">
                <a:effectLst/>
                <a:latin typeface="Calibri" panose="020F0502020204030204" pitchFamily="34" charset="0"/>
                <a:cs typeface="Calibri" panose="020F0502020204030204" pitchFamily="34" charset="0"/>
              </a:rPr>
              <a:t>Elects the government</a:t>
            </a:r>
          </a:p>
          <a:p>
            <a:pPr lvl="0"/>
            <a:r>
              <a:rPr lang="en-US" sz="1900" dirty="0">
                <a:effectLst/>
                <a:latin typeface="Calibri" panose="020F0502020204030204" pitchFamily="34" charset="0"/>
                <a:cs typeface="Calibri" panose="020F0502020204030204" pitchFamily="34" charset="0"/>
              </a:rPr>
              <a:t>Possibility of dissolution by the executive</a:t>
            </a:r>
          </a:p>
          <a:p>
            <a:pPr algn="just"/>
            <a:endParaRPr lang="en-US" altLang="en-US" sz="2400" dirty="0">
              <a:latin typeface="Calibri" panose="020F0502020204030204" pitchFamily="34" charset="0"/>
              <a:cs typeface="Calibri" panose="020F050202020403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0178" name="Rectangle 2">
            <a:extLst>
              <a:ext uri="{FF2B5EF4-FFF2-40B4-BE49-F238E27FC236}">
                <a16:creationId xmlns:a16="http://schemas.microsoft.com/office/drawing/2014/main" id="{613C6AFA-14E2-F546-9F4F-BF27D50F9EEC}"/>
              </a:ext>
            </a:extLst>
          </p:cNvPr>
          <p:cNvSpPr>
            <a:spLocks noGrp="1" noChangeArrowheads="1"/>
          </p:cNvSpPr>
          <p:nvPr>
            <p:ph type="title"/>
          </p:nvPr>
        </p:nvSpPr>
        <p:spPr>
          <a:xfrm>
            <a:off x="884419" y="826680"/>
            <a:ext cx="7375161" cy="1325563"/>
          </a:xfrm>
        </p:spPr>
        <p:txBody>
          <a:bodyPr>
            <a:normAutofit/>
          </a:bodyPr>
          <a:lstStyle/>
          <a:p>
            <a:pPr algn="ctr"/>
            <a:r>
              <a:rPr lang="en-US" altLang="en-US" sz="3600" dirty="0">
                <a:solidFill>
                  <a:srgbClr val="FFFFFF"/>
                </a:solidFill>
                <a:latin typeface="Calibri" panose="020F0502020204030204" pitchFamily="34" charset="0"/>
                <a:cs typeface="Calibri" panose="020F0502020204030204" pitchFamily="34" charset="0"/>
              </a:rPr>
              <a:t>Differences and similarities between a national parliament and the EP </a:t>
            </a:r>
            <a:endParaRPr lang="el-GR" altLang="en-US" sz="3500" dirty="0">
              <a:solidFill>
                <a:srgbClr val="FFFFFF"/>
              </a:solidFill>
              <a:latin typeface="Calibri" panose="020F0502020204030204" pitchFamily="34" charset="0"/>
              <a:cs typeface="Calibri" panose="020F0502020204030204" pitchFamily="34" charset="0"/>
            </a:endParaRPr>
          </a:p>
        </p:txBody>
      </p:sp>
      <p:sp>
        <p:nvSpPr>
          <p:cNvPr id="50179" name="Rectangle 3">
            <a:extLst>
              <a:ext uri="{FF2B5EF4-FFF2-40B4-BE49-F238E27FC236}">
                <a16:creationId xmlns:a16="http://schemas.microsoft.com/office/drawing/2014/main" id="{3E9E2B4B-B073-0147-AEC1-0E2DA86F930D}"/>
              </a:ext>
            </a:extLst>
          </p:cNvPr>
          <p:cNvSpPr>
            <a:spLocks noGrp="1" noChangeArrowheads="1"/>
          </p:cNvSpPr>
          <p:nvPr>
            <p:ph type="body" idx="1"/>
          </p:nvPr>
        </p:nvSpPr>
        <p:spPr>
          <a:xfrm>
            <a:off x="884419" y="3092970"/>
            <a:ext cx="7375161" cy="2693976"/>
          </a:xfrm>
        </p:spPr>
        <p:txBody>
          <a:bodyPr>
            <a:normAutofit fontScale="70000" lnSpcReduction="20000"/>
          </a:bodyPr>
          <a:lstStyle/>
          <a:p>
            <a:pPr lvl="0" algn="just"/>
            <a:r>
              <a:rPr lang="en-US" dirty="0">
                <a:solidFill>
                  <a:srgbClr val="002060"/>
                </a:solidFill>
                <a:effectLst/>
                <a:latin typeface="Calibri" panose="020F0502020204030204" pitchFamily="34" charset="0"/>
                <a:cs typeface="Calibri" panose="020F0502020204030204" pitchFamily="34" charset="0"/>
              </a:rPr>
              <a:t>The EP – a hybrid parliament</a:t>
            </a:r>
          </a:p>
          <a:p>
            <a:pPr lvl="0" algn="just"/>
            <a:r>
              <a:rPr lang="en-US" dirty="0">
                <a:solidFill>
                  <a:srgbClr val="002060"/>
                </a:solidFill>
                <a:effectLst/>
                <a:latin typeface="Calibri" panose="020F0502020204030204" pitchFamily="34" charset="0"/>
                <a:cs typeface="Calibri" panose="020F0502020204030204" pitchFamily="34" charset="0"/>
              </a:rPr>
              <a:t>Lacks the distinction between majority-opposition because it does not elect the government</a:t>
            </a:r>
          </a:p>
          <a:p>
            <a:pPr lvl="0" algn="just"/>
            <a:r>
              <a:rPr lang="en-US" dirty="0">
                <a:solidFill>
                  <a:srgbClr val="002060"/>
                </a:solidFill>
                <a:effectLst/>
                <a:latin typeface="Calibri" panose="020F0502020204030204" pitchFamily="34" charset="0"/>
                <a:cs typeface="Calibri" panose="020F0502020204030204" pitchFamily="34" charset="0"/>
              </a:rPr>
              <a:t>Needs to look for absolute majorities to counteract the Council </a:t>
            </a:r>
            <a:r>
              <a:rPr lang="el-GR" dirty="0">
                <a:solidFill>
                  <a:srgbClr val="002060"/>
                </a:solidFill>
                <a:effectLst/>
                <a:latin typeface="Calibri" panose="020F0502020204030204" pitchFamily="34" charset="0"/>
                <a:cs typeface="Calibri" panose="020F0502020204030204" pitchFamily="34" charset="0"/>
                <a:sym typeface="Wingdings" pitchFamily="2" charset="2"/>
              </a:rPr>
              <a:t></a:t>
            </a:r>
            <a:r>
              <a:rPr lang="el-GR" dirty="0">
                <a:solidFill>
                  <a:srgbClr val="002060"/>
                </a:solidFill>
                <a:effectLst/>
                <a:latin typeface="Calibri" panose="020F0502020204030204" pitchFamily="34" charset="0"/>
                <a:cs typeface="Calibri" panose="020F0502020204030204" pitchFamily="34" charset="0"/>
              </a:rPr>
              <a:t> </a:t>
            </a:r>
            <a:r>
              <a:rPr lang="en-US" dirty="0">
                <a:solidFill>
                  <a:srgbClr val="002060"/>
                </a:solidFill>
                <a:effectLst/>
                <a:latin typeface="Calibri" panose="020F0502020204030204" pitchFamily="34" charset="0"/>
                <a:cs typeface="Calibri" panose="020F0502020204030204" pitchFamily="34" charset="0"/>
              </a:rPr>
              <a:t>consensual</a:t>
            </a:r>
            <a:r>
              <a:rPr lang="el-GR" dirty="0">
                <a:solidFill>
                  <a:srgbClr val="002060"/>
                </a:solidFill>
                <a:effectLst/>
                <a:latin typeface="Calibri" panose="020F0502020204030204" pitchFamily="34" charset="0"/>
                <a:cs typeface="Calibri" panose="020F0502020204030204" pitchFamily="34" charset="0"/>
              </a:rPr>
              <a:t> </a:t>
            </a:r>
            <a:r>
              <a:rPr lang="en-US" dirty="0">
                <a:solidFill>
                  <a:srgbClr val="002060"/>
                </a:solidFill>
                <a:effectLst/>
                <a:latin typeface="Calibri" panose="020F0502020204030204" pitchFamily="34" charset="0"/>
                <a:cs typeface="Calibri" panose="020F0502020204030204" pitchFamily="34" charset="0"/>
              </a:rPr>
              <a:t>policies</a:t>
            </a:r>
          </a:p>
          <a:p>
            <a:pPr lvl="0" algn="just"/>
            <a:r>
              <a:rPr lang="en-US" dirty="0">
                <a:solidFill>
                  <a:srgbClr val="002060"/>
                </a:solidFill>
                <a:effectLst/>
                <a:latin typeface="Calibri" panose="020F0502020204030204" pitchFamily="34" charset="0"/>
                <a:cs typeface="Calibri" panose="020F0502020204030204" pitchFamily="34" charset="0"/>
              </a:rPr>
              <a:t>Weak party formations – dominance of national differences</a:t>
            </a:r>
          </a:p>
          <a:p>
            <a:pPr algn="just"/>
            <a:r>
              <a:rPr lang="el-GR" dirty="0">
                <a:solidFill>
                  <a:srgbClr val="002060"/>
                </a:solidFill>
                <a:effectLst/>
                <a:latin typeface="Calibri" panose="020F0502020204030204" pitchFamily="34" charset="0"/>
                <a:cs typeface="Calibri" panose="020F0502020204030204" pitchFamily="34" charset="0"/>
              </a:rPr>
              <a:t> </a:t>
            </a:r>
            <a:endParaRPr lang="en-US" dirty="0">
              <a:solidFill>
                <a:srgbClr val="002060"/>
              </a:solidFill>
              <a:effectLst/>
              <a:latin typeface="Calibri" panose="020F0502020204030204" pitchFamily="34" charset="0"/>
              <a:cs typeface="Calibri" panose="020F0502020204030204" pitchFamily="34" charset="0"/>
            </a:endParaRPr>
          </a:p>
          <a:p>
            <a:pPr algn="just"/>
            <a:endParaRPr lang="el-GR" altLang="en-US" sz="1700" dirty="0">
              <a:solidFill>
                <a:srgbClr val="002060"/>
              </a:solidFill>
              <a:latin typeface="Calibri" panose="020F0502020204030204" pitchFamily="34" charset="0"/>
              <a:cs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 name="Rectangle 140">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Picture 142">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199" name="Rectangle 7">
            <a:extLst>
              <a:ext uri="{FF2B5EF4-FFF2-40B4-BE49-F238E27FC236}">
                <a16:creationId xmlns:a16="http://schemas.microsoft.com/office/drawing/2014/main" id="{9D572F3E-C23D-F142-AFA0-8B8E6887C6DB}"/>
              </a:ext>
            </a:extLst>
          </p:cNvPr>
          <p:cNvSpPr>
            <a:spLocks noGrp="1" noChangeArrowheads="1"/>
          </p:cNvSpPr>
          <p:nvPr>
            <p:ph type="title"/>
          </p:nvPr>
        </p:nvSpPr>
        <p:spPr>
          <a:xfrm>
            <a:off x="884419" y="826680"/>
            <a:ext cx="7375161" cy="1325563"/>
          </a:xfrm>
        </p:spPr>
        <p:txBody>
          <a:bodyPr>
            <a:normAutofit/>
          </a:bodyPr>
          <a:lstStyle/>
          <a:p>
            <a:pPr algn="ctr"/>
            <a:r>
              <a:rPr lang="en-US" altLang="en-US" sz="3600" dirty="0">
                <a:solidFill>
                  <a:srgbClr val="FFFFFF"/>
                </a:solidFill>
                <a:latin typeface="Calibri" panose="020F0502020204030204" pitchFamily="34" charset="0"/>
                <a:cs typeface="Calibri" panose="020F0502020204030204" pitchFamily="34" charset="0"/>
              </a:rPr>
              <a:t>The origins (II)</a:t>
            </a:r>
            <a:endParaRPr lang="el-GR" altLang="en-US" sz="3500" dirty="0">
              <a:solidFill>
                <a:srgbClr val="FFFFFF"/>
              </a:solidFill>
              <a:latin typeface="Calibri" panose="020F0502020204030204" pitchFamily="34" charset="0"/>
              <a:cs typeface="Calibri" panose="020F0502020204030204" pitchFamily="34" charset="0"/>
            </a:endParaRPr>
          </a:p>
        </p:txBody>
      </p:sp>
      <p:graphicFrame>
        <p:nvGraphicFramePr>
          <p:cNvPr id="3" name="Diagram 2">
            <a:extLst>
              <a:ext uri="{FF2B5EF4-FFF2-40B4-BE49-F238E27FC236}">
                <a16:creationId xmlns:a16="http://schemas.microsoft.com/office/drawing/2014/main" id="{59B60626-177E-7744-8893-273792AC08EC}"/>
              </a:ext>
            </a:extLst>
          </p:cNvPr>
          <p:cNvGraphicFramePr/>
          <p:nvPr>
            <p:extLst>
              <p:ext uri="{D42A27DB-BD31-4B8C-83A1-F6EECF244321}">
                <p14:modId xmlns:p14="http://schemas.microsoft.com/office/powerpoint/2010/main" val="1077575232"/>
              </p:ext>
            </p:extLst>
          </p:nvPr>
        </p:nvGraphicFramePr>
        <p:xfrm>
          <a:off x="884419" y="3092970"/>
          <a:ext cx="7375161" cy="26939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314" name="Rectangle 2">
            <a:extLst>
              <a:ext uri="{FF2B5EF4-FFF2-40B4-BE49-F238E27FC236}">
                <a16:creationId xmlns:a16="http://schemas.microsoft.com/office/drawing/2014/main" id="{03458BB2-1CE3-8948-A47E-D06BB1FA42E0}"/>
              </a:ext>
            </a:extLst>
          </p:cNvPr>
          <p:cNvSpPr>
            <a:spLocks noGrp="1" noChangeArrowheads="1"/>
          </p:cNvSpPr>
          <p:nvPr>
            <p:ph type="title"/>
          </p:nvPr>
        </p:nvSpPr>
        <p:spPr>
          <a:xfrm>
            <a:off x="480059" y="2053641"/>
            <a:ext cx="2751871" cy="2760098"/>
          </a:xfrm>
        </p:spPr>
        <p:txBody>
          <a:bodyPr>
            <a:normAutofit/>
          </a:bodyPr>
          <a:lstStyle/>
          <a:p>
            <a:pPr algn="just">
              <a:lnSpc>
                <a:spcPct val="90000"/>
              </a:lnSpc>
            </a:pPr>
            <a:r>
              <a:rPr lang="en-US" altLang="en-US" sz="4400" dirty="0">
                <a:solidFill>
                  <a:srgbClr val="FFFFFF"/>
                </a:solidFill>
                <a:latin typeface="Calibri" panose="020F0502020204030204" pitchFamily="34" charset="0"/>
                <a:cs typeface="Calibri" panose="020F0502020204030204" pitchFamily="34" charset="0"/>
              </a:rPr>
              <a:t>The origins: the ECSC</a:t>
            </a:r>
            <a:endParaRPr lang="el-GR" altLang="en-US" sz="4400" dirty="0">
              <a:solidFill>
                <a:srgbClr val="FFFFFF"/>
              </a:solidFill>
              <a:latin typeface="Calibri" panose="020F0502020204030204" pitchFamily="34" charset="0"/>
              <a:cs typeface="Calibri" panose="020F0502020204030204" pitchFamily="34" charset="0"/>
            </a:endParaRPr>
          </a:p>
        </p:txBody>
      </p:sp>
      <p:graphicFrame>
        <p:nvGraphicFramePr>
          <p:cNvPr id="3" name="Diagram 2">
            <a:extLst>
              <a:ext uri="{FF2B5EF4-FFF2-40B4-BE49-F238E27FC236}">
                <a16:creationId xmlns:a16="http://schemas.microsoft.com/office/drawing/2014/main" id="{DC594B38-3C9D-334B-BBE4-90E87BC32939}"/>
              </a:ext>
            </a:extLst>
          </p:cNvPr>
          <p:cNvGraphicFramePr/>
          <p:nvPr>
            <p:extLst>
              <p:ext uri="{D42A27DB-BD31-4B8C-83A1-F6EECF244321}">
                <p14:modId xmlns:p14="http://schemas.microsoft.com/office/powerpoint/2010/main" val="1813471466"/>
              </p:ext>
            </p:extLst>
          </p:nvPr>
        </p:nvGraphicFramePr>
        <p:xfrm>
          <a:off x="4567930" y="801866"/>
          <a:ext cx="3979563" cy="52306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338" name="Rectangle 2">
            <a:extLst>
              <a:ext uri="{FF2B5EF4-FFF2-40B4-BE49-F238E27FC236}">
                <a16:creationId xmlns:a16="http://schemas.microsoft.com/office/drawing/2014/main" id="{811E9AEE-D8EA-1448-B8A4-EF703DB9D5A2}"/>
              </a:ext>
            </a:extLst>
          </p:cNvPr>
          <p:cNvSpPr>
            <a:spLocks noGrp="1" noChangeArrowheads="1"/>
          </p:cNvSpPr>
          <p:nvPr>
            <p:ph type="title"/>
          </p:nvPr>
        </p:nvSpPr>
        <p:spPr>
          <a:xfrm>
            <a:off x="884419" y="826680"/>
            <a:ext cx="7375161" cy="1325563"/>
          </a:xfrm>
        </p:spPr>
        <p:txBody>
          <a:bodyPr>
            <a:normAutofit fontScale="90000"/>
          </a:bodyPr>
          <a:lstStyle/>
          <a:p>
            <a:pPr algn="ctr"/>
            <a:r>
              <a:rPr lang="en-US" altLang="en-US" sz="3500" dirty="0">
                <a:solidFill>
                  <a:srgbClr val="FFFFFF"/>
                </a:solidFill>
                <a:latin typeface="Calibri" panose="020F0502020204030204" pitchFamily="34" charset="0"/>
                <a:cs typeface="Calibri" panose="020F0502020204030204" pitchFamily="34" charset="0"/>
              </a:rPr>
              <a:t>The origins (IV) – the European Economic Community Parliamentary Assembly</a:t>
            </a:r>
            <a:endParaRPr lang="el-GR" altLang="en-US" sz="3500" dirty="0">
              <a:solidFill>
                <a:srgbClr val="FFFFFF"/>
              </a:solidFill>
              <a:latin typeface="Calibri" panose="020F0502020204030204" pitchFamily="34" charset="0"/>
              <a:cs typeface="Calibri" panose="020F0502020204030204" pitchFamily="34" charset="0"/>
            </a:endParaRPr>
          </a:p>
        </p:txBody>
      </p:sp>
      <p:sp>
        <p:nvSpPr>
          <p:cNvPr id="14339" name="Rectangle 3">
            <a:extLst>
              <a:ext uri="{FF2B5EF4-FFF2-40B4-BE49-F238E27FC236}">
                <a16:creationId xmlns:a16="http://schemas.microsoft.com/office/drawing/2014/main" id="{1C128667-028A-3B4F-B853-1E3179BBF2C4}"/>
              </a:ext>
            </a:extLst>
          </p:cNvPr>
          <p:cNvSpPr>
            <a:spLocks noGrp="1" noChangeArrowheads="1"/>
          </p:cNvSpPr>
          <p:nvPr>
            <p:ph type="body" idx="1"/>
          </p:nvPr>
        </p:nvSpPr>
        <p:spPr>
          <a:xfrm>
            <a:off x="884419" y="3092970"/>
            <a:ext cx="7375161" cy="2693976"/>
          </a:xfrm>
        </p:spPr>
        <p:txBody>
          <a:bodyPr>
            <a:normAutofit/>
          </a:bodyPr>
          <a:lstStyle/>
          <a:p>
            <a:pPr lvl="0"/>
            <a:r>
              <a:rPr lang="en-US" sz="2000" dirty="0">
                <a:solidFill>
                  <a:srgbClr val="002060"/>
                </a:solidFill>
                <a:effectLst/>
                <a:latin typeface="Calibri" panose="020F0502020204030204" pitchFamily="34" charset="0"/>
                <a:cs typeface="Calibri" panose="020F0502020204030204" pitchFamily="34" charset="0"/>
              </a:rPr>
              <a:t>Indirect election (78 national MPs)</a:t>
            </a:r>
          </a:p>
          <a:p>
            <a:pPr lvl="0"/>
            <a:r>
              <a:rPr lang="en-US" sz="2000" dirty="0">
                <a:solidFill>
                  <a:srgbClr val="002060"/>
                </a:solidFill>
                <a:effectLst/>
                <a:latin typeface="Calibri" panose="020F0502020204030204" pitchFamily="34" charset="0"/>
                <a:cs typeface="Calibri" panose="020F0502020204030204" pitchFamily="34" charset="0"/>
              </a:rPr>
              <a:t>Hence a double mandate</a:t>
            </a:r>
          </a:p>
          <a:p>
            <a:pPr lvl="0"/>
            <a:r>
              <a:rPr lang="en-US" sz="2000" dirty="0">
                <a:solidFill>
                  <a:srgbClr val="002060"/>
                </a:solidFill>
                <a:effectLst/>
                <a:latin typeface="Calibri" panose="020F0502020204030204" pitchFamily="34" charset="0"/>
                <a:cs typeface="Calibri" panose="020F0502020204030204" pitchFamily="34" charset="0"/>
              </a:rPr>
              <a:t>Meeting periodically</a:t>
            </a:r>
          </a:p>
          <a:p>
            <a:pPr lvl="0"/>
            <a:r>
              <a:rPr lang="en-US" sz="2000" dirty="0">
                <a:solidFill>
                  <a:srgbClr val="002060"/>
                </a:solidFill>
                <a:effectLst/>
                <a:latin typeface="Calibri" panose="020F0502020204030204" pitchFamily="34" charset="0"/>
                <a:cs typeface="Calibri" panose="020F0502020204030204" pitchFamily="34" charset="0"/>
              </a:rPr>
              <a:t>With advisory opinion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362" name="Rectangle 2">
            <a:extLst>
              <a:ext uri="{FF2B5EF4-FFF2-40B4-BE49-F238E27FC236}">
                <a16:creationId xmlns:a16="http://schemas.microsoft.com/office/drawing/2014/main" id="{C80B3757-90B1-9B4F-9BC2-D2312552A9A4}"/>
              </a:ext>
            </a:extLst>
          </p:cNvPr>
          <p:cNvSpPr>
            <a:spLocks noGrp="1" noChangeArrowheads="1"/>
          </p:cNvSpPr>
          <p:nvPr>
            <p:ph type="title"/>
          </p:nvPr>
        </p:nvSpPr>
        <p:spPr>
          <a:xfrm>
            <a:off x="884419" y="826680"/>
            <a:ext cx="7375161" cy="1325563"/>
          </a:xfrm>
        </p:spPr>
        <p:txBody>
          <a:bodyPr>
            <a:normAutofit/>
          </a:bodyPr>
          <a:lstStyle/>
          <a:p>
            <a:pPr algn="ctr"/>
            <a:r>
              <a:rPr lang="en-US" altLang="en-US" sz="3200" dirty="0">
                <a:solidFill>
                  <a:srgbClr val="FFFFFF"/>
                </a:solidFill>
                <a:latin typeface="Calibri" panose="020F0502020204030204" pitchFamily="34" charset="0"/>
                <a:cs typeface="Calibri" panose="020F0502020204030204" pitchFamily="34" charset="0"/>
              </a:rPr>
              <a:t>The development – the gradual reinforcement</a:t>
            </a:r>
            <a:endParaRPr lang="el-GR" altLang="en-US" sz="3200" dirty="0">
              <a:solidFill>
                <a:srgbClr val="FFFFFF"/>
              </a:solidFill>
              <a:latin typeface="Calibri" panose="020F0502020204030204" pitchFamily="34" charset="0"/>
              <a:cs typeface="Calibri" panose="020F0502020204030204" pitchFamily="34" charset="0"/>
            </a:endParaRPr>
          </a:p>
        </p:txBody>
      </p:sp>
      <p:sp>
        <p:nvSpPr>
          <p:cNvPr id="15363" name="Rectangle 3">
            <a:extLst>
              <a:ext uri="{FF2B5EF4-FFF2-40B4-BE49-F238E27FC236}">
                <a16:creationId xmlns:a16="http://schemas.microsoft.com/office/drawing/2014/main" id="{CFAA3EA9-331D-D64D-A18A-209A3E7CDD2E}"/>
              </a:ext>
            </a:extLst>
          </p:cNvPr>
          <p:cNvSpPr>
            <a:spLocks noGrp="1" noChangeArrowheads="1"/>
          </p:cNvSpPr>
          <p:nvPr>
            <p:ph type="body" idx="1"/>
          </p:nvPr>
        </p:nvSpPr>
        <p:spPr>
          <a:xfrm>
            <a:off x="884419" y="3092970"/>
            <a:ext cx="7375161" cy="2693976"/>
          </a:xfrm>
        </p:spPr>
        <p:txBody>
          <a:bodyPr>
            <a:normAutofit/>
          </a:bodyPr>
          <a:lstStyle/>
          <a:p>
            <a:pPr lvl="0"/>
            <a:r>
              <a:rPr lang="en-US" sz="2000" dirty="0">
                <a:solidFill>
                  <a:srgbClr val="002060"/>
                </a:solidFill>
                <a:effectLst/>
                <a:latin typeface="Calibri" panose="020F0502020204030204" pitchFamily="34" charset="0"/>
                <a:cs typeface="Calibri" panose="020F0502020204030204" pitchFamily="34" charset="0"/>
              </a:rPr>
              <a:t>1961 – the EEC Assembly declared itself to be a 'Parliament' (the Treaties recognize this title only with the 1987 Single European Act)</a:t>
            </a:r>
          </a:p>
          <a:p>
            <a:pPr lvl="0"/>
            <a:r>
              <a:rPr lang="en-US" sz="2000" dirty="0">
                <a:solidFill>
                  <a:srgbClr val="002060"/>
                </a:solidFill>
                <a:effectLst/>
                <a:latin typeface="Calibri" panose="020F0502020204030204" pitchFamily="34" charset="0"/>
                <a:cs typeface="Calibri" panose="020F0502020204030204" pitchFamily="34" charset="0"/>
              </a:rPr>
              <a:t>1970 – is granted the competence to participate in the approval of the EEC budget (in 1975 it approves the entire budget)</a:t>
            </a:r>
          </a:p>
          <a:p>
            <a:pPr lvl="0"/>
            <a:r>
              <a:rPr lang="en-US" sz="2000" dirty="0">
                <a:solidFill>
                  <a:srgbClr val="002060"/>
                </a:solidFill>
                <a:effectLst/>
                <a:latin typeface="Calibri" panose="020F0502020204030204" pitchFamily="34" charset="0"/>
                <a:cs typeface="Calibri" panose="020F0502020204030204" pitchFamily="34" charset="0"/>
              </a:rPr>
              <a:t>1974 – European Parliament Elections Act</a:t>
            </a:r>
          </a:p>
          <a:p>
            <a:pPr lvl="0"/>
            <a:r>
              <a:rPr lang="en-US" sz="2000" dirty="0">
                <a:solidFill>
                  <a:srgbClr val="002060"/>
                </a:solidFill>
                <a:effectLst/>
                <a:latin typeface="Calibri" panose="020F0502020204030204" pitchFamily="34" charset="0"/>
                <a:cs typeface="Calibri" panose="020F0502020204030204" pitchFamily="34" charset="0"/>
              </a:rPr>
              <a:t>1979 – First direct elections by universal suffrage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8" name="Picture 137">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386" name="Rectangle 2">
            <a:extLst>
              <a:ext uri="{FF2B5EF4-FFF2-40B4-BE49-F238E27FC236}">
                <a16:creationId xmlns:a16="http://schemas.microsoft.com/office/drawing/2014/main" id="{7875E08D-2032-5F4C-AE9B-B058237EEBFC}"/>
              </a:ext>
            </a:extLst>
          </p:cNvPr>
          <p:cNvSpPr>
            <a:spLocks noGrp="1" noChangeArrowheads="1"/>
          </p:cNvSpPr>
          <p:nvPr>
            <p:ph type="title"/>
          </p:nvPr>
        </p:nvSpPr>
        <p:spPr>
          <a:xfrm>
            <a:off x="884419" y="826680"/>
            <a:ext cx="7375161" cy="1325563"/>
          </a:xfrm>
        </p:spPr>
        <p:txBody>
          <a:bodyPr>
            <a:normAutofit/>
          </a:bodyPr>
          <a:lstStyle/>
          <a:p>
            <a:pPr algn="ctr"/>
            <a:r>
              <a:rPr lang="en-US" altLang="en-US" sz="3600" dirty="0">
                <a:solidFill>
                  <a:srgbClr val="FFFFFF"/>
                </a:solidFill>
                <a:latin typeface="Calibri" panose="020F0502020204030204" pitchFamily="34" charset="0"/>
                <a:cs typeface="Calibri" panose="020F0502020204030204" pitchFamily="34" charset="0"/>
              </a:rPr>
              <a:t>The development – in search of new powers</a:t>
            </a:r>
            <a:endParaRPr lang="el-GR" altLang="en-US" sz="3500" dirty="0">
              <a:solidFill>
                <a:srgbClr val="FFFFFF"/>
              </a:solidFill>
              <a:latin typeface="Calibri" panose="020F0502020204030204" pitchFamily="34" charset="0"/>
              <a:cs typeface="Calibri" panose="020F0502020204030204" pitchFamily="34" charset="0"/>
            </a:endParaRPr>
          </a:p>
        </p:txBody>
      </p:sp>
      <p:sp>
        <p:nvSpPr>
          <p:cNvPr id="16387" name="Rectangle 3">
            <a:extLst>
              <a:ext uri="{FF2B5EF4-FFF2-40B4-BE49-F238E27FC236}">
                <a16:creationId xmlns:a16="http://schemas.microsoft.com/office/drawing/2014/main" id="{664C2E6E-25A4-974A-9D6D-3EC30E2ADBD5}"/>
              </a:ext>
            </a:extLst>
          </p:cNvPr>
          <p:cNvSpPr>
            <a:spLocks noGrp="1" noChangeArrowheads="1"/>
          </p:cNvSpPr>
          <p:nvPr>
            <p:ph type="body" idx="1"/>
          </p:nvPr>
        </p:nvSpPr>
        <p:spPr>
          <a:xfrm>
            <a:off x="884419" y="3092970"/>
            <a:ext cx="7375161" cy="2693976"/>
          </a:xfrm>
        </p:spPr>
        <p:txBody>
          <a:bodyPr>
            <a:noAutofit/>
          </a:bodyPr>
          <a:lstStyle/>
          <a:p>
            <a:pPr lvl="0" algn="just"/>
            <a:r>
              <a:rPr lang="en-US" sz="2000" dirty="0">
                <a:solidFill>
                  <a:srgbClr val="002060"/>
                </a:solidFill>
                <a:effectLst/>
                <a:latin typeface="Calibri" panose="020F0502020204030204" pitchFamily="34" charset="0"/>
                <a:cs typeface="Calibri" panose="020F0502020204030204" pitchFamily="34" charset="0"/>
              </a:rPr>
              <a:t>1984: The Draft Treaty on European integration (Spinelli draft) – the efforts towards the federal transformation of the Community</a:t>
            </a:r>
          </a:p>
          <a:p>
            <a:pPr algn="just"/>
            <a:r>
              <a:rPr lang="en-US" sz="2000" dirty="0">
                <a:solidFill>
                  <a:srgbClr val="002060"/>
                </a:solidFill>
                <a:effectLst/>
                <a:latin typeface="Calibri" panose="020F0502020204030204" pitchFamily="34" charset="0"/>
                <a:cs typeface="Calibri" panose="020F0502020204030204" pitchFamily="34" charset="0"/>
              </a:rPr>
              <a:t>1987: The Single European Act introduces the cooperation process, the first legislative competence of the EP1993: Maastricht Treaty – Introduction of co-decision, involvement in the election of the President of the Commission</a:t>
            </a:r>
          </a:p>
          <a:p>
            <a:pPr lvl="0" algn="just"/>
            <a:endParaRPr lang="en-US" sz="2000" dirty="0">
              <a:solidFill>
                <a:srgbClr val="002060"/>
              </a:solidFill>
              <a:effectLst/>
              <a:latin typeface="Calibri" panose="020F0502020204030204" pitchFamily="34" charset="0"/>
              <a:cs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0" name="Picture 139">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7410" name="Rectangle 2">
            <a:extLst>
              <a:ext uri="{FF2B5EF4-FFF2-40B4-BE49-F238E27FC236}">
                <a16:creationId xmlns:a16="http://schemas.microsoft.com/office/drawing/2014/main" id="{92AF9154-533F-E843-8179-30AB0B1CCD7A}"/>
              </a:ext>
            </a:extLst>
          </p:cNvPr>
          <p:cNvSpPr>
            <a:spLocks noGrp="1" noChangeArrowheads="1"/>
          </p:cNvSpPr>
          <p:nvPr>
            <p:ph type="title"/>
          </p:nvPr>
        </p:nvSpPr>
        <p:spPr>
          <a:xfrm>
            <a:off x="480059" y="2053641"/>
            <a:ext cx="2751871" cy="2760098"/>
          </a:xfrm>
        </p:spPr>
        <p:txBody>
          <a:bodyPr>
            <a:normAutofit/>
          </a:bodyPr>
          <a:lstStyle/>
          <a:p>
            <a:pPr algn="just">
              <a:lnSpc>
                <a:spcPct val="90000"/>
              </a:lnSpc>
            </a:pPr>
            <a:r>
              <a:rPr lang="en-US" altLang="en-US" sz="3200" dirty="0">
                <a:solidFill>
                  <a:srgbClr val="FFFFFF"/>
                </a:solidFill>
                <a:latin typeface="Calibri" panose="020F0502020204030204" pitchFamily="34" charset="0"/>
                <a:cs typeface="Calibri" panose="020F0502020204030204" pitchFamily="34" charset="0"/>
              </a:rPr>
              <a:t>The development – in search of new powers (II)</a:t>
            </a:r>
            <a:endParaRPr lang="el-GR" altLang="en-US" sz="3400" dirty="0">
              <a:solidFill>
                <a:srgbClr val="FFFFFF"/>
              </a:solidFill>
              <a:latin typeface="Calibri" panose="020F0502020204030204" pitchFamily="34" charset="0"/>
              <a:cs typeface="Calibri" panose="020F0502020204030204" pitchFamily="34" charset="0"/>
            </a:endParaRPr>
          </a:p>
        </p:txBody>
      </p:sp>
      <p:graphicFrame>
        <p:nvGraphicFramePr>
          <p:cNvPr id="3" name="Diagram 2">
            <a:extLst>
              <a:ext uri="{FF2B5EF4-FFF2-40B4-BE49-F238E27FC236}">
                <a16:creationId xmlns:a16="http://schemas.microsoft.com/office/drawing/2014/main" id="{B46F1144-A264-0448-B794-E4EDDC0703D0}"/>
              </a:ext>
            </a:extLst>
          </p:cNvPr>
          <p:cNvGraphicFramePr/>
          <p:nvPr>
            <p:extLst>
              <p:ext uri="{D42A27DB-BD31-4B8C-83A1-F6EECF244321}">
                <p14:modId xmlns:p14="http://schemas.microsoft.com/office/powerpoint/2010/main" val="1086297298"/>
              </p:ext>
            </p:extLst>
          </p:nvPr>
        </p:nvGraphicFramePr>
        <p:xfrm>
          <a:off x="4567930" y="801866"/>
          <a:ext cx="3979563" cy="52306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2DB5869B-2320-43F0-B805-E4E01DFEC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2693976"/>
          </a:xfrm>
          <a:prstGeom prst="rect">
            <a:avLst/>
          </a:prstGeom>
          <a:gradFill>
            <a:gsLst>
              <a:gs pos="0">
                <a:srgbClr val="E3411B">
                  <a:lumMod val="90000"/>
                </a:srgbClr>
              </a:gs>
              <a:gs pos="25000">
                <a:srgbClr val="E3411B">
                  <a:lumMod val="90000"/>
                </a:srgb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8" name="Picture 137">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8434" name="Rectangle 2">
            <a:extLst>
              <a:ext uri="{FF2B5EF4-FFF2-40B4-BE49-F238E27FC236}">
                <a16:creationId xmlns:a16="http://schemas.microsoft.com/office/drawing/2014/main" id="{F0ABBDEC-BE82-4946-8694-31CF4E44351C}"/>
              </a:ext>
            </a:extLst>
          </p:cNvPr>
          <p:cNvSpPr>
            <a:spLocks noGrp="1" noChangeArrowheads="1"/>
          </p:cNvSpPr>
          <p:nvPr>
            <p:ph type="title"/>
          </p:nvPr>
        </p:nvSpPr>
        <p:spPr>
          <a:xfrm>
            <a:off x="884419" y="826680"/>
            <a:ext cx="7375161" cy="1325563"/>
          </a:xfrm>
        </p:spPr>
        <p:txBody>
          <a:bodyPr>
            <a:normAutofit/>
          </a:bodyPr>
          <a:lstStyle/>
          <a:p>
            <a:pPr algn="ctr"/>
            <a:r>
              <a:rPr lang="en-US" altLang="en-US" sz="3500" dirty="0">
                <a:solidFill>
                  <a:srgbClr val="FFFFFF"/>
                </a:solidFill>
                <a:latin typeface="Calibri" panose="020F0502020204030204" pitchFamily="34" charset="0"/>
                <a:cs typeface="Calibri" panose="020F0502020204030204" pitchFamily="34" charset="0"/>
              </a:rPr>
              <a:t>COMPOSITION</a:t>
            </a:r>
            <a:endParaRPr lang="el-GR" altLang="en-US" sz="3500" dirty="0">
              <a:solidFill>
                <a:srgbClr val="FFFFFF"/>
              </a:solidFill>
              <a:latin typeface="Calibri" panose="020F0502020204030204" pitchFamily="34" charset="0"/>
              <a:cs typeface="Calibri" panose="020F0502020204030204" pitchFamily="34" charset="0"/>
            </a:endParaRPr>
          </a:p>
        </p:txBody>
      </p:sp>
      <p:sp>
        <p:nvSpPr>
          <p:cNvPr id="18435" name="Rectangle 3">
            <a:extLst>
              <a:ext uri="{FF2B5EF4-FFF2-40B4-BE49-F238E27FC236}">
                <a16:creationId xmlns:a16="http://schemas.microsoft.com/office/drawing/2014/main" id="{4E5253DF-2A86-874F-9FDF-A060113F63C6}"/>
              </a:ext>
            </a:extLst>
          </p:cNvPr>
          <p:cNvSpPr>
            <a:spLocks noGrp="1" noChangeArrowheads="1"/>
          </p:cNvSpPr>
          <p:nvPr>
            <p:ph type="body" idx="1"/>
          </p:nvPr>
        </p:nvSpPr>
        <p:spPr>
          <a:xfrm>
            <a:off x="884419" y="3092970"/>
            <a:ext cx="7375161" cy="2693976"/>
          </a:xfrm>
        </p:spPr>
        <p:txBody>
          <a:bodyPr>
            <a:normAutofit fontScale="47500" lnSpcReduction="20000"/>
          </a:bodyPr>
          <a:lstStyle/>
          <a:p>
            <a:pPr lvl="0" algn="just"/>
            <a:r>
              <a:rPr lang="en-US" dirty="0">
                <a:solidFill>
                  <a:srgbClr val="002060"/>
                </a:solidFill>
                <a:effectLst/>
                <a:latin typeface="Calibri" panose="020F0502020204030204" pitchFamily="34" charset="0"/>
                <a:cs typeface="Calibri" panose="020F0502020204030204" pitchFamily="34" charset="0"/>
              </a:rPr>
              <a:t>Article 10: Citizens are directly represented at Union level in the European Parliament</a:t>
            </a:r>
          </a:p>
          <a:p>
            <a:pPr lvl="0" algn="just"/>
            <a:r>
              <a:rPr lang="en-US" dirty="0">
                <a:solidFill>
                  <a:srgbClr val="002060"/>
                </a:solidFill>
                <a:effectLst/>
                <a:latin typeface="Calibri" panose="020F0502020204030204" pitchFamily="34" charset="0"/>
                <a:cs typeface="Calibri" panose="020F0502020204030204" pitchFamily="34" charset="0"/>
              </a:rPr>
              <a:t>Article 14 para. 1:  The European Parliament shall be composed of representatives of the Union's citizens</a:t>
            </a:r>
          </a:p>
          <a:p>
            <a:pPr lvl="1" algn="just"/>
            <a:r>
              <a:rPr lang="en-US" dirty="0">
                <a:solidFill>
                  <a:srgbClr val="002060"/>
                </a:solidFill>
                <a:effectLst/>
                <a:latin typeface="Calibri" panose="020F0502020204030204" pitchFamily="34" charset="0"/>
                <a:cs typeface="Calibri" panose="020F0502020204030204" pitchFamily="34" charset="0"/>
              </a:rPr>
              <a:t>(Until the Treaty of Lisbon): the European Parliament consists of representatives of the peoples of the States which have joined the community and exercises powers conferred on it by this Treaty.</a:t>
            </a:r>
          </a:p>
          <a:p>
            <a:pPr lvl="0" algn="just"/>
            <a:r>
              <a:rPr lang="en-US" dirty="0">
                <a:solidFill>
                  <a:srgbClr val="002060"/>
                </a:solidFill>
                <a:effectLst/>
                <a:latin typeface="Calibri" panose="020F0502020204030204" pitchFamily="34" charset="0"/>
                <a:cs typeface="Calibri" panose="020F0502020204030204" pitchFamily="34" charset="0"/>
              </a:rPr>
              <a:t>The number of MEPs shall not exceed seven hundred and fifty plus the president</a:t>
            </a:r>
          </a:p>
          <a:p>
            <a:pPr lvl="0" algn="just"/>
            <a:r>
              <a:rPr lang="en-US" dirty="0">
                <a:solidFill>
                  <a:srgbClr val="002060"/>
                </a:solidFill>
                <a:effectLst/>
                <a:latin typeface="Calibri" panose="020F0502020204030204" pitchFamily="34" charset="0"/>
                <a:cs typeface="Calibri" panose="020F0502020204030204" pitchFamily="34" charset="0"/>
              </a:rPr>
              <a:t>Representation of citizens shall be degressively proportional, with a minimum threshold of six members per Member State. No Member State shall be allocated more than ninety-six seats</a:t>
            </a:r>
          </a:p>
        </p:txBody>
      </p:sp>
    </p:spTree>
  </p:cSld>
  <p:clrMapOvr>
    <a:masterClrMapping/>
  </p:clrMapOvr>
</p:sld>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1741</Words>
  <Application>Microsoft Macintosh PowerPoint</Application>
  <PresentationFormat>On-screen Show (4:3)</PresentationFormat>
  <Paragraphs>130</Paragraphs>
  <Slides>27</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Tahoma</vt:lpstr>
      <vt:lpstr>Times New Roman</vt:lpstr>
      <vt:lpstr>Wingdings</vt:lpstr>
      <vt:lpstr>Ocean</vt:lpstr>
      <vt:lpstr>The European Parliament</vt:lpstr>
      <vt:lpstr>The origins</vt:lpstr>
      <vt:lpstr>The origins (II)</vt:lpstr>
      <vt:lpstr>The origins: the ECSC</vt:lpstr>
      <vt:lpstr>The origins (IV) – the European Economic Community Parliamentary Assembly</vt:lpstr>
      <vt:lpstr>The development – the gradual reinforcement</vt:lpstr>
      <vt:lpstr>The development – in search of new powers</vt:lpstr>
      <vt:lpstr>The development – in search of new powers (II)</vt:lpstr>
      <vt:lpstr>COMPOSITION</vt:lpstr>
      <vt:lpstr>EP seats by member state pre-Brexit</vt:lpstr>
      <vt:lpstr>EP seats by Member State post-Brexit</vt:lpstr>
      <vt:lpstr>The electoral system </vt:lpstr>
      <vt:lpstr>COMPOSITION</vt:lpstr>
      <vt:lpstr>COMPOSITION</vt:lpstr>
      <vt:lpstr>It has three seats</vt:lpstr>
      <vt:lpstr>STRUCTURE</vt:lpstr>
      <vt:lpstr>The statute of MEPs</vt:lpstr>
      <vt:lpstr>European political parties</vt:lpstr>
      <vt:lpstr>Competences </vt:lpstr>
      <vt:lpstr>Competences (II)</vt:lpstr>
      <vt:lpstr>Competences (III)</vt:lpstr>
      <vt:lpstr>Competences (IV)</vt:lpstr>
      <vt:lpstr>Competences (V)</vt:lpstr>
      <vt:lpstr>Competences (VI)</vt:lpstr>
      <vt:lpstr>Political groups EP 2022</vt:lpstr>
      <vt:lpstr>Differences between a national parliament and the EP </vt:lpstr>
      <vt:lpstr>Differences and similarities between a national parliament and the EP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European Parliament</dc:title>
  <dc:creator>Ioannis Papageorgiou</dc:creator>
  <cp:lastModifiedBy>Ioannis Papageorgiou</cp:lastModifiedBy>
  <cp:revision>3</cp:revision>
  <dcterms:created xsi:type="dcterms:W3CDTF">2019-10-29T11:15:42Z</dcterms:created>
  <dcterms:modified xsi:type="dcterms:W3CDTF">2022-04-05T11:50:04Z</dcterms:modified>
</cp:coreProperties>
</file>