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75" r:id="rId9"/>
    <p:sldId id="276" r:id="rId10"/>
    <p:sldId id="277" r:id="rId11"/>
    <p:sldId id="278" r:id="rId12"/>
    <p:sldId id="279" r:id="rId13"/>
    <p:sldId id="263" r:id="rId14"/>
    <p:sldId id="281" r:id="rId15"/>
    <p:sldId id="280" r:id="rId16"/>
    <p:sldId id="284" r:id="rId17"/>
    <p:sldId id="285" r:id="rId18"/>
    <p:sldId id="283" r:id="rId19"/>
    <p:sldId id="264" r:id="rId20"/>
    <p:sldId id="265" r:id="rId21"/>
    <p:sldId id="266" r:id="rId22"/>
    <p:sldId id="274" r:id="rId23"/>
    <p:sldId id="282" r:id="rId24"/>
    <p:sldId id="267" r:id="rId25"/>
    <p:sldId id="268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647" autoAdjust="0"/>
    <p:restoredTop sz="90860" autoAdjust="0"/>
  </p:normalViewPr>
  <p:slideViewPr>
    <p:cSldViewPr>
      <p:cViewPr varScale="1">
        <p:scale>
          <a:sx n="86" d="100"/>
          <a:sy n="86" d="100"/>
        </p:scale>
        <p:origin x="1352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735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0D8AE5-7691-499C-8B29-D9AC332D0D13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7A4F1D5-3E76-40FA-AA4F-3D97D10D599B}">
      <dgm:prSet custT="1"/>
      <dgm:spPr/>
      <dgm:t>
        <a:bodyPr/>
        <a:lstStyle/>
        <a:p>
          <a:pPr algn="just"/>
          <a:r>
            <a:rPr lang="en-US" sz="2800" dirty="0">
              <a:latin typeface="Calibri" panose="020F0502020204030204" pitchFamily="34" charset="0"/>
              <a:cs typeface="Calibri" panose="020F0502020204030204" pitchFamily="34" charset="0"/>
            </a:rPr>
            <a:t>A permanent body (due to the multiple tasks entrusted to it)</a:t>
          </a:r>
        </a:p>
      </dgm:t>
    </dgm:pt>
    <dgm:pt modelId="{91CBF0A9-76EE-4F44-A37F-B45281FA9268}" type="parTrans" cxnId="{CF5A09DA-AD28-448E-9D8B-1530E63E658D}">
      <dgm:prSet/>
      <dgm:spPr/>
      <dgm:t>
        <a:bodyPr/>
        <a:lstStyle/>
        <a:p>
          <a:endParaRPr lang="en-US"/>
        </a:p>
      </dgm:t>
    </dgm:pt>
    <dgm:pt modelId="{3AFC537C-C0B4-4A7D-B0D1-5143E0212C9B}" type="sibTrans" cxnId="{CF5A09DA-AD28-448E-9D8B-1530E63E658D}">
      <dgm:prSet/>
      <dgm:spPr/>
      <dgm:t>
        <a:bodyPr/>
        <a:lstStyle/>
        <a:p>
          <a:endParaRPr lang="en-US"/>
        </a:p>
      </dgm:t>
    </dgm:pt>
    <dgm:pt modelId="{D1CB8D1C-EAD3-4120-A0BB-2271527A46EB}">
      <dgm:prSet custT="1"/>
      <dgm:spPr/>
      <dgm:t>
        <a:bodyPr/>
        <a:lstStyle/>
        <a:p>
          <a:pPr algn="just"/>
          <a:r>
            <a:rPr lang="en-US" sz="2800" dirty="0">
              <a:latin typeface="Calibri" panose="020F0502020204030204" pitchFamily="34" charset="0"/>
              <a:cs typeface="Calibri" panose="020F0502020204030204" pitchFamily="34" charset="0"/>
            </a:rPr>
            <a:t>With wide executive powers</a:t>
          </a:r>
        </a:p>
      </dgm:t>
    </dgm:pt>
    <dgm:pt modelId="{B883F9CB-0FF1-45E3-8489-B69400499DD6}" type="parTrans" cxnId="{7383D0CF-9CCB-4337-B2D5-D1DBBA43779B}">
      <dgm:prSet/>
      <dgm:spPr/>
      <dgm:t>
        <a:bodyPr/>
        <a:lstStyle/>
        <a:p>
          <a:endParaRPr lang="en-US"/>
        </a:p>
      </dgm:t>
    </dgm:pt>
    <dgm:pt modelId="{1F086055-5C26-44AD-8413-5FC558757890}" type="sibTrans" cxnId="{7383D0CF-9CCB-4337-B2D5-D1DBBA43779B}">
      <dgm:prSet/>
      <dgm:spPr/>
      <dgm:t>
        <a:bodyPr/>
        <a:lstStyle/>
        <a:p>
          <a:endParaRPr lang="en-US"/>
        </a:p>
      </dgm:t>
    </dgm:pt>
    <dgm:pt modelId="{76C3FA39-B5F4-4D83-9615-BCD827F70A12}">
      <dgm:prSet custT="1"/>
      <dgm:spPr/>
      <dgm:t>
        <a:bodyPr/>
        <a:lstStyle/>
        <a:p>
          <a:pPr algn="just"/>
          <a:r>
            <a:rPr lang="en-US" sz="2800" dirty="0">
              <a:latin typeface="Calibri" panose="020F0502020204030204" pitchFamily="34" charset="0"/>
              <a:cs typeface="Calibri" panose="020F0502020204030204" pitchFamily="34" charset="0"/>
            </a:rPr>
            <a:t>Appointed (but not controlled) by member states</a:t>
          </a:r>
        </a:p>
      </dgm:t>
    </dgm:pt>
    <dgm:pt modelId="{C508A461-B87E-4916-B383-236120ABAA5C}" type="parTrans" cxnId="{45DF1DAF-CB44-4FB3-9A53-35986D5FA031}">
      <dgm:prSet/>
      <dgm:spPr/>
      <dgm:t>
        <a:bodyPr/>
        <a:lstStyle/>
        <a:p>
          <a:endParaRPr lang="en-US"/>
        </a:p>
      </dgm:t>
    </dgm:pt>
    <dgm:pt modelId="{8745523E-D7DF-4E85-A010-9B70EDB85D45}" type="sibTrans" cxnId="{45DF1DAF-CB44-4FB3-9A53-35986D5FA031}">
      <dgm:prSet/>
      <dgm:spPr/>
      <dgm:t>
        <a:bodyPr/>
        <a:lstStyle/>
        <a:p>
          <a:endParaRPr lang="en-US"/>
        </a:p>
      </dgm:t>
    </dgm:pt>
    <dgm:pt modelId="{C695078C-378F-4A89-B794-0A87653B7E07}">
      <dgm:prSet custT="1"/>
      <dgm:spPr/>
      <dgm:t>
        <a:bodyPr/>
        <a:lstStyle/>
        <a:p>
          <a:pPr algn="just"/>
          <a:r>
            <a:rPr lang="en-US" sz="2800" dirty="0">
              <a:latin typeface="Calibri" panose="020F0502020204030204" pitchFamily="34" charset="0"/>
              <a:cs typeface="Calibri" panose="020F0502020204030204" pitchFamily="34" charset="0"/>
            </a:rPr>
            <a:t>Lacking popular legitimacy</a:t>
          </a:r>
        </a:p>
      </dgm:t>
    </dgm:pt>
    <dgm:pt modelId="{D2E93510-3074-4F65-9A74-1724171571E0}" type="parTrans" cxnId="{5DC92072-DFA8-4548-A65D-6F773220FD75}">
      <dgm:prSet/>
      <dgm:spPr/>
      <dgm:t>
        <a:bodyPr/>
        <a:lstStyle/>
        <a:p>
          <a:endParaRPr lang="en-US"/>
        </a:p>
      </dgm:t>
    </dgm:pt>
    <dgm:pt modelId="{8374A17D-5B2A-41AB-80C8-009B24C928CC}" type="sibTrans" cxnId="{5DC92072-DFA8-4548-A65D-6F773220FD75}">
      <dgm:prSet/>
      <dgm:spPr/>
      <dgm:t>
        <a:bodyPr/>
        <a:lstStyle/>
        <a:p>
          <a:endParaRPr lang="en-US"/>
        </a:p>
      </dgm:t>
    </dgm:pt>
    <dgm:pt modelId="{3AB0F9F7-0E16-3F4F-BEFA-48379F09D3B3}" type="pres">
      <dgm:prSet presAssocID="{B70D8AE5-7691-499C-8B29-D9AC332D0D13}" presName="vert0" presStyleCnt="0">
        <dgm:presLayoutVars>
          <dgm:dir/>
          <dgm:animOne val="branch"/>
          <dgm:animLvl val="lvl"/>
        </dgm:presLayoutVars>
      </dgm:prSet>
      <dgm:spPr/>
    </dgm:pt>
    <dgm:pt modelId="{94B16EE8-AFC1-5F40-A401-48E6E7D3933E}" type="pres">
      <dgm:prSet presAssocID="{D7A4F1D5-3E76-40FA-AA4F-3D97D10D599B}" presName="thickLine" presStyleLbl="alignNode1" presStyleIdx="0" presStyleCnt="4"/>
      <dgm:spPr/>
    </dgm:pt>
    <dgm:pt modelId="{D3B6F0B2-A8FA-6B4B-A977-9305E61F7393}" type="pres">
      <dgm:prSet presAssocID="{D7A4F1D5-3E76-40FA-AA4F-3D97D10D599B}" presName="horz1" presStyleCnt="0"/>
      <dgm:spPr/>
    </dgm:pt>
    <dgm:pt modelId="{779D14AF-0261-F14D-8795-68C0A27B5E7E}" type="pres">
      <dgm:prSet presAssocID="{D7A4F1D5-3E76-40FA-AA4F-3D97D10D599B}" presName="tx1" presStyleLbl="revTx" presStyleIdx="0" presStyleCnt="4"/>
      <dgm:spPr/>
    </dgm:pt>
    <dgm:pt modelId="{A2EC5159-3495-BA43-B0C6-88C6FB56130C}" type="pres">
      <dgm:prSet presAssocID="{D7A4F1D5-3E76-40FA-AA4F-3D97D10D599B}" presName="vert1" presStyleCnt="0"/>
      <dgm:spPr/>
    </dgm:pt>
    <dgm:pt modelId="{C3910E27-9F58-5843-9047-25CA5BE42DEE}" type="pres">
      <dgm:prSet presAssocID="{D1CB8D1C-EAD3-4120-A0BB-2271527A46EB}" presName="thickLine" presStyleLbl="alignNode1" presStyleIdx="1" presStyleCnt="4"/>
      <dgm:spPr/>
    </dgm:pt>
    <dgm:pt modelId="{EE81A3A2-047D-FC4F-940E-64C84ECF5AC1}" type="pres">
      <dgm:prSet presAssocID="{D1CB8D1C-EAD3-4120-A0BB-2271527A46EB}" presName="horz1" presStyleCnt="0"/>
      <dgm:spPr/>
    </dgm:pt>
    <dgm:pt modelId="{6D5F3042-1432-E545-8B9C-620F9174D89A}" type="pres">
      <dgm:prSet presAssocID="{D1CB8D1C-EAD3-4120-A0BB-2271527A46EB}" presName="tx1" presStyleLbl="revTx" presStyleIdx="1" presStyleCnt="4"/>
      <dgm:spPr/>
    </dgm:pt>
    <dgm:pt modelId="{2E99E921-A206-6E42-8A9B-E78707692B30}" type="pres">
      <dgm:prSet presAssocID="{D1CB8D1C-EAD3-4120-A0BB-2271527A46EB}" presName="vert1" presStyleCnt="0"/>
      <dgm:spPr/>
    </dgm:pt>
    <dgm:pt modelId="{EA4F5EFF-1716-B245-B1F3-E7261495C521}" type="pres">
      <dgm:prSet presAssocID="{76C3FA39-B5F4-4D83-9615-BCD827F70A12}" presName="thickLine" presStyleLbl="alignNode1" presStyleIdx="2" presStyleCnt="4"/>
      <dgm:spPr/>
    </dgm:pt>
    <dgm:pt modelId="{4A3CE040-CD27-6144-9B31-44FFAB95A6E8}" type="pres">
      <dgm:prSet presAssocID="{76C3FA39-B5F4-4D83-9615-BCD827F70A12}" presName="horz1" presStyleCnt="0"/>
      <dgm:spPr/>
    </dgm:pt>
    <dgm:pt modelId="{6F619324-F2C3-8447-B84F-93EE69A73192}" type="pres">
      <dgm:prSet presAssocID="{76C3FA39-B5F4-4D83-9615-BCD827F70A12}" presName="tx1" presStyleLbl="revTx" presStyleIdx="2" presStyleCnt="4"/>
      <dgm:spPr/>
    </dgm:pt>
    <dgm:pt modelId="{395741FD-6203-BC4C-A72E-062CE61DAB8A}" type="pres">
      <dgm:prSet presAssocID="{76C3FA39-B5F4-4D83-9615-BCD827F70A12}" presName="vert1" presStyleCnt="0"/>
      <dgm:spPr/>
    </dgm:pt>
    <dgm:pt modelId="{D57F610C-5EE2-3A42-905D-1B2F61134F93}" type="pres">
      <dgm:prSet presAssocID="{C695078C-378F-4A89-B794-0A87653B7E07}" presName="thickLine" presStyleLbl="alignNode1" presStyleIdx="3" presStyleCnt="4"/>
      <dgm:spPr/>
    </dgm:pt>
    <dgm:pt modelId="{FCB4E606-3F8D-D84B-968B-2A2B19067374}" type="pres">
      <dgm:prSet presAssocID="{C695078C-378F-4A89-B794-0A87653B7E07}" presName="horz1" presStyleCnt="0"/>
      <dgm:spPr/>
    </dgm:pt>
    <dgm:pt modelId="{8A8CAA90-B198-9944-899F-3EDE04AC46BE}" type="pres">
      <dgm:prSet presAssocID="{C695078C-378F-4A89-B794-0A87653B7E07}" presName="tx1" presStyleLbl="revTx" presStyleIdx="3" presStyleCnt="4"/>
      <dgm:spPr/>
    </dgm:pt>
    <dgm:pt modelId="{6D0CE6DA-3CF0-1A47-A567-536C17CE6A7A}" type="pres">
      <dgm:prSet presAssocID="{C695078C-378F-4A89-B794-0A87653B7E07}" presName="vert1" presStyleCnt="0"/>
      <dgm:spPr/>
    </dgm:pt>
  </dgm:ptLst>
  <dgm:cxnLst>
    <dgm:cxn modelId="{45AE4901-297B-2D43-A5DE-F88D9E0C63DE}" type="presOf" srcId="{D7A4F1D5-3E76-40FA-AA4F-3D97D10D599B}" destId="{779D14AF-0261-F14D-8795-68C0A27B5E7E}" srcOrd="0" destOrd="0" presId="urn:microsoft.com/office/officeart/2008/layout/LinedList"/>
    <dgm:cxn modelId="{F9AE2E0A-06B5-1542-9189-CF294CCF05B3}" type="presOf" srcId="{76C3FA39-B5F4-4D83-9615-BCD827F70A12}" destId="{6F619324-F2C3-8447-B84F-93EE69A73192}" srcOrd="0" destOrd="0" presId="urn:microsoft.com/office/officeart/2008/layout/LinedList"/>
    <dgm:cxn modelId="{3B96463F-685A-7F48-B348-AF5C6DBE7437}" type="presOf" srcId="{B70D8AE5-7691-499C-8B29-D9AC332D0D13}" destId="{3AB0F9F7-0E16-3F4F-BEFA-48379F09D3B3}" srcOrd="0" destOrd="0" presId="urn:microsoft.com/office/officeart/2008/layout/LinedList"/>
    <dgm:cxn modelId="{33D7C751-1017-6441-88AF-7ED91DB16654}" type="presOf" srcId="{D1CB8D1C-EAD3-4120-A0BB-2271527A46EB}" destId="{6D5F3042-1432-E545-8B9C-620F9174D89A}" srcOrd="0" destOrd="0" presId="urn:microsoft.com/office/officeart/2008/layout/LinedList"/>
    <dgm:cxn modelId="{49FF476A-C492-6C46-B1C0-A7EDD8ED53EE}" type="presOf" srcId="{C695078C-378F-4A89-B794-0A87653B7E07}" destId="{8A8CAA90-B198-9944-899F-3EDE04AC46BE}" srcOrd="0" destOrd="0" presId="urn:microsoft.com/office/officeart/2008/layout/LinedList"/>
    <dgm:cxn modelId="{5DC92072-DFA8-4548-A65D-6F773220FD75}" srcId="{B70D8AE5-7691-499C-8B29-D9AC332D0D13}" destId="{C695078C-378F-4A89-B794-0A87653B7E07}" srcOrd="3" destOrd="0" parTransId="{D2E93510-3074-4F65-9A74-1724171571E0}" sibTransId="{8374A17D-5B2A-41AB-80C8-009B24C928CC}"/>
    <dgm:cxn modelId="{45DF1DAF-CB44-4FB3-9A53-35986D5FA031}" srcId="{B70D8AE5-7691-499C-8B29-D9AC332D0D13}" destId="{76C3FA39-B5F4-4D83-9615-BCD827F70A12}" srcOrd="2" destOrd="0" parTransId="{C508A461-B87E-4916-B383-236120ABAA5C}" sibTransId="{8745523E-D7DF-4E85-A010-9B70EDB85D45}"/>
    <dgm:cxn modelId="{7383D0CF-9CCB-4337-B2D5-D1DBBA43779B}" srcId="{B70D8AE5-7691-499C-8B29-D9AC332D0D13}" destId="{D1CB8D1C-EAD3-4120-A0BB-2271527A46EB}" srcOrd="1" destOrd="0" parTransId="{B883F9CB-0FF1-45E3-8489-B69400499DD6}" sibTransId="{1F086055-5C26-44AD-8413-5FC558757890}"/>
    <dgm:cxn modelId="{CF5A09DA-AD28-448E-9D8B-1530E63E658D}" srcId="{B70D8AE5-7691-499C-8B29-D9AC332D0D13}" destId="{D7A4F1D5-3E76-40FA-AA4F-3D97D10D599B}" srcOrd="0" destOrd="0" parTransId="{91CBF0A9-76EE-4F44-A37F-B45281FA9268}" sibTransId="{3AFC537C-C0B4-4A7D-B0D1-5143E0212C9B}"/>
    <dgm:cxn modelId="{01ACC372-A8F8-3243-9177-2758C1C6845F}" type="presParOf" srcId="{3AB0F9F7-0E16-3F4F-BEFA-48379F09D3B3}" destId="{94B16EE8-AFC1-5F40-A401-48E6E7D3933E}" srcOrd="0" destOrd="0" presId="urn:microsoft.com/office/officeart/2008/layout/LinedList"/>
    <dgm:cxn modelId="{88D1C72B-94E6-EA48-80E0-5E53BFE67926}" type="presParOf" srcId="{3AB0F9F7-0E16-3F4F-BEFA-48379F09D3B3}" destId="{D3B6F0B2-A8FA-6B4B-A977-9305E61F7393}" srcOrd="1" destOrd="0" presId="urn:microsoft.com/office/officeart/2008/layout/LinedList"/>
    <dgm:cxn modelId="{3D5E2221-8A85-D344-9F3F-F6401602B3C9}" type="presParOf" srcId="{D3B6F0B2-A8FA-6B4B-A977-9305E61F7393}" destId="{779D14AF-0261-F14D-8795-68C0A27B5E7E}" srcOrd="0" destOrd="0" presId="urn:microsoft.com/office/officeart/2008/layout/LinedList"/>
    <dgm:cxn modelId="{F776F0F5-66F2-4843-A0A7-E1538FCA2948}" type="presParOf" srcId="{D3B6F0B2-A8FA-6B4B-A977-9305E61F7393}" destId="{A2EC5159-3495-BA43-B0C6-88C6FB56130C}" srcOrd="1" destOrd="0" presId="urn:microsoft.com/office/officeart/2008/layout/LinedList"/>
    <dgm:cxn modelId="{83955A27-03C2-1249-BCC9-D675670E50E9}" type="presParOf" srcId="{3AB0F9F7-0E16-3F4F-BEFA-48379F09D3B3}" destId="{C3910E27-9F58-5843-9047-25CA5BE42DEE}" srcOrd="2" destOrd="0" presId="urn:microsoft.com/office/officeart/2008/layout/LinedList"/>
    <dgm:cxn modelId="{FF418E5D-8F78-C043-B216-A2DD8F3DB32B}" type="presParOf" srcId="{3AB0F9F7-0E16-3F4F-BEFA-48379F09D3B3}" destId="{EE81A3A2-047D-FC4F-940E-64C84ECF5AC1}" srcOrd="3" destOrd="0" presId="urn:microsoft.com/office/officeart/2008/layout/LinedList"/>
    <dgm:cxn modelId="{02C5D2C1-BBF3-2F47-A1CC-BBA6E3564C9A}" type="presParOf" srcId="{EE81A3A2-047D-FC4F-940E-64C84ECF5AC1}" destId="{6D5F3042-1432-E545-8B9C-620F9174D89A}" srcOrd="0" destOrd="0" presId="urn:microsoft.com/office/officeart/2008/layout/LinedList"/>
    <dgm:cxn modelId="{03AFB6CE-664B-B047-A6AA-D077311B1738}" type="presParOf" srcId="{EE81A3A2-047D-FC4F-940E-64C84ECF5AC1}" destId="{2E99E921-A206-6E42-8A9B-E78707692B30}" srcOrd="1" destOrd="0" presId="urn:microsoft.com/office/officeart/2008/layout/LinedList"/>
    <dgm:cxn modelId="{70AB9380-BCD0-4C46-A9D4-53176F07B7AA}" type="presParOf" srcId="{3AB0F9F7-0E16-3F4F-BEFA-48379F09D3B3}" destId="{EA4F5EFF-1716-B245-B1F3-E7261495C521}" srcOrd="4" destOrd="0" presId="urn:microsoft.com/office/officeart/2008/layout/LinedList"/>
    <dgm:cxn modelId="{E25E1431-74D1-194E-8D62-CF517522AA43}" type="presParOf" srcId="{3AB0F9F7-0E16-3F4F-BEFA-48379F09D3B3}" destId="{4A3CE040-CD27-6144-9B31-44FFAB95A6E8}" srcOrd="5" destOrd="0" presId="urn:microsoft.com/office/officeart/2008/layout/LinedList"/>
    <dgm:cxn modelId="{2833930A-70CE-314A-80E7-A3EC289B2557}" type="presParOf" srcId="{4A3CE040-CD27-6144-9B31-44FFAB95A6E8}" destId="{6F619324-F2C3-8447-B84F-93EE69A73192}" srcOrd="0" destOrd="0" presId="urn:microsoft.com/office/officeart/2008/layout/LinedList"/>
    <dgm:cxn modelId="{68C8C813-6738-734D-8307-834F28F64E7E}" type="presParOf" srcId="{4A3CE040-CD27-6144-9B31-44FFAB95A6E8}" destId="{395741FD-6203-BC4C-A72E-062CE61DAB8A}" srcOrd="1" destOrd="0" presId="urn:microsoft.com/office/officeart/2008/layout/LinedList"/>
    <dgm:cxn modelId="{D3726500-21E7-504E-B9C3-87D0FFEA4729}" type="presParOf" srcId="{3AB0F9F7-0E16-3F4F-BEFA-48379F09D3B3}" destId="{D57F610C-5EE2-3A42-905D-1B2F61134F93}" srcOrd="6" destOrd="0" presId="urn:microsoft.com/office/officeart/2008/layout/LinedList"/>
    <dgm:cxn modelId="{31DE846E-CA46-2741-8D25-BA11ADB2DB09}" type="presParOf" srcId="{3AB0F9F7-0E16-3F4F-BEFA-48379F09D3B3}" destId="{FCB4E606-3F8D-D84B-968B-2A2B19067374}" srcOrd="7" destOrd="0" presId="urn:microsoft.com/office/officeart/2008/layout/LinedList"/>
    <dgm:cxn modelId="{21610901-B296-C84C-9A39-9834046B55BF}" type="presParOf" srcId="{FCB4E606-3F8D-D84B-968B-2A2B19067374}" destId="{8A8CAA90-B198-9944-899F-3EDE04AC46BE}" srcOrd="0" destOrd="0" presId="urn:microsoft.com/office/officeart/2008/layout/LinedList"/>
    <dgm:cxn modelId="{D53BBF55-91E4-AF49-BC3F-59493F048841}" type="presParOf" srcId="{FCB4E606-3F8D-D84B-968B-2A2B19067374}" destId="{6D0CE6DA-3CF0-1A47-A567-536C17CE6A7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55E1468-170C-49A6-967E-0466B4DA7669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1D81513-DF1C-4F60-991D-ECE436B0D271}">
      <dgm:prSet/>
      <dgm:spPr/>
      <dgm:t>
        <a:bodyPr/>
        <a:lstStyle/>
        <a:p>
          <a:pPr algn="just"/>
          <a:r>
            <a:rPr lang="en-US" dirty="0">
              <a:latin typeface="Calibri" panose="020F0502020204030204" pitchFamily="34" charset="0"/>
              <a:cs typeface="Calibri" panose="020F0502020204030204" pitchFamily="34" charset="0"/>
            </a:rPr>
            <a:t>Until the 1970s mostly an administrative organ and the guardian of the Treaties</a:t>
          </a:r>
        </a:p>
      </dgm:t>
    </dgm:pt>
    <dgm:pt modelId="{0B66603F-E83F-4F41-8726-1ECCCF151AAC}" type="parTrans" cxnId="{B2DA5E56-6ED2-499C-B553-3D4B42CD041C}">
      <dgm:prSet/>
      <dgm:spPr/>
      <dgm:t>
        <a:bodyPr/>
        <a:lstStyle/>
        <a:p>
          <a:endParaRPr lang="en-US"/>
        </a:p>
      </dgm:t>
    </dgm:pt>
    <dgm:pt modelId="{E4BAAAC5-A119-4ADD-98BA-01DFD50ED923}" type="sibTrans" cxnId="{B2DA5E56-6ED2-499C-B553-3D4B42CD041C}">
      <dgm:prSet/>
      <dgm:spPr/>
      <dgm:t>
        <a:bodyPr/>
        <a:lstStyle/>
        <a:p>
          <a:endParaRPr lang="en-US"/>
        </a:p>
      </dgm:t>
    </dgm:pt>
    <dgm:pt modelId="{1CF12852-4338-42D1-AE61-2B4B6241F79F}">
      <dgm:prSet/>
      <dgm:spPr/>
      <dgm:t>
        <a:bodyPr/>
        <a:lstStyle/>
        <a:p>
          <a:pPr algn="just"/>
          <a:r>
            <a:rPr lang="en-US" dirty="0">
              <a:latin typeface="Calibri" panose="020F0502020204030204" pitchFamily="34" charset="0"/>
              <a:cs typeface="Calibri" panose="020F0502020204030204" pitchFamily="34" charset="0"/>
            </a:rPr>
            <a:t>Walter </a:t>
          </a:r>
          <a:r>
            <a:rPr lang="en-US" dirty="0" err="1">
              <a:latin typeface="Calibri" panose="020F0502020204030204" pitchFamily="34" charset="0"/>
              <a:cs typeface="Calibri" panose="020F0502020204030204" pitchFamily="34" charset="0"/>
            </a:rPr>
            <a:t>Hallstein</a:t>
          </a:r>
          <a:r>
            <a:rPr lang="en-US" dirty="0">
              <a:latin typeface="Calibri" panose="020F0502020204030204" pitchFamily="34" charset="0"/>
              <a:cs typeface="Calibri" panose="020F0502020204030204" pitchFamily="34" charset="0"/>
            </a:rPr>
            <a:t>’ s exception </a:t>
          </a:r>
          <a:r>
            <a:rPr lang="en-US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rPr>
            <a:t></a:t>
          </a:r>
          <a:r>
            <a:rPr lang="en-US" dirty="0">
              <a:latin typeface="Calibri" panose="020F0502020204030204" pitchFamily="34" charset="0"/>
              <a:cs typeface="Calibri" panose="020F0502020204030204" pitchFamily="34" charset="0"/>
            </a:rPr>
            <a:t> the attempt to politicize the Commission led to failure</a:t>
          </a:r>
        </a:p>
      </dgm:t>
    </dgm:pt>
    <dgm:pt modelId="{C3128074-FFB0-4A74-8225-D57361BB2732}" type="parTrans" cxnId="{F8C4C20B-BB76-46B3-882C-523BCD3E1A35}">
      <dgm:prSet/>
      <dgm:spPr/>
      <dgm:t>
        <a:bodyPr/>
        <a:lstStyle/>
        <a:p>
          <a:endParaRPr lang="en-US"/>
        </a:p>
      </dgm:t>
    </dgm:pt>
    <dgm:pt modelId="{39717D02-46AC-42A1-B128-7B58C0133CC6}" type="sibTrans" cxnId="{F8C4C20B-BB76-46B3-882C-523BCD3E1A35}">
      <dgm:prSet/>
      <dgm:spPr/>
      <dgm:t>
        <a:bodyPr/>
        <a:lstStyle/>
        <a:p>
          <a:endParaRPr lang="en-US"/>
        </a:p>
      </dgm:t>
    </dgm:pt>
    <dgm:pt modelId="{27035EA1-606C-4ED6-955A-EC82EFF6944C}">
      <dgm:prSet/>
      <dgm:spPr/>
      <dgm:t>
        <a:bodyPr/>
        <a:lstStyle/>
        <a:p>
          <a:pPr algn="just"/>
          <a:r>
            <a:rPr lang="en-US" dirty="0">
              <a:latin typeface="Calibri" panose="020F0502020204030204" pitchFamily="34" charset="0"/>
              <a:cs typeface="Calibri" panose="020F0502020204030204" pitchFamily="34" charset="0"/>
            </a:rPr>
            <a:t>The gradual change of the Commission’ s nature after Jacques </a:t>
          </a:r>
          <a:r>
            <a:rPr lang="en-US" dirty="0" err="1">
              <a:latin typeface="Calibri" panose="020F0502020204030204" pitchFamily="34" charset="0"/>
              <a:cs typeface="Calibri" panose="020F0502020204030204" pitchFamily="34" charset="0"/>
            </a:rPr>
            <a:t>Delors</a:t>
          </a:r>
          <a:r>
            <a:rPr lang="en-US" dirty="0">
              <a:latin typeface="Calibri" panose="020F0502020204030204" pitchFamily="34" charset="0"/>
              <a:cs typeface="Calibri" panose="020F0502020204030204" pitchFamily="34" charset="0"/>
            </a:rPr>
            <a:t> in the 1980s</a:t>
          </a:r>
        </a:p>
      </dgm:t>
    </dgm:pt>
    <dgm:pt modelId="{FDA03202-6932-4AEC-851F-A1B9980A1940}" type="parTrans" cxnId="{D7352141-857B-4648-8381-504E39109152}">
      <dgm:prSet/>
      <dgm:spPr/>
      <dgm:t>
        <a:bodyPr/>
        <a:lstStyle/>
        <a:p>
          <a:endParaRPr lang="en-US"/>
        </a:p>
      </dgm:t>
    </dgm:pt>
    <dgm:pt modelId="{DBB0B9D0-D31B-4EEF-AA58-4CB1C01A65C2}" type="sibTrans" cxnId="{D7352141-857B-4648-8381-504E39109152}">
      <dgm:prSet/>
      <dgm:spPr/>
      <dgm:t>
        <a:bodyPr/>
        <a:lstStyle/>
        <a:p>
          <a:endParaRPr lang="en-US"/>
        </a:p>
      </dgm:t>
    </dgm:pt>
    <dgm:pt modelId="{DA150340-DD53-4D45-8AE7-06C173A59A6E}" type="pres">
      <dgm:prSet presAssocID="{F55E1468-170C-49A6-967E-0466B4DA7669}" presName="linear" presStyleCnt="0">
        <dgm:presLayoutVars>
          <dgm:animLvl val="lvl"/>
          <dgm:resizeHandles val="exact"/>
        </dgm:presLayoutVars>
      </dgm:prSet>
      <dgm:spPr/>
    </dgm:pt>
    <dgm:pt modelId="{21A7F154-BE59-6E42-A87B-225A794395A4}" type="pres">
      <dgm:prSet presAssocID="{91D81513-DF1C-4F60-991D-ECE436B0D27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0D5496B-FE38-034F-A9B4-DE7F011F67CF}" type="pres">
      <dgm:prSet presAssocID="{E4BAAAC5-A119-4ADD-98BA-01DFD50ED923}" presName="spacer" presStyleCnt="0"/>
      <dgm:spPr/>
    </dgm:pt>
    <dgm:pt modelId="{64EE6606-C6B8-5D48-848B-B4050848C67D}" type="pres">
      <dgm:prSet presAssocID="{1CF12852-4338-42D1-AE61-2B4B6241F79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588EDE1-18BE-4B42-942F-0108BEB6D305}" type="pres">
      <dgm:prSet presAssocID="{39717D02-46AC-42A1-B128-7B58C0133CC6}" presName="spacer" presStyleCnt="0"/>
      <dgm:spPr/>
    </dgm:pt>
    <dgm:pt modelId="{81233889-A5D5-F14F-84AC-B63EBF2DE63D}" type="pres">
      <dgm:prSet presAssocID="{27035EA1-606C-4ED6-955A-EC82EFF6944C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164EE607-5166-D347-BAA2-F44F62F2E28F}" type="presOf" srcId="{F55E1468-170C-49A6-967E-0466B4DA7669}" destId="{DA150340-DD53-4D45-8AE7-06C173A59A6E}" srcOrd="0" destOrd="0" presId="urn:microsoft.com/office/officeart/2005/8/layout/vList2"/>
    <dgm:cxn modelId="{F8C4C20B-BB76-46B3-882C-523BCD3E1A35}" srcId="{F55E1468-170C-49A6-967E-0466B4DA7669}" destId="{1CF12852-4338-42D1-AE61-2B4B6241F79F}" srcOrd="1" destOrd="0" parTransId="{C3128074-FFB0-4A74-8225-D57361BB2732}" sibTransId="{39717D02-46AC-42A1-B128-7B58C0133CC6}"/>
    <dgm:cxn modelId="{9F96BF0F-078C-A140-A81B-17F7E8773CC5}" type="presOf" srcId="{91D81513-DF1C-4F60-991D-ECE436B0D271}" destId="{21A7F154-BE59-6E42-A87B-225A794395A4}" srcOrd="0" destOrd="0" presId="urn:microsoft.com/office/officeart/2005/8/layout/vList2"/>
    <dgm:cxn modelId="{D7352141-857B-4648-8381-504E39109152}" srcId="{F55E1468-170C-49A6-967E-0466B4DA7669}" destId="{27035EA1-606C-4ED6-955A-EC82EFF6944C}" srcOrd="2" destOrd="0" parTransId="{FDA03202-6932-4AEC-851F-A1B9980A1940}" sibTransId="{DBB0B9D0-D31B-4EEF-AA58-4CB1C01A65C2}"/>
    <dgm:cxn modelId="{B2DA5E56-6ED2-499C-B553-3D4B42CD041C}" srcId="{F55E1468-170C-49A6-967E-0466B4DA7669}" destId="{91D81513-DF1C-4F60-991D-ECE436B0D271}" srcOrd="0" destOrd="0" parTransId="{0B66603F-E83F-4F41-8726-1ECCCF151AAC}" sibTransId="{E4BAAAC5-A119-4ADD-98BA-01DFD50ED923}"/>
    <dgm:cxn modelId="{04D8F7E2-F2CD-EE43-915E-0217AC160267}" type="presOf" srcId="{1CF12852-4338-42D1-AE61-2B4B6241F79F}" destId="{64EE6606-C6B8-5D48-848B-B4050848C67D}" srcOrd="0" destOrd="0" presId="urn:microsoft.com/office/officeart/2005/8/layout/vList2"/>
    <dgm:cxn modelId="{6881F8FA-FE73-1240-8DEA-619EAB7D5543}" type="presOf" srcId="{27035EA1-606C-4ED6-955A-EC82EFF6944C}" destId="{81233889-A5D5-F14F-84AC-B63EBF2DE63D}" srcOrd="0" destOrd="0" presId="urn:microsoft.com/office/officeart/2005/8/layout/vList2"/>
    <dgm:cxn modelId="{7CF7B139-0FEE-7F4C-979A-1D83129A18ED}" type="presParOf" srcId="{DA150340-DD53-4D45-8AE7-06C173A59A6E}" destId="{21A7F154-BE59-6E42-A87B-225A794395A4}" srcOrd="0" destOrd="0" presId="urn:microsoft.com/office/officeart/2005/8/layout/vList2"/>
    <dgm:cxn modelId="{160B72A6-D45D-8048-88D3-FB5E2A427C7E}" type="presParOf" srcId="{DA150340-DD53-4D45-8AE7-06C173A59A6E}" destId="{F0D5496B-FE38-034F-A9B4-DE7F011F67CF}" srcOrd="1" destOrd="0" presId="urn:microsoft.com/office/officeart/2005/8/layout/vList2"/>
    <dgm:cxn modelId="{9F62FB13-6FE9-2248-9BB4-746BA07271EB}" type="presParOf" srcId="{DA150340-DD53-4D45-8AE7-06C173A59A6E}" destId="{64EE6606-C6B8-5D48-848B-B4050848C67D}" srcOrd="2" destOrd="0" presId="urn:microsoft.com/office/officeart/2005/8/layout/vList2"/>
    <dgm:cxn modelId="{FB238462-4168-4D4E-B798-AEB951B8C1F6}" type="presParOf" srcId="{DA150340-DD53-4D45-8AE7-06C173A59A6E}" destId="{A588EDE1-18BE-4B42-942F-0108BEB6D305}" srcOrd="3" destOrd="0" presId="urn:microsoft.com/office/officeart/2005/8/layout/vList2"/>
    <dgm:cxn modelId="{99CB31FC-9571-5C4F-8654-6EB3561DFC8D}" type="presParOf" srcId="{DA150340-DD53-4D45-8AE7-06C173A59A6E}" destId="{81233889-A5D5-F14F-84AC-B63EBF2DE63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B16EE8-AFC1-5F40-A401-48E6E7D3933E}">
      <dsp:nvSpPr>
        <dsp:cNvPr id="0" name=""/>
        <dsp:cNvSpPr/>
      </dsp:nvSpPr>
      <dsp:spPr>
        <a:xfrm>
          <a:off x="0" y="0"/>
          <a:ext cx="486965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9D14AF-0261-F14D-8795-68C0A27B5E7E}">
      <dsp:nvSpPr>
        <dsp:cNvPr id="0" name=""/>
        <dsp:cNvSpPr/>
      </dsp:nvSpPr>
      <dsp:spPr>
        <a:xfrm>
          <a:off x="0" y="0"/>
          <a:ext cx="4869656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latin typeface="Calibri" panose="020F0502020204030204" pitchFamily="34" charset="0"/>
              <a:cs typeface="Calibri" panose="020F0502020204030204" pitchFamily="34" charset="0"/>
            </a:rPr>
            <a:t>A permanent body (due to the multiple tasks entrusted to it)</a:t>
          </a:r>
        </a:p>
      </dsp:txBody>
      <dsp:txXfrm>
        <a:off x="0" y="0"/>
        <a:ext cx="4869656" cy="1276350"/>
      </dsp:txXfrm>
    </dsp:sp>
    <dsp:sp modelId="{C3910E27-9F58-5843-9047-25CA5BE42DEE}">
      <dsp:nvSpPr>
        <dsp:cNvPr id="0" name=""/>
        <dsp:cNvSpPr/>
      </dsp:nvSpPr>
      <dsp:spPr>
        <a:xfrm>
          <a:off x="0" y="1276350"/>
          <a:ext cx="4869656" cy="0"/>
        </a:xfrm>
        <a:prstGeom prst="line">
          <a:avLst/>
        </a:prstGeom>
        <a:solidFill>
          <a:schemeClr val="accent2">
            <a:hueOff val="-4500023"/>
            <a:satOff val="-33333"/>
            <a:lumOff val="8889"/>
            <a:alphaOff val="0"/>
          </a:schemeClr>
        </a:solidFill>
        <a:ln w="12700" cap="flat" cmpd="sng" algn="ctr">
          <a:solidFill>
            <a:schemeClr val="accent2">
              <a:hueOff val="-4500023"/>
              <a:satOff val="-33333"/>
              <a:lumOff val="888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5F3042-1432-E545-8B9C-620F9174D89A}">
      <dsp:nvSpPr>
        <dsp:cNvPr id="0" name=""/>
        <dsp:cNvSpPr/>
      </dsp:nvSpPr>
      <dsp:spPr>
        <a:xfrm>
          <a:off x="0" y="1276350"/>
          <a:ext cx="4869656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latin typeface="Calibri" panose="020F0502020204030204" pitchFamily="34" charset="0"/>
              <a:cs typeface="Calibri" panose="020F0502020204030204" pitchFamily="34" charset="0"/>
            </a:rPr>
            <a:t>With wide executive powers</a:t>
          </a:r>
        </a:p>
      </dsp:txBody>
      <dsp:txXfrm>
        <a:off x="0" y="1276350"/>
        <a:ext cx="4869656" cy="1276350"/>
      </dsp:txXfrm>
    </dsp:sp>
    <dsp:sp modelId="{EA4F5EFF-1716-B245-B1F3-E7261495C521}">
      <dsp:nvSpPr>
        <dsp:cNvPr id="0" name=""/>
        <dsp:cNvSpPr/>
      </dsp:nvSpPr>
      <dsp:spPr>
        <a:xfrm>
          <a:off x="0" y="2552700"/>
          <a:ext cx="4869656" cy="0"/>
        </a:xfrm>
        <a:prstGeom prst="line">
          <a:avLst/>
        </a:prstGeom>
        <a:solidFill>
          <a:schemeClr val="accent2">
            <a:hueOff val="-9000047"/>
            <a:satOff val="-66667"/>
            <a:lumOff val="17778"/>
            <a:alphaOff val="0"/>
          </a:schemeClr>
        </a:solidFill>
        <a:ln w="12700" cap="flat" cmpd="sng" algn="ctr">
          <a:solidFill>
            <a:schemeClr val="accent2">
              <a:hueOff val="-9000047"/>
              <a:satOff val="-66667"/>
              <a:lumOff val="1777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619324-F2C3-8447-B84F-93EE69A73192}">
      <dsp:nvSpPr>
        <dsp:cNvPr id="0" name=""/>
        <dsp:cNvSpPr/>
      </dsp:nvSpPr>
      <dsp:spPr>
        <a:xfrm>
          <a:off x="0" y="2552700"/>
          <a:ext cx="4869656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latin typeface="Calibri" panose="020F0502020204030204" pitchFamily="34" charset="0"/>
              <a:cs typeface="Calibri" panose="020F0502020204030204" pitchFamily="34" charset="0"/>
            </a:rPr>
            <a:t>Appointed (but not controlled) by member states</a:t>
          </a:r>
        </a:p>
      </dsp:txBody>
      <dsp:txXfrm>
        <a:off x="0" y="2552700"/>
        <a:ext cx="4869656" cy="1276350"/>
      </dsp:txXfrm>
    </dsp:sp>
    <dsp:sp modelId="{D57F610C-5EE2-3A42-905D-1B2F61134F93}">
      <dsp:nvSpPr>
        <dsp:cNvPr id="0" name=""/>
        <dsp:cNvSpPr/>
      </dsp:nvSpPr>
      <dsp:spPr>
        <a:xfrm>
          <a:off x="0" y="3829050"/>
          <a:ext cx="4869656" cy="0"/>
        </a:xfrm>
        <a:prstGeom prst="line">
          <a:avLst/>
        </a:prstGeom>
        <a:solidFill>
          <a:schemeClr val="accent2">
            <a:hueOff val="-13500070"/>
            <a:satOff val="-100000"/>
            <a:lumOff val="26667"/>
            <a:alphaOff val="0"/>
          </a:schemeClr>
        </a:solidFill>
        <a:ln w="12700" cap="flat" cmpd="sng" algn="ctr">
          <a:solidFill>
            <a:schemeClr val="accent2">
              <a:hueOff val="-13500070"/>
              <a:satOff val="-100000"/>
              <a:lumOff val="2666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8CAA90-B198-9944-899F-3EDE04AC46BE}">
      <dsp:nvSpPr>
        <dsp:cNvPr id="0" name=""/>
        <dsp:cNvSpPr/>
      </dsp:nvSpPr>
      <dsp:spPr>
        <a:xfrm>
          <a:off x="0" y="3829050"/>
          <a:ext cx="4869656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latin typeface="Calibri" panose="020F0502020204030204" pitchFamily="34" charset="0"/>
              <a:cs typeface="Calibri" panose="020F0502020204030204" pitchFamily="34" charset="0"/>
            </a:rPr>
            <a:t>Lacking popular legitimacy</a:t>
          </a:r>
        </a:p>
      </dsp:txBody>
      <dsp:txXfrm>
        <a:off x="0" y="3829050"/>
        <a:ext cx="4869656" cy="12763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A7F154-BE59-6E42-A87B-225A794395A4}">
      <dsp:nvSpPr>
        <dsp:cNvPr id="0" name=""/>
        <dsp:cNvSpPr/>
      </dsp:nvSpPr>
      <dsp:spPr>
        <a:xfrm>
          <a:off x="0" y="77114"/>
          <a:ext cx="4869656" cy="159471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just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>
              <a:latin typeface="Calibri" panose="020F0502020204030204" pitchFamily="34" charset="0"/>
              <a:cs typeface="Calibri" panose="020F0502020204030204" pitchFamily="34" charset="0"/>
            </a:rPr>
            <a:t>Until the 1970s mostly an administrative organ and the guardian of the Treaties</a:t>
          </a:r>
        </a:p>
      </dsp:txBody>
      <dsp:txXfrm>
        <a:off x="77847" y="154961"/>
        <a:ext cx="4713962" cy="1439016"/>
      </dsp:txXfrm>
    </dsp:sp>
    <dsp:sp modelId="{64EE6606-C6B8-5D48-848B-B4050848C67D}">
      <dsp:nvSpPr>
        <dsp:cNvPr id="0" name=""/>
        <dsp:cNvSpPr/>
      </dsp:nvSpPr>
      <dsp:spPr>
        <a:xfrm>
          <a:off x="0" y="1755344"/>
          <a:ext cx="4869656" cy="1594710"/>
        </a:xfrm>
        <a:prstGeom prst="roundRect">
          <a:avLst/>
        </a:prstGeom>
        <a:solidFill>
          <a:schemeClr val="accent2">
            <a:hueOff val="-6750035"/>
            <a:satOff val="-50000"/>
            <a:lumOff val="1333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just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>
              <a:latin typeface="Calibri" panose="020F0502020204030204" pitchFamily="34" charset="0"/>
              <a:cs typeface="Calibri" panose="020F0502020204030204" pitchFamily="34" charset="0"/>
            </a:rPr>
            <a:t>Walter </a:t>
          </a:r>
          <a:r>
            <a:rPr lang="en-US" sz="2900" kern="1200" dirty="0" err="1">
              <a:latin typeface="Calibri" panose="020F0502020204030204" pitchFamily="34" charset="0"/>
              <a:cs typeface="Calibri" panose="020F0502020204030204" pitchFamily="34" charset="0"/>
            </a:rPr>
            <a:t>Hallstein</a:t>
          </a:r>
          <a:r>
            <a:rPr lang="en-US" sz="2900" kern="1200" dirty="0">
              <a:latin typeface="Calibri" panose="020F0502020204030204" pitchFamily="34" charset="0"/>
              <a:cs typeface="Calibri" panose="020F0502020204030204" pitchFamily="34" charset="0"/>
            </a:rPr>
            <a:t>’ s exception </a:t>
          </a:r>
          <a:r>
            <a:rPr lang="en-US" sz="2900" kern="12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rPr>
            <a:t></a:t>
          </a:r>
          <a:r>
            <a:rPr lang="en-US" sz="2900" kern="1200" dirty="0">
              <a:latin typeface="Calibri" panose="020F0502020204030204" pitchFamily="34" charset="0"/>
              <a:cs typeface="Calibri" panose="020F0502020204030204" pitchFamily="34" charset="0"/>
            </a:rPr>
            <a:t> the attempt to politicize the Commission led to failure</a:t>
          </a:r>
        </a:p>
      </dsp:txBody>
      <dsp:txXfrm>
        <a:off x="77847" y="1833191"/>
        <a:ext cx="4713962" cy="1439016"/>
      </dsp:txXfrm>
    </dsp:sp>
    <dsp:sp modelId="{81233889-A5D5-F14F-84AC-B63EBF2DE63D}">
      <dsp:nvSpPr>
        <dsp:cNvPr id="0" name=""/>
        <dsp:cNvSpPr/>
      </dsp:nvSpPr>
      <dsp:spPr>
        <a:xfrm>
          <a:off x="0" y="3433575"/>
          <a:ext cx="4869656" cy="1594710"/>
        </a:xfrm>
        <a:prstGeom prst="roundRect">
          <a:avLst/>
        </a:prstGeom>
        <a:solidFill>
          <a:schemeClr val="accent2">
            <a:hueOff val="-13500070"/>
            <a:satOff val="-100000"/>
            <a:lumOff val="2666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just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>
              <a:latin typeface="Calibri" panose="020F0502020204030204" pitchFamily="34" charset="0"/>
              <a:cs typeface="Calibri" panose="020F0502020204030204" pitchFamily="34" charset="0"/>
            </a:rPr>
            <a:t>The gradual change of the Commission’ s nature after Jacques </a:t>
          </a:r>
          <a:r>
            <a:rPr lang="en-US" sz="2900" kern="1200" dirty="0" err="1">
              <a:latin typeface="Calibri" panose="020F0502020204030204" pitchFamily="34" charset="0"/>
              <a:cs typeface="Calibri" panose="020F0502020204030204" pitchFamily="34" charset="0"/>
            </a:rPr>
            <a:t>Delors</a:t>
          </a:r>
          <a:r>
            <a:rPr lang="en-US" sz="2900" kern="1200" dirty="0">
              <a:latin typeface="Calibri" panose="020F0502020204030204" pitchFamily="34" charset="0"/>
              <a:cs typeface="Calibri" panose="020F0502020204030204" pitchFamily="34" charset="0"/>
            </a:rPr>
            <a:t> in the 1980s</a:t>
          </a:r>
        </a:p>
      </dsp:txBody>
      <dsp:txXfrm>
        <a:off x="77847" y="3511422"/>
        <a:ext cx="4713962" cy="14390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28CBDA2E-CF3B-2843-A8E1-B872D74B4FA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l-GR" altLang="en-US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E17901D9-EC99-184E-A997-AD2E4B71A8F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l-GR" altLang="en-US"/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8C80FA77-922A-D045-9344-03BC5D3AD9B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r>
              <a:rPr lang="el-GR" altLang="en-US"/>
              <a:t>η Ευρωπαϊκή Επιτροπή</a:t>
            </a:r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E21BD47E-B520-E343-BED5-6362BD50361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00A12D8C-7194-4F46-AC07-F0BCFA94156F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097407A9-D521-F344-9641-83A35EC0D38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l-GR" altLang="en-US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8E4336DC-2B74-0344-8F59-232EBC05564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l-GR" altLang="en-US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261CF9A4-500F-124E-AEFA-133481CB02D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C2EA3FD8-6553-A040-9511-56FCAC52C9F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/>
              <a:t>Κάντε κλικ για επεξεργασία των στυλ κειμένου στο υπόδειγμα</a:t>
            </a:r>
          </a:p>
          <a:p>
            <a:pPr lvl="1"/>
            <a:r>
              <a:rPr lang="el-GR" altLang="en-US"/>
              <a:t>Δεύτερο επίπεδο</a:t>
            </a:r>
          </a:p>
          <a:p>
            <a:pPr lvl="2"/>
            <a:r>
              <a:rPr lang="el-GR" altLang="en-US"/>
              <a:t>Τρίτο επίπεδο</a:t>
            </a:r>
          </a:p>
          <a:p>
            <a:pPr lvl="3"/>
            <a:r>
              <a:rPr lang="el-GR" altLang="en-US"/>
              <a:t>Τέταρτο επίπεδο</a:t>
            </a:r>
          </a:p>
          <a:p>
            <a:pPr lvl="4"/>
            <a:r>
              <a:rPr lang="el-GR" altLang="en-US"/>
              <a:t>Πέμπτο επίπεδο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72643850-1685-9345-8876-E83CA062CCE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l-GR" altLang="en-US"/>
          </a:p>
        </p:txBody>
      </p:sp>
      <p:sp>
        <p:nvSpPr>
          <p:cNvPr id="15367" name="Rectangle 7">
            <a:extLst>
              <a:ext uri="{FF2B5EF4-FFF2-40B4-BE49-F238E27FC236}">
                <a16:creationId xmlns:a16="http://schemas.microsoft.com/office/drawing/2014/main" id="{F1399EDA-B6F5-FD46-A11F-DD9A99D0D0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4C8AA175-83CD-1049-9D62-2D3F21088FD7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AF16B7E-13A5-8546-AD73-CBD6B11136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192003-9E67-E743-86BD-8ABCAC8F839F}" type="slidenum">
              <a:rPr lang="el-GR" altLang="en-US"/>
              <a:pPr/>
              <a:t>1</a:t>
            </a:fld>
            <a:endParaRPr lang="el-GR" altLang="en-US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BD622581-14DE-4F47-8AFB-326B5DD4311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10053326-160E-4142-ABA0-3316D3FF97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08D94C1-09D8-4141-88BB-78332B8982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AB4EF0-AA89-5647-86B0-A00D4C54011D}" type="slidenum">
              <a:rPr lang="el-GR" altLang="en-US"/>
              <a:pPr/>
              <a:t>10</a:t>
            </a:fld>
            <a:endParaRPr lang="el-GR" altLang="en-US"/>
          </a:p>
        </p:txBody>
      </p:sp>
      <p:sp>
        <p:nvSpPr>
          <p:cNvPr id="64514" name="Rectangle 2">
            <a:extLst>
              <a:ext uri="{FF2B5EF4-FFF2-40B4-BE49-F238E27FC236}">
                <a16:creationId xmlns:a16="http://schemas.microsoft.com/office/drawing/2014/main" id="{9AC74501-E4E9-1B48-BD71-ACFF6A7CA4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21F1F26C-6E8B-8F49-8442-863B9BEFF7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D3A33F8-3672-B24A-803B-D186AAB213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A96308-6429-0946-9617-E5A50842A819}" type="slidenum">
              <a:rPr lang="el-GR" altLang="en-US"/>
              <a:pPr/>
              <a:t>11</a:t>
            </a:fld>
            <a:endParaRPr lang="el-GR" altLang="en-US"/>
          </a:p>
        </p:txBody>
      </p:sp>
      <p:sp>
        <p:nvSpPr>
          <p:cNvPr id="66562" name="Rectangle 2">
            <a:extLst>
              <a:ext uri="{FF2B5EF4-FFF2-40B4-BE49-F238E27FC236}">
                <a16:creationId xmlns:a16="http://schemas.microsoft.com/office/drawing/2014/main" id="{C9D64E17-B05C-FA46-B790-3716FC7640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8A3AD83C-768D-8D46-A708-947AE554D0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717785D-4F76-844F-A699-8BFF9DEFE2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D899D6-6EB6-284F-929C-C2F3C44D47BA}" type="slidenum">
              <a:rPr lang="el-GR" altLang="en-US"/>
              <a:pPr/>
              <a:t>12</a:t>
            </a:fld>
            <a:endParaRPr lang="el-GR" altLang="en-US"/>
          </a:p>
        </p:txBody>
      </p:sp>
      <p:sp>
        <p:nvSpPr>
          <p:cNvPr id="68610" name="Rectangle 2">
            <a:extLst>
              <a:ext uri="{FF2B5EF4-FFF2-40B4-BE49-F238E27FC236}">
                <a16:creationId xmlns:a16="http://schemas.microsoft.com/office/drawing/2014/main" id="{C4F35639-F960-BC4C-A51F-6A94330D3C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BF5AA169-4667-1442-92AA-30491D88A2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A2C0A46-A3D8-0242-A968-14F1476F24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ADCB3E-52BD-134F-8A4A-2B78665EEAE8}" type="slidenum">
              <a:rPr lang="el-GR" altLang="en-US"/>
              <a:pPr/>
              <a:t>13</a:t>
            </a:fld>
            <a:endParaRPr lang="el-GR" altLang="en-US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11E2F8FA-AD64-CE43-9C60-E58A8042C6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2A9DABA4-518F-A144-BE4E-4234CCC35E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8AA175-83CD-1049-9D62-2D3F21088FD7}" type="slidenum">
              <a:rPr lang="el-GR" altLang="en-US" smtClean="0"/>
              <a:pPr/>
              <a:t>14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4300070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8AA175-83CD-1049-9D62-2D3F21088FD7}" type="slidenum">
              <a:rPr lang="el-GR" altLang="en-US" smtClean="0"/>
              <a:pPr/>
              <a:t>15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313785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8AA175-83CD-1049-9D62-2D3F21088FD7}" type="slidenum">
              <a:rPr lang="el-GR" altLang="en-US" smtClean="0"/>
              <a:pPr/>
              <a:t>16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6499667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8AA175-83CD-1049-9D62-2D3F21088FD7}" type="slidenum">
              <a:rPr lang="el-GR" altLang="en-US" smtClean="0"/>
              <a:pPr/>
              <a:t>17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297699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8AA175-83CD-1049-9D62-2D3F21088FD7}" type="slidenum">
              <a:rPr lang="el-GR" altLang="en-US" smtClean="0"/>
              <a:pPr/>
              <a:t>18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6406513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A420D31-6D51-FC42-BEB8-549F88D6B7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2E5B47-E4C6-A749-8A26-C89561DC3C75}" type="slidenum">
              <a:rPr lang="el-GR" altLang="en-US"/>
              <a:pPr/>
              <a:t>19</a:t>
            </a:fld>
            <a:endParaRPr lang="el-GR" altLang="en-US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37BB8BCD-C15D-E348-A594-0550E06F47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8503D958-46CB-CA4B-8912-8B88C6AFB3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0CD73A0-A684-1943-B221-A2B4411AFC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E9682D-76D9-D746-97AA-F4494272AA44}" type="slidenum">
              <a:rPr lang="el-GR" altLang="en-US"/>
              <a:pPr/>
              <a:t>2</a:t>
            </a:fld>
            <a:endParaRPr lang="el-GR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3A569592-E0B7-D24A-8038-0B7F9EE5A8E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F5B7137F-FBF8-B740-9E79-718A5667EB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F69019D-1DC7-6646-9858-65C7CED6A5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FB8DE8-F9E9-774E-81F2-D0A1CA8F2DA7}" type="slidenum">
              <a:rPr lang="el-GR" altLang="en-US"/>
              <a:pPr/>
              <a:t>20</a:t>
            </a:fld>
            <a:endParaRPr lang="el-GR" altLang="en-US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EA54803D-2E36-9345-8B30-E74D67D605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767419A3-F819-5548-8D88-A3D4BCEA13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3B3F92E-3FF5-E749-B6F4-4EB318BB08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FFC8F7-43E0-9740-BB60-6E531EA8610D}" type="slidenum">
              <a:rPr lang="el-GR" altLang="en-US"/>
              <a:pPr/>
              <a:t>21</a:t>
            </a:fld>
            <a:endParaRPr lang="el-GR" altLang="en-US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B6CD1864-2EA3-FC47-8B33-7172566C6B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A35FFE3F-5645-6A4F-B0BD-46CB3F5159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8AA175-83CD-1049-9D62-2D3F21088FD7}" type="slidenum">
              <a:rPr lang="el-GR" altLang="en-US" smtClean="0"/>
              <a:pPr/>
              <a:t>22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91830936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8AA175-83CD-1049-9D62-2D3F21088FD7}" type="slidenum">
              <a:rPr lang="el-GR" altLang="en-US" smtClean="0"/>
              <a:pPr/>
              <a:t>23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04812985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125ADAA-CF25-BE4B-9270-B2288C090A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3BA6F2-4C65-8E4D-90DC-011A926EF8D3}" type="slidenum">
              <a:rPr lang="el-GR" altLang="en-US"/>
              <a:pPr/>
              <a:t>24</a:t>
            </a:fld>
            <a:endParaRPr lang="el-GR" altLang="en-US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EB4F21D8-06F9-B546-B388-CF6D621132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DE465C95-54F2-AF45-A471-506C6C9022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3390A32-43B3-5A43-AF12-E339AA271F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27DB68-06E1-2449-A1B3-AFC01362DC2D}" type="slidenum">
              <a:rPr lang="el-GR" altLang="en-US"/>
              <a:pPr/>
              <a:t>25</a:t>
            </a:fld>
            <a:endParaRPr lang="el-GR" altLang="en-US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950AE979-6A46-F04A-838C-93BE807FA6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72FCC2BF-5ED7-D44F-B223-913C334166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43C320B-329C-4342-8A42-5ED7DF4F22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3D36BA-BC1E-E14A-8399-56C43F0845F1}" type="slidenum">
              <a:rPr lang="el-GR" altLang="en-US"/>
              <a:pPr/>
              <a:t>3</a:t>
            </a:fld>
            <a:endParaRPr lang="el-GR" altLang="en-US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12652B0B-E41C-3A4E-B22F-835F2E4489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EEC7BF34-547D-124D-9D2C-DE9282F06C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9DE4706-4E0B-6A44-A780-402C51F110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BC1784-07D0-5B4B-94AE-40EA6F586AAB}" type="slidenum">
              <a:rPr lang="el-GR" altLang="en-US"/>
              <a:pPr/>
              <a:t>4</a:t>
            </a:fld>
            <a:endParaRPr lang="el-GR" altLang="en-US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0CD37E27-C5E4-764B-B71B-D0879916D4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121E2C42-B8C7-3440-8593-A76E117E9B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6CC4CEF-2002-F542-AD90-60AE342654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AC0EE2-3AC5-9C4C-817D-9A330C8F92A5}" type="slidenum">
              <a:rPr lang="el-GR" altLang="en-US"/>
              <a:pPr/>
              <a:t>5</a:t>
            </a:fld>
            <a:endParaRPr lang="el-GR" alt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73CC16E5-AA0D-B246-B2AB-2634A1A7B1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EDB666F6-939A-8942-A11B-B53A67633F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305C952-EC54-094E-BD01-7DBEE33913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B299BB-2B23-E94E-BCE8-A2E6EE3C1F49}" type="slidenum">
              <a:rPr lang="el-GR" altLang="en-US"/>
              <a:pPr/>
              <a:t>6</a:t>
            </a:fld>
            <a:endParaRPr lang="el-GR" altLang="en-US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C6A4637F-25C7-FC47-8F30-C95978C621C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B8A744D2-3013-BE42-8D87-3708B43188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81E577B-C3B6-974F-B657-921653E940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CBA7D2-8FE1-F949-93E2-F5C92232FAD4}" type="slidenum">
              <a:rPr lang="el-GR" altLang="en-US"/>
              <a:pPr/>
              <a:t>7</a:t>
            </a:fld>
            <a:endParaRPr lang="el-GR" altLang="en-US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6F4ACA17-8BB6-9643-86DA-2B6A0F16391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707C0853-747D-8747-B577-0F7E617E41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60A97CE-1D06-6142-9CF3-24DD05B633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05694A-6337-4B43-A97B-CC189567B2B5}" type="slidenum">
              <a:rPr lang="el-GR" altLang="en-US"/>
              <a:pPr/>
              <a:t>8</a:t>
            </a:fld>
            <a:endParaRPr lang="el-GR" altLang="en-US"/>
          </a:p>
        </p:txBody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id="{C342A320-892B-E947-8078-8FB59012EF4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57740263-0450-F04D-A1D3-1D782BC76C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0ACF8D9-76F7-354E-94E0-D6B6ECF5A1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D0292C-79D2-154E-AB62-87DEA6C34234}" type="slidenum">
              <a:rPr lang="el-GR" altLang="en-US"/>
              <a:pPr/>
              <a:t>9</a:t>
            </a:fld>
            <a:endParaRPr lang="el-GR" altLang="en-US"/>
          </a:p>
        </p:txBody>
      </p:sp>
      <p:sp>
        <p:nvSpPr>
          <p:cNvPr id="62466" name="Rectangle 2">
            <a:extLst>
              <a:ext uri="{FF2B5EF4-FFF2-40B4-BE49-F238E27FC236}">
                <a16:creationId xmlns:a16="http://schemas.microsoft.com/office/drawing/2014/main" id="{27DB491E-F971-3D49-9334-00D607E0BB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46612E7F-7F99-6147-B486-C22B677D9B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>
            <a:extLst>
              <a:ext uri="{FF2B5EF4-FFF2-40B4-BE49-F238E27FC236}">
                <a16:creationId xmlns:a16="http://schemas.microsoft.com/office/drawing/2014/main" id="{F65F2497-D859-C442-9427-BBAA1D746FE9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708150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" name="Arc 3">
            <a:extLst>
              <a:ext uri="{FF2B5EF4-FFF2-40B4-BE49-F238E27FC236}">
                <a16:creationId xmlns:a16="http://schemas.microsoft.com/office/drawing/2014/main" id="{1F564A5D-5842-9249-A474-AF0DA57E6B9B}"/>
              </a:ext>
            </a:extLst>
          </p:cNvPr>
          <p:cNvSpPr>
            <a:spLocks/>
          </p:cNvSpPr>
          <p:nvPr/>
        </p:nvSpPr>
        <p:spPr bwMode="auto">
          <a:xfrm>
            <a:off x="0" y="842963"/>
            <a:ext cx="2897188" cy="601503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kumimoji="1" lang="el-GR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46F1E555-B3FB-9947-B528-988DB99AA7AF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1219200" y="0"/>
            <a:ext cx="7924800" cy="1676400"/>
          </a:xfrm>
        </p:spPr>
        <p:txBody>
          <a:bodyPr anchor="b"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l-GR" altLang="en-US" noProof="0"/>
              <a:t>Κάντε κλικ, για επεξεργασία του στυλ τίτλου του υποδείγματος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6E7401D3-4F33-C748-8F3C-3A70721B17CB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38600" y="1828800"/>
            <a:ext cx="4572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pPr lvl="0"/>
            <a:r>
              <a:rPr lang="el-GR" altLang="en-US" noProof="0"/>
              <a:t>Κάντε κλικ, για επεξεργασία του στυλ δευτερεύοντος τίτλου στο υπόδειγμα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6570870E-12A3-E74C-AC6C-4AE01FD49977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fld id="{73D9C1C1-3597-774B-B520-804D50C4D176}" type="datetime1">
              <a:rPr lang="el-GR" altLang="en-US"/>
              <a:pPr/>
              <a:t>29/10/19</a:t>
            </a:fld>
            <a:endParaRPr lang="el-GR" alt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DE99968E-995B-344A-8B39-6B3E8B30EC8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3080" name="Rectangle 8">
            <a:extLst>
              <a:ext uri="{FF2B5EF4-FFF2-40B4-BE49-F238E27FC236}">
                <a16:creationId xmlns:a16="http://schemas.microsoft.com/office/drawing/2014/main" id="{7F138F06-F604-9144-AD4F-70A186669F6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F6DE7CA-1163-B24D-B706-1838648A0D12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F9D1A-7F04-2943-8FAA-8F5BF251B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F6712F-BF24-D04D-8A4C-3881360D66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DB9625-7892-4144-8D63-31F13F8C5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83E548-9BEF-0549-B640-6FA690F8A52E}" type="datetime1">
              <a:rPr lang="el-GR" altLang="en-US"/>
              <a:pPr/>
              <a:t>29/10/19</a:t>
            </a:fld>
            <a:endParaRPr lang="el-G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BE563C-9308-9549-BACE-8F1D7FBCB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341A21-AA96-4E4C-9F29-BF800E9E2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1CBB55-4DAB-5145-AEAD-187FAF05D715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323423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6F2AA7-66DF-D047-A025-59A17AC9AA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429500" y="0"/>
            <a:ext cx="171450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E52867-EF2C-4B47-BF28-540E0777F0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286000" y="0"/>
            <a:ext cx="499110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075EEE-F0A6-D44D-A9C4-F968797A6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035779-BEEC-C94D-BAF8-1157EF6026A8}" type="datetime1">
              <a:rPr lang="el-GR" altLang="en-US"/>
              <a:pPr/>
              <a:t>29/10/19</a:t>
            </a:fld>
            <a:endParaRPr lang="el-G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4CEBB6-EF34-9345-8781-85D36A366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D55E8D-66A0-B045-A321-5A90EBCB0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33D1EE-6B76-3742-A426-86A64BB114BD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374820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4E035-3697-A64B-8536-005B0E84F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958761-CE13-9E44-BBCF-FC857ED968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74034D-0318-E64D-AD7D-39ADB48D2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4F874E-00A4-1446-9B67-798BE1231F3B}" type="datetime1">
              <a:rPr lang="el-GR" altLang="en-US"/>
              <a:pPr/>
              <a:t>29/10/19</a:t>
            </a:fld>
            <a:endParaRPr lang="el-G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EBB35-9B06-F34A-86FC-C399F0C82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105F34-A245-5B49-A32A-B23452318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08CF9C-6E70-9145-A3A7-ED03149D398D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42623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41C19-3C2A-ED4C-AD42-D86A59658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0054C3-5726-D942-AE98-59E29F6C0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79BE9-1295-764D-BCEA-281B80093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81BAEF-AADA-1A4B-92F9-F3CB1BBEAB53}" type="datetime1">
              <a:rPr lang="el-GR" altLang="en-US"/>
              <a:pPr/>
              <a:t>29/10/19</a:t>
            </a:fld>
            <a:endParaRPr lang="el-G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9FFED2-CC54-794B-ABE5-8D1E98F56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1A0174-3879-224F-8377-61ACFA8DA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6475A7-AC63-F644-A55A-3BCC59DC035C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230614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1E10F-83DF-2943-BF3C-38D679102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AFF32E-1A2D-2440-BBC4-439A83933A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819400" y="1981200"/>
            <a:ext cx="2971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564DF3-C6B6-FE4E-BF66-E2EF4FA5ED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43600" y="1981200"/>
            <a:ext cx="2971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F737A2-5EDC-0A4C-A77A-2B3529930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514D9D-E327-5849-A8EF-14FD40261DBB}" type="datetime1">
              <a:rPr lang="el-GR" altLang="en-US"/>
              <a:pPr/>
              <a:t>29/10/19</a:t>
            </a:fld>
            <a:endParaRPr lang="el-G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28AE9D-1383-4A4A-8A3C-20F82F4E9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9E7A81-18A3-734D-BD67-DFCF4886D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AE3108-5B17-1144-A822-5B02A1FC3AD8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128432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FB09C-A512-AB43-BBB6-92F63DB0A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BD2BDB-69EE-304B-B218-68DAC2DBBE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187443-3814-1E48-A9FC-4345BB8BD4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762A02-7FDA-7F4A-AB2E-94ADC212D1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A07FAF-3117-7A4F-834E-2E69FF691E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91FCAF-20EE-084C-B104-48D2E295F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BED448-36A7-3E4D-B668-B37EB74E5147}" type="datetime1">
              <a:rPr lang="el-GR" altLang="en-US"/>
              <a:pPr/>
              <a:t>29/10/19</a:t>
            </a:fld>
            <a:endParaRPr lang="el-GR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6DDECB-1F01-6145-9EC9-8A4664389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E0E7C6-B5E1-A343-9246-8CADB8A6D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C63005-F5F6-4144-9E33-4CCA38B30171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266398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7D7ED-7587-2A4C-B9A2-A65E59A2F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3E32FC-BEA3-304A-9B89-9ABABA083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B8BB05-E3B1-FF44-8DCC-5ED7A58725B0}" type="datetime1">
              <a:rPr lang="el-GR" altLang="en-US"/>
              <a:pPr/>
              <a:t>29/10/19</a:t>
            </a:fld>
            <a:endParaRPr lang="el-GR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5AA035-2394-BF4A-AC0C-CFA607B43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EBFC1C-E311-4347-9056-400A7A805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BA0602-8B0F-4545-8778-285F5A4BC5EC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793643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0EC7E9-A9E6-1A47-A21C-0BAC8070E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5F6715-7836-074C-B3D6-1C6DD4133DED}" type="datetime1">
              <a:rPr lang="el-GR" altLang="en-US"/>
              <a:pPr/>
              <a:t>29/10/19</a:t>
            </a:fld>
            <a:endParaRPr lang="el-GR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9F12B4-D8FB-9C41-855A-006E37441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B9E894-68B6-D74A-B3B9-64D1A5172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B2A2A-27B6-8B47-B7A6-D0478C393BF3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998230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1FFFC-3B7E-6B4B-80CF-F6A9DFA8D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B406E0-E67F-0A4C-95F9-D5F22C09D0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FD7B03-1260-E34C-9B5D-DF5BABA083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A7C67E-21A6-1D4C-B281-64575F6DC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2B4079-A3D8-DD45-9EF5-55FE1EB4A55A}" type="datetime1">
              <a:rPr lang="el-GR" altLang="en-US"/>
              <a:pPr/>
              <a:t>29/10/19</a:t>
            </a:fld>
            <a:endParaRPr lang="el-G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25437F-239A-3144-8FAA-26E0F1D48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9B9461-CBEC-A946-8B81-7999FA37D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4B0440-1220-CB45-AAAD-465DFF529B00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512105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41C97-0733-6343-BE1F-1531ACBCF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BAEDE6-ECEE-1D4D-A91B-08D8965203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F87F00-3075-6848-949C-C3B052A7F0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119617-23DA-6E42-A40B-25183DB07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DABD31-4FF5-7F4D-8DCF-DC876B57BA17}" type="datetime1">
              <a:rPr lang="el-GR" altLang="en-US"/>
              <a:pPr/>
              <a:t>29/10/19</a:t>
            </a:fld>
            <a:endParaRPr lang="el-G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426D0D-C87D-2346-87B5-A752884FF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F01806-7A69-9E4B-AFE6-3111E7B4E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E09F67-57E3-5548-8E5C-8A640A1CDCD1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435077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rc 2">
            <a:extLst>
              <a:ext uri="{FF2B5EF4-FFF2-40B4-BE49-F238E27FC236}">
                <a16:creationId xmlns:a16="http://schemas.microsoft.com/office/drawing/2014/main" id="{F50A0AF1-CEA4-8640-A94A-091CADB1D6BA}"/>
              </a:ext>
            </a:extLst>
          </p:cNvPr>
          <p:cNvSpPr>
            <a:spLocks/>
          </p:cNvSpPr>
          <p:nvPr/>
        </p:nvSpPr>
        <p:spPr bwMode="auto">
          <a:xfrm>
            <a:off x="0" y="842963"/>
            <a:ext cx="2897188" cy="601503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kumimoji="1" lang="el-GR" alt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C027C23-92BB-D340-AB13-EE2D07D30F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86000" y="0"/>
            <a:ext cx="68580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/>
              <a:t>Κάντε κλικ, για επεξεργασία του στυλ τίτλου του υποδείγματος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308FF29-8948-1747-9F6D-2196A719B8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819400" y="1981200"/>
            <a:ext cx="6096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/>
              <a:t>Κάντε κλικ, για επεξεργασία των στυλ κειμένου στο υπόδειγμα</a:t>
            </a:r>
          </a:p>
          <a:p>
            <a:pPr lvl="1"/>
            <a:r>
              <a:rPr lang="el-GR" altLang="en-US"/>
              <a:t>Δεύτερο επίπεδο</a:t>
            </a:r>
          </a:p>
          <a:p>
            <a:pPr lvl="2"/>
            <a:r>
              <a:rPr lang="el-GR" altLang="en-US"/>
              <a:t>Τρίτο επίπεδο</a:t>
            </a:r>
          </a:p>
          <a:p>
            <a:pPr lvl="3"/>
            <a:r>
              <a:rPr lang="el-GR" altLang="en-US"/>
              <a:t>Τέταρτο επίπεδο</a:t>
            </a:r>
          </a:p>
          <a:p>
            <a:pPr lvl="4"/>
            <a:r>
              <a:rPr lang="el-GR" altLang="en-US"/>
              <a:t>Πέμπτο επίπεδο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8A9298B-05BF-674E-AC0C-A59D53686EF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fld id="{292900BB-B103-9F44-B683-BD8CE79902D5}" type="datetime1">
              <a:rPr lang="el-GR" altLang="en-US"/>
              <a:pPr/>
              <a:t>29/10/19</a:t>
            </a:fld>
            <a:endParaRPr lang="el-GR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54573F5-0907-6B48-8565-C2907C728C6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l-GR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552DD728-5F0C-1148-BC75-FF1F37B39F8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6392F1F3-2D1A-CA47-8697-94FED66E6340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anose="020B0604020202020204" pitchFamily="34" charset="0"/>
        </a:defRPr>
      </a:lvl2pPr>
      <a:lvl3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anose="020B0604020202020204" pitchFamily="34" charset="0"/>
        </a:defRPr>
      </a:lvl3pPr>
      <a:lvl4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anose="020B0604020202020204" pitchFamily="34" charset="0"/>
        </a:defRPr>
      </a:lvl4pPr>
      <a:lvl5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anose="020B0604020202020204" pitchFamily="34" charset="0"/>
        </a:defRPr>
      </a:lvl5pPr>
      <a:lvl6pPr marL="4572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anose="020B0604020202020204" pitchFamily="34" charset="0"/>
        </a:defRPr>
      </a:lvl6pPr>
      <a:lvl7pPr marL="9144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anose="020B0604020202020204" pitchFamily="34" charset="0"/>
        </a:defRPr>
      </a:lvl7pPr>
      <a:lvl8pPr marL="13716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anose="020B0604020202020204" pitchFamily="34" charset="0"/>
        </a:defRPr>
      </a:lvl8pPr>
      <a:lvl9pPr marL="18288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u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«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6" name="Rectangle 75">
            <a:extLst>
              <a:ext uri="{FF2B5EF4-FFF2-40B4-BE49-F238E27FC236}">
                <a16:creationId xmlns:a16="http://schemas.microsoft.com/office/drawing/2014/main" id="{6BDBA639-2A71-4A60-A71A-FF1836F546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5E208A8B-5EBD-4532-BE72-26414FA7C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47255" y="-59376"/>
            <a:ext cx="9386886" cy="6923798"/>
            <a:chOff x="-329674" y="-51881"/>
            <a:chExt cx="12515851" cy="6923798"/>
          </a:xfrm>
        </p:grpSpPr>
        <p:sp>
          <p:nvSpPr>
            <p:cNvPr id="79" name="Freeform 5">
              <a:extLst>
                <a:ext uri="{FF2B5EF4-FFF2-40B4-BE49-F238E27FC236}">
                  <a16:creationId xmlns:a16="http://schemas.microsoft.com/office/drawing/2014/main" id="{15D09196-B338-4AB5-A71B-CFD5FFCA62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6">
              <a:extLst>
                <a:ext uri="{FF2B5EF4-FFF2-40B4-BE49-F238E27FC236}">
                  <a16:creationId xmlns:a16="http://schemas.microsoft.com/office/drawing/2014/main" id="{F50B4463-128A-4677-A285-C017E6C543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7">
              <a:extLst>
                <a:ext uri="{FF2B5EF4-FFF2-40B4-BE49-F238E27FC236}">
                  <a16:creationId xmlns:a16="http://schemas.microsoft.com/office/drawing/2014/main" id="{1D9B95CD-F023-4DFA-9678-1E02713F74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8">
              <a:extLst>
                <a:ext uri="{FF2B5EF4-FFF2-40B4-BE49-F238E27FC236}">
                  <a16:creationId xmlns:a16="http://schemas.microsoft.com/office/drawing/2014/main" id="{1DDF47A8-BE7B-43F3-A500-F5A4656D83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9">
              <a:extLst>
                <a:ext uri="{FF2B5EF4-FFF2-40B4-BE49-F238E27FC236}">
                  <a16:creationId xmlns:a16="http://schemas.microsoft.com/office/drawing/2014/main" id="{2DD394DE-76FB-42F8-85F2-FD436F423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0">
              <a:extLst>
                <a:ext uri="{FF2B5EF4-FFF2-40B4-BE49-F238E27FC236}">
                  <a16:creationId xmlns:a16="http://schemas.microsoft.com/office/drawing/2014/main" id="{B95F2EFB-87E6-4400-AAF3-7EB8B4F15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1">
              <a:extLst>
                <a:ext uri="{FF2B5EF4-FFF2-40B4-BE49-F238E27FC236}">
                  <a16:creationId xmlns:a16="http://schemas.microsoft.com/office/drawing/2014/main" id="{1D463476-2BC7-418C-9D6F-51444B11A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2">
              <a:extLst>
                <a:ext uri="{FF2B5EF4-FFF2-40B4-BE49-F238E27FC236}">
                  <a16:creationId xmlns:a16="http://schemas.microsoft.com/office/drawing/2014/main" id="{24011122-2495-478A-81BF-ABBDEA1DA8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3">
              <a:extLst>
                <a:ext uri="{FF2B5EF4-FFF2-40B4-BE49-F238E27FC236}">
                  <a16:creationId xmlns:a16="http://schemas.microsoft.com/office/drawing/2014/main" id="{C79E87C5-E5B3-476B-B539-FC9CF4A33B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4">
              <a:extLst>
                <a:ext uri="{FF2B5EF4-FFF2-40B4-BE49-F238E27FC236}">
                  <a16:creationId xmlns:a16="http://schemas.microsoft.com/office/drawing/2014/main" id="{956029CA-2B38-434D-9044-5FF3A1ECD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5">
              <a:extLst>
                <a:ext uri="{FF2B5EF4-FFF2-40B4-BE49-F238E27FC236}">
                  <a16:creationId xmlns:a16="http://schemas.microsoft.com/office/drawing/2014/main" id="{9514CFB6-E8DB-43DC-B1CD-9CC2D4B27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6">
              <a:extLst>
                <a:ext uri="{FF2B5EF4-FFF2-40B4-BE49-F238E27FC236}">
                  <a16:creationId xmlns:a16="http://schemas.microsoft.com/office/drawing/2014/main" id="{BD8C1FC8-E550-45BE-9F30-822BAB3781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7">
              <a:extLst>
                <a:ext uri="{FF2B5EF4-FFF2-40B4-BE49-F238E27FC236}">
                  <a16:creationId xmlns:a16="http://schemas.microsoft.com/office/drawing/2014/main" id="{D1646B5D-A7B7-41EC-9591-0E0C0F4F94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8">
              <a:extLst>
                <a:ext uri="{FF2B5EF4-FFF2-40B4-BE49-F238E27FC236}">
                  <a16:creationId xmlns:a16="http://schemas.microsoft.com/office/drawing/2014/main" id="{E2118E93-481E-4843-987E-378187AA37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9">
              <a:extLst>
                <a:ext uri="{FF2B5EF4-FFF2-40B4-BE49-F238E27FC236}">
                  <a16:creationId xmlns:a16="http://schemas.microsoft.com/office/drawing/2014/main" id="{77038464-F4E2-47EC-A87F-18469191E3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0">
              <a:extLst>
                <a:ext uri="{FF2B5EF4-FFF2-40B4-BE49-F238E27FC236}">
                  <a16:creationId xmlns:a16="http://schemas.microsoft.com/office/drawing/2014/main" id="{FB3BBEB1-E146-408F-95B7-EE2F269DE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1">
              <a:extLst>
                <a:ext uri="{FF2B5EF4-FFF2-40B4-BE49-F238E27FC236}">
                  <a16:creationId xmlns:a16="http://schemas.microsoft.com/office/drawing/2014/main" id="{C765B285-56EC-47FC-B116-274EBBD61A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2">
              <a:extLst>
                <a:ext uri="{FF2B5EF4-FFF2-40B4-BE49-F238E27FC236}">
                  <a16:creationId xmlns:a16="http://schemas.microsoft.com/office/drawing/2014/main" id="{CB4A6191-6913-42EA-905E-8A174AE2C9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3">
              <a:extLst>
                <a:ext uri="{FF2B5EF4-FFF2-40B4-BE49-F238E27FC236}">
                  <a16:creationId xmlns:a16="http://schemas.microsoft.com/office/drawing/2014/main" id="{8ADEEF92-F481-475A-845C-5E940F0D55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99" name="Freeform: Shape 98">
            <a:extLst>
              <a:ext uri="{FF2B5EF4-FFF2-40B4-BE49-F238E27FC236}">
                <a16:creationId xmlns:a16="http://schemas.microsoft.com/office/drawing/2014/main" id="{D9C506D7-84CB-4057-A44A-465313E785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1630437" y="2448612"/>
            <a:ext cx="331406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101" name="Oval 32">
            <a:extLst>
              <a:ext uri="{FF2B5EF4-FFF2-40B4-BE49-F238E27FC236}">
                <a16:creationId xmlns:a16="http://schemas.microsoft.com/office/drawing/2014/main" id="{7842FC68-61FD-4700-8A22-BB8B071884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65934" y="691977"/>
            <a:ext cx="5821442" cy="5343064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solidFill>
            <a:schemeClr val="accent6"/>
          </a:solidFill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54F7D686-F51B-5243-B117-F43E0170AC7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962207" y="2061838"/>
            <a:ext cx="5219585" cy="1662475"/>
          </a:xfrm>
        </p:spPr>
        <p:txBody>
          <a:bodyPr>
            <a:normAutofit/>
          </a:bodyPr>
          <a:lstStyle/>
          <a:p>
            <a:pPr algn="ctr"/>
            <a:r>
              <a:rPr lang="en-US" altLang="en-US" sz="42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European Commission</a:t>
            </a:r>
            <a:endParaRPr lang="el-GR" altLang="en-US" sz="4200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1A7ABB42-2D8A-374F-9679-DB3B2097998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541703" y="3783690"/>
            <a:ext cx="4060594" cy="1196717"/>
          </a:xfrm>
        </p:spPr>
        <p:txBody>
          <a:bodyPr>
            <a:normAutofit/>
          </a:bodyPr>
          <a:lstStyle/>
          <a:p>
            <a:r>
              <a:rPr lang="el-GR" altLang="en-US" sz="17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3C422C4-930D-7241-9009-E6DA012074BC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>
          <a:xfrm>
            <a:off x="603504" y="32004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DCD6726-16B1-EE4A-BDBE-1A2F3901403A}" type="datetime1">
              <a:rPr lang="el-GR" altLang="en-US" sz="1400"/>
              <a:pPr>
                <a:spcAft>
                  <a:spcPts val="600"/>
                </a:spcAft>
              </a:pPr>
              <a:t>29/10/19</a:t>
            </a:fld>
            <a:endParaRPr lang="el-GR" altLang="en-US" sz="1400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01DD1FF4-BB7C-3042-8125-86D79585560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457950" y="32004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ED22180-1880-0448-9873-81E410159508}" type="slidenum">
              <a:rPr lang="el-GR" altLang="en-US" sz="1400"/>
              <a:pPr>
                <a:spcAft>
                  <a:spcPts val="600"/>
                </a:spcAft>
              </a:pPr>
              <a:t>1</a:t>
            </a:fld>
            <a:endParaRPr lang="el-GR" altLang="en-US" sz="1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66874F-D57B-904F-8395-51316093C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05A45-2E9F-2149-A47E-002F997428F2}" type="datetime1">
              <a:rPr lang="el-GR" altLang="en-US"/>
              <a:pPr/>
              <a:t>29/10/19</a:t>
            </a:fld>
            <a:endParaRPr lang="el-GR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A899EE2-07DA-F24B-9458-9FFF93CAE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50BDE-4E46-594A-B147-2283E740A133}" type="slidenum">
              <a:rPr lang="el-GR" altLang="en-US"/>
              <a:pPr/>
              <a:t>10</a:t>
            </a:fld>
            <a:endParaRPr lang="el-GR" altLang="en-US"/>
          </a:p>
        </p:txBody>
      </p:sp>
      <p:sp>
        <p:nvSpPr>
          <p:cNvPr id="63490" name="Rectangle 2">
            <a:extLst>
              <a:ext uri="{FF2B5EF4-FFF2-40B4-BE49-F238E27FC236}">
                <a16:creationId xmlns:a16="http://schemas.microsoft.com/office/drawing/2014/main" id="{D5EC493B-DA0D-D142-8140-22494BDBC7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6858000" cy="1752600"/>
          </a:xfrm>
        </p:spPr>
        <p:txBody>
          <a:bodyPr/>
          <a:lstStyle/>
          <a:p>
            <a:pPr algn="ctr"/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Supervisory competences of the Commission</a:t>
            </a:r>
            <a:endParaRPr lang="el-GR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E916B8BA-8002-5940-9507-B4267CAEB6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47800" y="1905000"/>
            <a:ext cx="6096000" cy="4114800"/>
          </a:xfrm>
        </p:spPr>
        <p:txBody>
          <a:bodyPr/>
          <a:lstStyle/>
          <a:p>
            <a:pPr lvl="0" algn="just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To ensure the implementation of the Treaties’ provisions</a:t>
            </a:r>
          </a:p>
          <a:p>
            <a:pPr lvl="0" algn="just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To formulate a reasoned opinion and refer a member state to the CJEU for infringement, failure to apply or improper application of EU legislation</a:t>
            </a:r>
          </a:p>
        </p:txBody>
      </p:sp>
    </p:spTree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538" name="Rectangle 2">
            <a:extLst>
              <a:ext uri="{FF2B5EF4-FFF2-40B4-BE49-F238E27FC236}">
                <a16:creationId xmlns:a16="http://schemas.microsoft.com/office/drawing/2014/main" id="{AAAB9C4D-4EE5-314A-90E6-9201CE27BE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631825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Legislative competences of the Commission</a:t>
            </a:r>
            <a:endParaRPr lang="el-GR" altLang="en-US" sz="4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814922CE-3F84-2D4F-8BDD-778994CBD0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28650" y="2057400"/>
            <a:ext cx="7886700" cy="3871762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right for legislative initiative: Except in cases where the treaties provide otherwise, a legislative act of the Union may be adopted only on the basis of a proposal from the Commission. Other acts shall be adopted on the basis of a proposal from the Commission where the Treaties so provide.</a:t>
            </a:r>
          </a:p>
          <a:p>
            <a:pPr lvl="0" algn="just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Proposals for the  medium-term evolution of the Union</a:t>
            </a:r>
          </a:p>
          <a:p>
            <a:pPr lvl="0" algn="just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 part in the inter-institutional legislative process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3AD5CE-49AB-D741-A07A-516DDE1877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077585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F37FE94-5AE6-0B4D-BB05-0A713FDA0FBA}" type="datetime1">
              <a:rPr lang="el-GR" altLang="en-US" sz="1400"/>
              <a:pPr>
                <a:spcAft>
                  <a:spcPts val="600"/>
                </a:spcAft>
              </a:pPr>
              <a:t>29/10/19</a:t>
            </a:fld>
            <a:endParaRPr lang="el-GR" altLang="en-US" sz="140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9A97C46-2D53-2742-B9B4-34F283607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077585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0979D1BE-3A6C-4749-AC55-1EBFB948FBE0}" type="slidenum">
              <a:rPr lang="el-GR" altLang="en-US" sz="1400"/>
              <a:pPr>
                <a:spcAft>
                  <a:spcPts val="600"/>
                </a:spcAft>
              </a:pPr>
              <a:t>11</a:t>
            </a:fld>
            <a:endParaRPr lang="el-GR" altLang="en-US" sz="1400"/>
          </a:p>
        </p:txBody>
      </p:sp>
    </p:spTree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92BAFB-E6D9-4443-992A-673B950B3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30DAF-5B0C-2C4F-813F-B8CEBCC52D8F}" type="datetime1">
              <a:rPr lang="el-GR" altLang="en-US"/>
              <a:pPr/>
              <a:t>29/10/19</a:t>
            </a:fld>
            <a:endParaRPr lang="el-GR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7555073-C0C2-0540-8228-92A4C9295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276D-F265-3F4D-AA59-201AF884FB9E}" type="slidenum">
              <a:rPr lang="el-GR" altLang="en-US"/>
              <a:pPr/>
              <a:t>12</a:t>
            </a:fld>
            <a:endParaRPr lang="el-GR" altLang="en-US"/>
          </a:p>
        </p:txBody>
      </p:sp>
      <p:sp>
        <p:nvSpPr>
          <p:cNvPr id="67586" name="Rectangle 2">
            <a:extLst>
              <a:ext uri="{FF2B5EF4-FFF2-40B4-BE49-F238E27FC236}">
                <a16:creationId xmlns:a16="http://schemas.microsoft.com/office/drawing/2014/main" id="{4335C6AA-91A7-4A4A-BDCD-8D5A327513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6858000" cy="1752600"/>
          </a:xfrm>
        </p:spPr>
        <p:txBody>
          <a:bodyPr/>
          <a:lstStyle/>
          <a:p>
            <a:pPr algn="ctr"/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Representation competences of the Commission</a:t>
            </a:r>
            <a:endParaRPr lang="el-GR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C24332F8-7148-B641-8061-C8F12E14F8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47800" y="1905000"/>
            <a:ext cx="6096000" cy="4114800"/>
          </a:xfrm>
        </p:spPr>
        <p:txBody>
          <a:bodyPr/>
          <a:lstStyle/>
          <a:p>
            <a:pPr lvl="0" algn="just"/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It represents the Union in international activities in areas belonging to the exclusive competence of the Union and when it is requested to do so</a:t>
            </a:r>
          </a:p>
        </p:txBody>
      </p:sp>
    </p:spTree>
  </p:cSld>
  <p:clrMapOvr>
    <a:masterClrMapping/>
  </p:clrMapOvr>
  <p:transition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75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7DC55ECF-DFF5-404D-AE70-9F03A36FC2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631825"/>
            <a:ext cx="7886700" cy="1325563"/>
          </a:xfrm>
        </p:spPr>
        <p:txBody>
          <a:bodyPr>
            <a:normAutofit/>
          </a:bodyPr>
          <a:lstStyle/>
          <a:p>
            <a:pPr lvl="0"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President of the Commission</a:t>
            </a:r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3B9A4471-9025-EF49-8950-3122BD43DB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28650" y="2057400"/>
            <a:ext cx="7886700" cy="3871762"/>
          </a:xfrm>
        </p:spPr>
        <p:txBody>
          <a:bodyPr>
            <a:normAutofit/>
          </a:bodyPr>
          <a:lstStyle/>
          <a:p>
            <a:pPr algn="just"/>
            <a:r>
              <a:rPr lang="en-US" alt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traditionally</a:t>
            </a:r>
            <a:r>
              <a:rPr lang="el-GR" alt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en-US" alt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a primus inter pares</a:t>
            </a:r>
            <a:r>
              <a:rPr lang="el-GR" alt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just"/>
            <a:r>
              <a:rPr lang="en-US" alt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Appointed by common accord by member states</a:t>
            </a:r>
          </a:p>
          <a:p>
            <a:pPr algn="just"/>
            <a:r>
              <a:rPr lang="en-US" alt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But the institution evolved. Now the President is: </a:t>
            </a:r>
            <a:endParaRPr lang="el-GR" altLang="en-US" sz="2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r>
              <a:rPr lang="en-US" alt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The Head of the Commission</a:t>
            </a:r>
            <a:endParaRPr lang="el-GR" altLang="en-US" sz="2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r>
              <a:rPr lang="en-US" alt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Coordinating it</a:t>
            </a:r>
            <a:endParaRPr lang="el-GR" altLang="en-US" sz="2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r>
              <a:rPr lang="en-US" alt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And at the same time leading it</a:t>
            </a:r>
            <a:endParaRPr lang="el-GR" altLang="en-US" sz="2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r>
              <a:rPr lang="en-US" alt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During the last 20 years Commission presidents were former Prime Ministers</a:t>
            </a:r>
            <a:r>
              <a:rPr lang="el-GR" alt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altLang="en-US" sz="2100" dirty="0" err="1">
                <a:latin typeface="Calibri" panose="020F0502020204030204" pitchFamily="34" charset="0"/>
                <a:cs typeface="Calibri" panose="020F0502020204030204" pitchFamily="34" charset="0"/>
              </a:rPr>
              <a:t>Santer</a:t>
            </a:r>
            <a:r>
              <a:rPr lang="el-GR" alt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Prodi</a:t>
            </a:r>
            <a:r>
              <a:rPr lang="el-GR" alt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Barroso</a:t>
            </a:r>
            <a:r>
              <a:rPr lang="el-GR" alt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Juncker</a:t>
            </a:r>
            <a:r>
              <a:rPr lang="el-GR" alt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altLang="en-US" sz="2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r>
              <a:rPr lang="en-US" alt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The exception of Ursula Von den </a:t>
            </a:r>
            <a:r>
              <a:rPr lang="en-US" altLang="en-US" sz="2100" dirty="0" err="1">
                <a:latin typeface="Calibri" panose="020F0502020204030204" pitchFamily="34" charset="0"/>
                <a:cs typeface="Calibri" panose="020F0502020204030204" pitchFamily="34" charset="0"/>
              </a:rPr>
              <a:t>Leyen</a:t>
            </a:r>
            <a:endParaRPr lang="el-GR" altLang="en-US" sz="2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F8D2C6-0AAE-CA46-962F-1E8DA3D2E9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077585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818CBC8-9A11-914E-9A7A-37A90F3B4065}" type="datetime1">
              <a:rPr lang="el-GR" altLang="en-US" sz="1400"/>
              <a:pPr>
                <a:spcAft>
                  <a:spcPts val="600"/>
                </a:spcAft>
              </a:pPr>
              <a:t>29/10/19</a:t>
            </a:fld>
            <a:endParaRPr lang="el-GR" altLang="en-US" sz="140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19C490E-B9F0-9147-9292-C427D03E9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077585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5B1D2831-C7E5-CD40-A5CD-AC28904908A5}" type="slidenum">
              <a:rPr lang="el-GR" altLang="en-US" sz="1400"/>
              <a:pPr>
                <a:spcAft>
                  <a:spcPts val="600"/>
                </a:spcAft>
              </a:pPr>
              <a:t>13</a:t>
            </a:fld>
            <a:endParaRPr lang="el-GR" altLang="en-US" sz="1400"/>
          </a:p>
        </p:txBody>
      </p:sp>
    </p:spTree>
  </p:cSld>
  <p:clrMapOvr>
    <a:masterClrMapping/>
  </p:clrMapOvr>
  <p:transition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658" name="Rectangle 2">
            <a:extLst>
              <a:ext uri="{FF2B5EF4-FFF2-40B4-BE49-F238E27FC236}">
                <a16:creationId xmlns:a16="http://schemas.microsoft.com/office/drawing/2014/main" id="{4F09D664-48C0-7349-8E79-60DF3DF5CA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631825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competences of the Commission President</a:t>
            </a:r>
            <a:endParaRPr lang="el-GR" altLang="en-US" sz="4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79ED4A66-9E83-C047-9614-806109175E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28650" y="2057400"/>
            <a:ext cx="7886700" cy="3871762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To set the guidelines within which the Commission carries out its tasks</a:t>
            </a:r>
          </a:p>
          <a:p>
            <a:pPr lvl="0" algn="just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To decide on the internal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organisation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of the Commission </a:t>
            </a:r>
          </a:p>
          <a:p>
            <a:pPr lvl="0" algn="just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to ensure the coherence, effectiveness and collegiality of its action</a:t>
            </a:r>
          </a:p>
          <a:p>
            <a:pPr algn="just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S/he appoints Vice-Presidents, with the exception of the EU High Representative for Foreign Affairs and Security Policy, among the members of the Commission</a:t>
            </a:r>
            <a:endParaRPr lang="el-GR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D33B65-305E-394B-B3E2-87179D0DBD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077585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0D667DB-A0FD-D44A-9326-27C4D3610115}" type="datetime1">
              <a:rPr lang="el-GR" altLang="en-US" sz="1400"/>
              <a:pPr>
                <a:spcAft>
                  <a:spcPts val="600"/>
                </a:spcAft>
              </a:pPr>
              <a:t>29/10/19</a:t>
            </a:fld>
            <a:endParaRPr lang="el-GR" altLang="en-US" sz="140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155F88C-3F3A-D04D-8571-4C91C8C46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077585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030E3B3-E73E-F844-9DC0-0F1111DE0DCA}" type="slidenum">
              <a:rPr lang="el-GR" altLang="en-US" sz="1400"/>
              <a:pPr>
                <a:spcAft>
                  <a:spcPts val="600"/>
                </a:spcAft>
              </a:pPr>
              <a:t>14</a:t>
            </a:fld>
            <a:endParaRPr lang="el-GR" altLang="en-US" sz="1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634" name="Rectangle 2">
            <a:extLst>
              <a:ext uri="{FF2B5EF4-FFF2-40B4-BE49-F238E27FC236}">
                <a16:creationId xmlns:a16="http://schemas.microsoft.com/office/drawing/2014/main" id="{AE47EEAF-9B31-804F-A65D-FE938377BD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631825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altLang="en-US" sz="4800" dirty="0" err="1">
                <a:latin typeface="Calibri" panose="020F0502020204030204" pitchFamily="34" charset="0"/>
                <a:cs typeface="Calibri" panose="020F0502020204030204" pitchFamily="34" charset="0"/>
              </a:rPr>
              <a:t>appointement</a:t>
            </a:r>
            <a:r>
              <a:rPr lang="en-US" alt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 of the Commission President</a:t>
            </a:r>
            <a:endParaRPr lang="el-GR" altLang="en-US" sz="4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3844243B-7156-A047-8748-336764BD4A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28650" y="2057400"/>
            <a:ext cx="7886700" cy="3871762"/>
          </a:xfrm>
        </p:spPr>
        <p:txBody>
          <a:bodyPr>
            <a:normAutofit fontScale="85000" lnSpcReduction="20000"/>
          </a:bodyPr>
          <a:lstStyle/>
          <a:p>
            <a:pPr lvl="0" algn="just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Taking into account the results of the elections to the European Parliament and after appropriate consultations, the European Council, acting by a qualified majority, shall propose to the European Parliament a candidate for the office of President of the Commission. </a:t>
            </a:r>
          </a:p>
          <a:p>
            <a:pPr lvl="0" algn="just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This candidate is elected by the European Parliament by a majority of its members</a:t>
            </a:r>
          </a:p>
          <a:p>
            <a:pPr lvl="0" algn="just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If the candidate does not obtain a majority, the European Council, acting by a qualified majority, shall, within one month, propose a new candidate to be elected by the European Parliament in accordance with the same procedure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698DD5-AB50-DD47-B2F8-D38720BA5E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077585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4A2A5D6-F4C6-D845-8923-454D5A47F98C}" type="datetime1">
              <a:rPr lang="el-GR" altLang="en-US" sz="1400"/>
              <a:pPr>
                <a:spcAft>
                  <a:spcPts val="600"/>
                </a:spcAft>
              </a:pPr>
              <a:t>29/10/19</a:t>
            </a:fld>
            <a:endParaRPr lang="el-GR" altLang="en-US" sz="140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C1763AE-2562-7742-B279-2D64A6335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077585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C89F4399-689B-8843-A357-A6A3004AF17A}" type="slidenum">
              <a:rPr lang="el-GR" altLang="en-US" sz="1400"/>
              <a:pPr>
                <a:spcAft>
                  <a:spcPts val="600"/>
                </a:spcAft>
              </a:pPr>
              <a:t>15</a:t>
            </a:fld>
            <a:endParaRPr lang="el-GR" altLang="en-US" sz="1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634" name="Rectangle 2">
            <a:extLst>
              <a:ext uri="{FF2B5EF4-FFF2-40B4-BE49-F238E27FC236}">
                <a16:creationId xmlns:a16="http://schemas.microsoft.com/office/drawing/2014/main" id="{AE47EEAF-9B31-804F-A65D-FE938377BD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631825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altLang="en-US" sz="4800" dirty="0" err="1">
                <a:latin typeface="Calibri" panose="020F0502020204030204" pitchFamily="34" charset="0"/>
                <a:cs typeface="Calibri" panose="020F0502020204030204" pitchFamily="34" charset="0"/>
              </a:rPr>
              <a:t>appointement</a:t>
            </a:r>
            <a:r>
              <a:rPr lang="en-US" alt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 of the Commission President</a:t>
            </a:r>
            <a:endParaRPr lang="el-GR" altLang="en-US" sz="4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3844243B-7156-A047-8748-336764BD4A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28650" y="2057400"/>
            <a:ext cx="7886700" cy="3871762"/>
          </a:xfrm>
        </p:spPr>
        <p:txBody>
          <a:bodyPr>
            <a:normAutofit fontScale="85000" lnSpcReduction="20000"/>
          </a:bodyPr>
          <a:lstStyle/>
          <a:p>
            <a:pPr lvl="0" algn="just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Taking into account the results of the elections to the European Parliament and after appropriate consultations, the European Council, acting by a qualified majority, shall propose to the European Parliament a candidate for the office of President of the Commission. </a:t>
            </a:r>
          </a:p>
          <a:p>
            <a:pPr lvl="0" algn="just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This candidate is elected by the European Parliament by a majority of its members</a:t>
            </a:r>
          </a:p>
          <a:p>
            <a:pPr lvl="0" algn="just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If the candidate does not obtain a majority, the European Council, acting by a qualified majority, shall, within one month, propose a new candidate to be elected by the European Parliament in accordance with the same procedure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698DD5-AB50-DD47-B2F8-D38720BA5E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077585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4A2A5D6-F4C6-D845-8923-454D5A47F98C}" type="datetime1">
              <a:rPr lang="el-GR" altLang="en-US" sz="1400"/>
              <a:pPr>
                <a:spcAft>
                  <a:spcPts val="600"/>
                </a:spcAft>
              </a:pPr>
              <a:t>29/10/19</a:t>
            </a:fld>
            <a:endParaRPr lang="el-GR" altLang="en-US" sz="140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C1763AE-2562-7742-B279-2D64A6335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077585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C89F4399-689B-8843-A357-A6A3004AF17A}" type="slidenum">
              <a:rPr lang="el-GR" altLang="en-US" sz="1400"/>
              <a:pPr>
                <a:spcAft>
                  <a:spcPts val="600"/>
                </a:spcAft>
              </a:pPr>
              <a:t>16</a:t>
            </a:fld>
            <a:endParaRPr lang="el-GR" altLang="en-US" sz="1400"/>
          </a:p>
        </p:txBody>
      </p:sp>
    </p:spTree>
    <p:extLst>
      <p:ext uri="{BB962C8B-B14F-4D97-AF65-F5344CB8AC3E}">
        <p14:creationId xmlns:p14="http://schemas.microsoft.com/office/powerpoint/2010/main" val="30005712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634" name="Rectangle 2">
            <a:extLst>
              <a:ext uri="{FF2B5EF4-FFF2-40B4-BE49-F238E27FC236}">
                <a16:creationId xmlns:a16="http://schemas.microsoft.com/office/drawing/2014/main" id="{AE47EEAF-9B31-804F-A65D-FE938377BD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631825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The appointment of the Commission President</a:t>
            </a:r>
            <a:endParaRPr lang="el-GR" altLang="en-US" sz="4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3844243B-7156-A047-8748-336764BD4A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28650" y="2057400"/>
            <a:ext cx="7886700" cy="3871762"/>
          </a:xfrm>
        </p:spPr>
        <p:txBody>
          <a:bodyPr>
            <a:normAutofit fontScale="85000" lnSpcReduction="20000"/>
          </a:bodyPr>
          <a:lstStyle/>
          <a:p>
            <a:pPr lvl="0" algn="just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Taking into account the results of the elections to the European Parliament and after appropriate consultations, the European Council, acting by a qualified majority, shall propose to the European Parliament a candidate for the office of President of the Commission. </a:t>
            </a:r>
          </a:p>
          <a:p>
            <a:pPr lvl="0" algn="just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This candidate is elected by the European Parliament by a majority of its members</a:t>
            </a:r>
          </a:p>
          <a:p>
            <a:pPr lvl="0" algn="just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If the candidate does not obtain a majority, the European Council, acting by a qualified majority, shall, within one month, propose a new candidate to be elected by the European Parliament in accordance with the same procedure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698DD5-AB50-DD47-B2F8-D38720BA5E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077585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4A2A5D6-F4C6-D845-8923-454D5A47F98C}" type="datetime1">
              <a:rPr lang="el-GR" altLang="en-US" sz="1400"/>
              <a:pPr>
                <a:spcAft>
                  <a:spcPts val="600"/>
                </a:spcAft>
              </a:pPr>
              <a:t>29/10/19</a:t>
            </a:fld>
            <a:endParaRPr lang="el-GR" altLang="en-US" sz="140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C1763AE-2562-7742-B279-2D64A6335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077585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C89F4399-689B-8843-A357-A6A3004AF17A}" type="slidenum">
              <a:rPr lang="el-GR" altLang="en-US" sz="1400"/>
              <a:pPr>
                <a:spcAft>
                  <a:spcPts val="600"/>
                </a:spcAft>
              </a:pPr>
              <a:t>17</a:t>
            </a:fld>
            <a:endParaRPr lang="el-GR" altLang="en-US" sz="1400"/>
          </a:p>
        </p:txBody>
      </p:sp>
    </p:spTree>
    <p:extLst>
      <p:ext uri="{BB962C8B-B14F-4D97-AF65-F5344CB8AC3E}">
        <p14:creationId xmlns:p14="http://schemas.microsoft.com/office/powerpoint/2010/main" val="8368443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634" name="Rectangle 2">
            <a:extLst>
              <a:ext uri="{FF2B5EF4-FFF2-40B4-BE49-F238E27FC236}">
                <a16:creationId xmlns:a16="http://schemas.microsoft.com/office/drawing/2014/main" id="{AE47EEAF-9B31-804F-A65D-FE938377BD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631825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The appointment of the Commission President</a:t>
            </a:r>
            <a:br>
              <a:rPr lang="el-GR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- the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Spitzenkandidaten</a:t>
            </a:r>
            <a:endParaRPr lang="el-GR" altLang="en-U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3844243B-7156-A047-8748-336764BD4A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28650" y="2057400"/>
            <a:ext cx="7886700" cy="3871762"/>
          </a:xfrm>
        </p:spPr>
        <p:txBody>
          <a:bodyPr>
            <a:normAutofit fontScale="92500"/>
          </a:bodyPr>
          <a:lstStyle/>
          <a:p>
            <a:pPr algn="just">
              <a:lnSpc>
                <a:spcPct val="90000"/>
              </a:lnSpc>
            </a:pPr>
            <a:r>
              <a:rPr lang="en-US" alt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Since </a:t>
            </a:r>
            <a:r>
              <a:rPr lang="el-GR" alt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2014</a:t>
            </a:r>
          </a:p>
          <a:p>
            <a:pPr algn="just">
              <a:lnSpc>
                <a:spcPct val="90000"/>
              </a:lnSpc>
            </a:pPr>
            <a:r>
              <a:rPr lang="en-US" alt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The European political parties select</a:t>
            </a:r>
            <a:r>
              <a:rPr lang="el-GR" alt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alt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through</a:t>
            </a:r>
            <a:r>
              <a:rPr lang="el-GR" alt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internal</a:t>
            </a:r>
            <a:r>
              <a:rPr lang="el-GR" alt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procedures</a:t>
            </a:r>
            <a:r>
              <a:rPr lang="el-GR" alt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en-US" alt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a candidate for the post of the Commission president before the European Parliament elections</a:t>
            </a:r>
            <a:endParaRPr lang="el-GR" altLang="en-US" sz="2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n-US" altLang="en-US" sz="2100" b="1" dirty="0">
                <a:latin typeface="Calibri" panose="020F0502020204030204" pitchFamily="34" charset="0"/>
                <a:cs typeface="Calibri" panose="020F0502020204030204" pitchFamily="34" charset="0"/>
              </a:rPr>
              <a:t>The aim</a:t>
            </a:r>
            <a:r>
              <a:rPr lang="el-GR" alt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to reinforce the Commission president’s legitimacy and increase the significance of EP elections</a:t>
            </a:r>
            <a:endParaRPr lang="el-GR" altLang="en-US" sz="2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n-US" alt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The European political  party which wins the EP elections can impose on the European Council its candidate for Commission president</a:t>
            </a:r>
          </a:p>
          <a:p>
            <a:pPr algn="just">
              <a:lnSpc>
                <a:spcPct val="90000"/>
              </a:lnSpc>
            </a:pPr>
            <a:r>
              <a:rPr lang="en-US" alt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This process is not an institutional provision – it is a political one</a:t>
            </a:r>
            <a:endParaRPr lang="el-GR" altLang="en-US" sz="2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n-US" alt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It worked in 2014 (with Juncker)</a:t>
            </a:r>
            <a:endParaRPr lang="el-GR" altLang="en-US" sz="2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n-US" alt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But failed in</a:t>
            </a:r>
            <a:r>
              <a:rPr lang="el-GR" alt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 2019 (</a:t>
            </a:r>
            <a:r>
              <a:rPr lang="en-US" alt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with Von der </a:t>
            </a:r>
            <a:r>
              <a:rPr lang="en-US" altLang="en-US" sz="2100" dirty="0" err="1">
                <a:latin typeface="Calibri" panose="020F0502020204030204" pitchFamily="34" charset="0"/>
                <a:cs typeface="Calibri" panose="020F0502020204030204" pitchFamily="34" charset="0"/>
              </a:rPr>
              <a:t>Leyen</a:t>
            </a:r>
            <a:r>
              <a:rPr lang="el-GR" alt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algn="just">
              <a:lnSpc>
                <a:spcPct val="90000"/>
              </a:lnSpc>
            </a:pPr>
            <a:r>
              <a:rPr lang="el-GR" alt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698DD5-AB50-DD47-B2F8-D38720BA5E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077585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4A2A5D6-F4C6-D845-8923-454D5A47F98C}" type="datetime1">
              <a:rPr lang="el-GR" altLang="en-US" sz="1400"/>
              <a:pPr>
                <a:spcAft>
                  <a:spcPts val="600"/>
                </a:spcAft>
              </a:pPr>
              <a:t>29/10/19</a:t>
            </a:fld>
            <a:endParaRPr lang="el-GR" altLang="en-US" sz="140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C1763AE-2562-7742-B279-2D64A6335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077585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C89F4399-689B-8843-A357-A6A3004AF17A}" type="slidenum">
              <a:rPr lang="el-GR" altLang="en-US" sz="1400"/>
              <a:pPr>
                <a:spcAft>
                  <a:spcPts val="600"/>
                </a:spcAft>
              </a:pPr>
              <a:t>18</a:t>
            </a:fld>
            <a:endParaRPr lang="el-GR" altLang="en-US" sz="1400"/>
          </a:p>
        </p:txBody>
      </p:sp>
    </p:spTree>
    <p:extLst>
      <p:ext uri="{BB962C8B-B14F-4D97-AF65-F5344CB8AC3E}">
        <p14:creationId xmlns:p14="http://schemas.microsoft.com/office/powerpoint/2010/main" val="2682270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75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059E2CC3-4DDE-AA48-9D62-C50EBB06CB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631825"/>
            <a:ext cx="7886700" cy="1325563"/>
          </a:xfrm>
        </p:spPr>
        <p:txBody>
          <a:bodyPr>
            <a:normAutofit/>
          </a:bodyPr>
          <a:lstStyle/>
          <a:p>
            <a:pPr lvl="0" algn="ctr"/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Appointment of Members</a:t>
            </a:r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80F13B48-08A7-2B40-B27F-91AC8E3A04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28650" y="2057400"/>
            <a:ext cx="7886700" cy="3871762"/>
          </a:xfrm>
        </p:spPr>
        <p:txBody>
          <a:bodyPr>
            <a:normAutofit/>
          </a:bodyPr>
          <a:lstStyle/>
          <a:p>
            <a:pPr algn="just"/>
            <a:r>
              <a:rPr lang="en-US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en-US" b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nd</a:t>
            </a:r>
            <a:r>
              <a:rPr lang="en-US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stage</a:t>
            </a:r>
            <a:endParaRPr lang="el-GR" alt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Council, in common agreement with the President-elect, shall draw up a list of the other persons proposed to be appointed as members of the Committee. These persons shall be selected on the basis of proposals by the Member States.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066D42-443D-4147-99C3-77F7C20B06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077585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848B7C52-792D-4044-9CB2-6FA254AAF294}" type="datetime1">
              <a:rPr lang="el-GR" altLang="en-US" sz="1400"/>
              <a:pPr>
                <a:spcAft>
                  <a:spcPts val="600"/>
                </a:spcAft>
              </a:pPr>
              <a:t>29/10/19</a:t>
            </a:fld>
            <a:endParaRPr lang="el-GR" altLang="en-US" sz="140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6447AA3-6D7D-0744-B3C9-C8259DAD4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077585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F3575A2-CCF3-3A4C-9349-B9AFC36A0B54}" type="slidenum">
              <a:rPr lang="el-GR" altLang="en-US" sz="1400"/>
              <a:pPr>
                <a:spcAft>
                  <a:spcPts val="600"/>
                </a:spcAft>
              </a:pPr>
              <a:t>19</a:t>
            </a:fld>
            <a:endParaRPr lang="el-GR" altLang="en-US" sz="1400"/>
          </a:p>
        </p:txBody>
      </p:sp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3" name="Rectangle 75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B1AEB6B6-3925-2A44-A280-AFD0E54E92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963877"/>
            <a:ext cx="2620771" cy="4930246"/>
          </a:xfrm>
        </p:spPr>
        <p:txBody>
          <a:bodyPr>
            <a:normAutofit/>
          </a:bodyPr>
          <a:lstStyle/>
          <a:p>
            <a:pPr algn="ctr"/>
            <a:r>
              <a:rPr lang="en-US" altLang="en-US" sz="48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institutional context</a:t>
            </a:r>
            <a:endParaRPr lang="el-GR" altLang="en-US" sz="4800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7" name="Rectangle 7">
            <a:extLst>
              <a:ext uri="{FF2B5EF4-FFF2-40B4-BE49-F238E27FC236}">
                <a16:creationId xmlns:a16="http://schemas.microsoft.com/office/drawing/2014/main" id="{B66BF23C-6DA2-8F46-A80E-C89572EA8A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732023" y="963877"/>
            <a:ext cx="4783327" cy="4930246"/>
          </a:xfrm>
        </p:spPr>
        <p:txBody>
          <a:bodyPr anchor="ctr">
            <a:normAutofit/>
          </a:bodyPr>
          <a:lstStyle/>
          <a:p>
            <a:pPr lvl="0" algn="just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An executive body of the Union</a:t>
            </a:r>
          </a:p>
          <a:p>
            <a:pPr lvl="0" algn="just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An independent body</a:t>
            </a:r>
          </a:p>
          <a:p>
            <a:pPr lvl="0" algn="just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 permanent instrument</a:t>
            </a:r>
          </a:p>
          <a:p>
            <a:pPr lvl="0" algn="just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 balancing mechanism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8BCEF7-065D-154C-8932-A37BE39662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033479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F0169D9-7E7E-5A4E-9405-F75B8155EB8A}" type="datetime1">
              <a:rPr lang="el-GR" altLang="en-US" sz="900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29/10/19</a:t>
            </a:fld>
            <a:endParaRPr lang="el-GR" altLang="en-US" sz="90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DBF22E6-0A5B-A947-BCC8-F3CB27E93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28637" y="6033479"/>
            <a:ext cx="58671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17F2751F-C272-F844-AC6D-D88D704F2C1D}" type="slidenum">
              <a:rPr lang="el-GR" altLang="en-US" sz="900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2</a:t>
            </a:fld>
            <a:endParaRPr lang="el-GR" altLang="en-US" sz="900">
              <a:solidFill>
                <a:schemeClr val="tx1">
                  <a:alpha val="80000"/>
                </a:schemeClr>
              </a:solidFill>
            </a:endParaRPr>
          </a:p>
        </p:txBody>
      </p:sp>
    </p:spTree>
  </p:cSld>
  <p:clrMapOvr>
    <a:masterClrMapping/>
  </p:clrMapOvr>
  <p:transition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519FE3EB-E1A6-0247-99FA-87AE54229A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631825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Appointment of Members (II)</a:t>
            </a:r>
            <a:endParaRPr lang="el-GR" altLang="en-US" sz="4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B39E54DC-0854-1945-B2C7-691D586962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28650" y="2057400"/>
            <a:ext cx="7886700" cy="3871762"/>
          </a:xfrm>
        </p:spPr>
        <p:txBody>
          <a:bodyPr>
            <a:normAutofit/>
          </a:bodyPr>
          <a:lstStyle/>
          <a:p>
            <a:pPr algn="just"/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en-US" baseline="30000" dirty="0">
                <a:latin typeface="Calibri" panose="020F0502020204030204" pitchFamily="34" charset="0"/>
                <a:cs typeface="Calibri" panose="020F0502020204030204" pitchFamily="34" charset="0"/>
              </a:rPr>
              <a:t>nd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-3</a:t>
            </a:r>
            <a:r>
              <a:rPr lang="en-US" altLang="en-US" baseline="30000" dirty="0">
                <a:latin typeface="Calibri" panose="020F0502020204030204" pitchFamily="34" charset="0"/>
                <a:cs typeface="Calibri" panose="020F0502020204030204" pitchFamily="34" charset="0"/>
              </a:rPr>
              <a:t>rd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stage</a:t>
            </a:r>
          </a:p>
          <a:p>
            <a:pPr algn="just"/>
            <a:endParaRPr lang="en-US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The candidates for Commission member pass through a hearing before the competent committee of the European Parliament</a:t>
            </a:r>
            <a:endParaRPr lang="el-GR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36BEFC-5944-A148-B625-3A5A51AC14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077585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B05FA4B-7BD3-E041-94B3-F2461D338F4C}" type="datetime1">
              <a:rPr lang="el-GR" altLang="en-US" sz="1400"/>
              <a:pPr>
                <a:spcAft>
                  <a:spcPts val="600"/>
                </a:spcAft>
              </a:pPr>
              <a:t>29/10/19</a:t>
            </a:fld>
            <a:endParaRPr lang="el-GR" altLang="en-US" sz="140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E278B85-C249-DF44-B625-272BE8D54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077585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4D4533D-8BC2-0943-B555-800DAB969437}" type="slidenum">
              <a:rPr lang="el-GR" altLang="en-US" sz="1400"/>
              <a:pPr>
                <a:spcAft>
                  <a:spcPts val="600"/>
                </a:spcAft>
              </a:pPr>
              <a:t>20</a:t>
            </a:fld>
            <a:endParaRPr lang="el-GR" altLang="en-US" sz="1400"/>
          </a:p>
        </p:txBody>
      </p:sp>
    </p:spTree>
  </p:cSld>
  <p:clrMapOvr>
    <a:masterClrMapping/>
  </p:clrMapOvr>
  <p:transition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0D82F08C-665C-934B-849E-8126C5745D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631825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Appointment of Members (III)</a:t>
            </a:r>
            <a:endParaRPr lang="el-GR" altLang="en-US" sz="4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1B45D7B2-4B09-7544-A7F8-ACB3E14E0E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28650" y="2057400"/>
            <a:ext cx="7886700" cy="3871762"/>
          </a:xfrm>
        </p:spPr>
        <p:txBody>
          <a:bodyPr>
            <a:normAutofit/>
          </a:bodyPr>
          <a:lstStyle/>
          <a:p>
            <a:pPr algn="just"/>
            <a:r>
              <a:rPr lang="en-US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altLang="en-US" sz="2400" b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rd</a:t>
            </a:r>
            <a:r>
              <a:rPr lang="en-US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stage</a:t>
            </a:r>
            <a:r>
              <a:rPr lang="el-GR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Vote by the European Parliament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l-GR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l-GR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President, the High Representative and the other members of the Commission are subject, as a body, to a vote of confidence by the European Parliament.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489725-F499-8B44-A77F-8B0C6A055B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077585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886157A-CA3C-0D43-9D8D-3C8FCC452A5E}" type="datetime1">
              <a:rPr lang="el-GR" altLang="en-US" sz="1400"/>
              <a:pPr>
                <a:spcAft>
                  <a:spcPts val="600"/>
                </a:spcAft>
              </a:pPr>
              <a:t>29/10/19</a:t>
            </a:fld>
            <a:endParaRPr lang="el-GR" altLang="en-US" sz="140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27B03E1-3961-B943-93F9-A28392102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077585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882E230B-915D-D64E-A8FA-7011546BCF2F}" type="slidenum">
              <a:rPr lang="el-GR" altLang="en-US" sz="1400"/>
              <a:pPr>
                <a:spcAft>
                  <a:spcPts val="600"/>
                </a:spcAft>
              </a:pPr>
              <a:t>21</a:t>
            </a:fld>
            <a:endParaRPr lang="el-GR" altLang="en-US" sz="1400"/>
          </a:p>
        </p:txBody>
      </p:sp>
    </p:spTree>
  </p:cSld>
  <p:clrMapOvr>
    <a:masterClrMapping/>
  </p:clrMapOvr>
  <p:transition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8665D4FE-C49A-C646-BBDB-FB2670CFCA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631825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A special case – the High Representative</a:t>
            </a:r>
            <a:endParaRPr lang="el-GR" altLang="en-US" sz="3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C05BE1BD-1640-684B-95FB-60A9798ED6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28650" y="2057400"/>
            <a:ext cx="7886700" cy="3871762"/>
          </a:xfrm>
        </p:spPr>
        <p:txBody>
          <a:bodyPr>
            <a:normAutofit fontScale="85000" lnSpcReduction="20000"/>
          </a:bodyPr>
          <a:lstStyle/>
          <a:p>
            <a:pPr lvl="0" algn="just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 new institutional figure (after the Lisbon Treaty)</a:t>
            </a:r>
          </a:p>
          <a:p>
            <a:pPr lvl="0" algn="just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Succeeds the Secretary-General of the Council and High Representative for Foreign and Security Policy</a:t>
            </a:r>
          </a:p>
          <a:p>
            <a:pPr lvl="0" algn="just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Becomes a member (VICE PRESIDENT) of the Commission (HRVP)</a:t>
            </a:r>
          </a:p>
          <a:p>
            <a:pPr lvl="0" algn="just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S/he chairs the Foreign Affairs Council</a:t>
            </a:r>
          </a:p>
          <a:p>
            <a:pPr lvl="0" algn="just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S/he shall ensure the coherence of the Union's external action</a:t>
            </a:r>
          </a:p>
          <a:p>
            <a:pPr lvl="0" algn="just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S/he is responsible, within the Commission, to carry out the tasks in the field of external relations and to coordinate other aspects of the Union's external action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68FB1B-612E-1C4C-A534-4D686C2486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077585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605A566-F25C-F843-852D-1B64B3A9F477}" type="datetime1">
              <a:rPr lang="el-GR" altLang="en-US" sz="1400"/>
              <a:pPr>
                <a:spcAft>
                  <a:spcPts val="600"/>
                </a:spcAft>
              </a:pPr>
              <a:t>29/10/19</a:t>
            </a:fld>
            <a:endParaRPr lang="el-GR" altLang="en-US" sz="140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D3B4FD9-F289-2548-A0DC-96541691E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077585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20CBBBC-C63E-C349-83CF-F30435EF51A7}" type="slidenum">
              <a:rPr lang="el-GR" altLang="en-US" sz="1400"/>
              <a:pPr>
                <a:spcAft>
                  <a:spcPts val="600"/>
                </a:spcAft>
              </a:pPr>
              <a:t>22</a:t>
            </a:fld>
            <a:endParaRPr lang="el-GR" altLang="en-US" sz="14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82" name="Rectangle 2">
            <a:extLst>
              <a:ext uri="{FF2B5EF4-FFF2-40B4-BE49-F238E27FC236}">
                <a16:creationId xmlns:a16="http://schemas.microsoft.com/office/drawing/2014/main" id="{70ABB7B1-2B19-084E-B239-665A01C3A3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631825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appointment of the HRVP </a:t>
            </a:r>
            <a:endParaRPr lang="el-GR" altLang="en-US" sz="4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28266147-D9E3-6841-82D1-B0FF5E0F81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28650" y="2057400"/>
            <a:ext cx="7886700" cy="3871762"/>
          </a:xfrm>
        </p:spPr>
        <p:txBody>
          <a:bodyPr>
            <a:normAutofit/>
          </a:bodyPr>
          <a:lstStyle/>
          <a:p>
            <a:pPr lvl="0" algn="just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European Council, acting by a qualified majority and with the agreement of the President of the Commission, shall appoint the High Representative of the Union for Foreign and Security Policy</a:t>
            </a:r>
          </a:p>
          <a:p>
            <a:pPr lvl="0" algn="just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European Council may dismiss him/her 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from his/her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duties under the same procedure.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F0FB4-A407-2C42-A919-135DF0862A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077585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79B9A142-4226-0C4B-9E54-FBBA87ECECC6}" type="datetime1">
              <a:rPr lang="el-GR" altLang="en-US" sz="1400"/>
              <a:pPr>
                <a:spcAft>
                  <a:spcPts val="600"/>
                </a:spcAft>
              </a:pPr>
              <a:t>29/10/19</a:t>
            </a:fld>
            <a:endParaRPr lang="el-GR" altLang="en-US" sz="140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36831B2-0DFC-9549-9960-4799B2D9B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077585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C450F12-8751-E945-84EE-C43222C27A08}" type="slidenum">
              <a:rPr lang="el-GR" altLang="en-US" sz="1400"/>
              <a:pPr>
                <a:spcAft>
                  <a:spcPts val="600"/>
                </a:spcAft>
              </a:pPr>
              <a:t>23</a:t>
            </a:fld>
            <a:endParaRPr lang="el-GR" altLang="en-US" sz="14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E621ACE6-6E9C-F049-8DDE-AE776FABE1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631825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Replacement of members</a:t>
            </a:r>
            <a:endParaRPr lang="el-GR" altLang="en-US" sz="4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F3DA733C-20E9-844F-B2E8-FCBFC74B1F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28650" y="2057400"/>
            <a:ext cx="7886700" cy="3871762"/>
          </a:xfrm>
        </p:spPr>
        <p:txBody>
          <a:bodyPr>
            <a:normAutofit/>
          </a:bodyPr>
          <a:lstStyle/>
          <a:p>
            <a:pPr algn="just"/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Members can be replaced due to: </a:t>
            </a:r>
          </a:p>
          <a:p>
            <a:pPr marL="0" indent="0" algn="just"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	Death</a:t>
            </a:r>
            <a:endParaRPr lang="el-GR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	Resignation</a:t>
            </a:r>
            <a:endParaRPr lang="el-GR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	Resignation upon request by the Commission president</a:t>
            </a:r>
            <a:endParaRPr lang="el-GR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just">
              <a:buNone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	Dismissal for gross misconduct by a decision of the CJEU or because the 	person no longer fulfils the necessary conditions for the performance of 	his/her duties – at the request of the Council by a simple majority or the 	Commission</a:t>
            </a:r>
          </a:p>
          <a:p>
            <a:pPr lvl="0" algn="just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The member shall be replaced for the remaining of the term by a new member of the same nationality following the same procedure as for the appointment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2A46F2-0E77-F240-A205-6768CD073A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077585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766EE56-D7B0-CD4A-9324-DE590F89DE9F}" type="datetime1">
              <a:rPr lang="el-GR" altLang="en-US" sz="1400"/>
              <a:pPr>
                <a:spcAft>
                  <a:spcPts val="600"/>
                </a:spcAft>
              </a:pPr>
              <a:t>29/10/19</a:t>
            </a:fld>
            <a:endParaRPr lang="el-GR" altLang="en-US" sz="140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BA96FA2-B370-AB4D-AAD2-5BCA2A706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077585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C12D2DF8-0141-AF44-A23E-157191E8044E}" type="slidenum">
              <a:rPr lang="el-GR" altLang="en-US" sz="1400"/>
              <a:pPr>
                <a:spcAft>
                  <a:spcPts val="600"/>
                </a:spcAft>
              </a:pPr>
              <a:t>24</a:t>
            </a:fld>
            <a:endParaRPr lang="el-GR" altLang="en-US" sz="1400"/>
          </a:p>
        </p:txBody>
      </p:sp>
    </p:spTree>
  </p:cSld>
  <p:clrMapOvr>
    <a:masterClrMapping/>
  </p:clrMapOvr>
  <p:transition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71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7EBA54DF-4C4B-F441-B546-C6E5A26D4B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631825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Non-confidence vote</a:t>
            </a:r>
            <a:endParaRPr lang="el-GR" altLang="en-US" sz="4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080509BE-1D5C-2442-8988-140418A845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28650" y="2057400"/>
            <a:ext cx="7886700" cy="3871762"/>
          </a:xfrm>
        </p:spPr>
        <p:txBody>
          <a:bodyPr>
            <a:normAutofit/>
          </a:bodyPr>
          <a:lstStyle/>
          <a:p>
            <a:pPr algn="just"/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It is submitted  only by the European Parliament </a:t>
            </a:r>
          </a:p>
          <a:p>
            <a:pPr algn="just"/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Against the Commission as a whole</a:t>
            </a:r>
            <a:endParaRPr lang="el-GR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Parliament votes with open ballot </a:t>
            </a:r>
          </a:p>
          <a:p>
            <a:pPr algn="just"/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It must receive the vote of </a:t>
            </a:r>
            <a:r>
              <a:rPr lang="el-G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2/3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of MEPs who voted and no less than the majority of the members of Parliament</a:t>
            </a:r>
            <a:endParaRPr lang="el-GR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If the non-confidence vote succeeds, the Commission is replaced for the remaining of its term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84E60A-DC11-7846-87CC-F215D203815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077585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124186A8-E15F-5E4B-9372-AF5C720EBB6F}" type="datetime1">
              <a:rPr lang="el-GR" altLang="en-US" sz="1400"/>
              <a:pPr>
                <a:spcAft>
                  <a:spcPts val="600"/>
                </a:spcAft>
              </a:pPr>
              <a:t>29/10/19</a:t>
            </a:fld>
            <a:endParaRPr lang="el-GR" altLang="en-US" sz="140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3C72725-5C96-C44C-8A1D-3965C145D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077585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1B496EE-13AA-864B-9BEE-632CABFC62C4}" type="slidenum">
              <a:rPr lang="el-GR" altLang="en-US" sz="1400"/>
              <a:pPr>
                <a:spcAft>
                  <a:spcPts val="600"/>
                </a:spcAft>
              </a:pPr>
              <a:t>25</a:t>
            </a:fld>
            <a:endParaRPr lang="el-GR" altLang="en-US" sz="1400"/>
          </a:p>
        </p:txBody>
      </p:sp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1"/>
            <a:ext cx="3302781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486469" y="0"/>
            <a:ext cx="1827609" cy="6858001"/>
            <a:chOff x="1320800" y="0"/>
            <a:chExt cx="2436813" cy="6858001"/>
          </a:xfrm>
        </p:grpSpPr>
        <p:sp>
          <p:nvSpPr>
            <p:cNvPr id="84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85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86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87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88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89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7174" name="Rectangle 6">
            <a:extLst>
              <a:ext uri="{FF2B5EF4-FFF2-40B4-BE49-F238E27FC236}">
                <a16:creationId xmlns:a16="http://schemas.microsoft.com/office/drawing/2014/main" id="{24748504-9E84-9E42-9F1D-F065547411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01265" y="685800"/>
            <a:ext cx="2085203" cy="5105400"/>
          </a:xfrm>
        </p:spPr>
        <p:txBody>
          <a:bodyPr>
            <a:normAutofit/>
          </a:bodyPr>
          <a:lstStyle/>
          <a:p>
            <a:pPr lvl="0"/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History of the Commission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E73383-0022-7547-8EDA-79AFE5CF629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01265" y="6309360"/>
            <a:ext cx="2284785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D8025E4-24C6-D74C-AA22-FD863E60E263}" type="datetime1">
              <a:rPr lang="el-GR" altLang="en-US" sz="1000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29/10/19</a:t>
            </a:fld>
            <a:endParaRPr lang="el-GR" altLang="en-US" sz="10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F2C8264-9D16-6B44-9C70-E2BA25991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99176" y="6309360"/>
            <a:ext cx="81617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C262BE41-20C2-294B-B816-FCDD21D9B5BA}" type="slidenum">
              <a:rPr lang="el-GR" altLang="en-US" sz="1000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3</a:t>
            </a:fld>
            <a:endParaRPr lang="el-GR" altLang="en-US" sz="100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177" name="Rectangle 7">
            <a:extLst>
              <a:ext uri="{FF2B5EF4-FFF2-40B4-BE49-F238E27FC236}">
                <a16:creationId xmlns:a16="http://schemas.microsoft.com/office/drawing/2014/main" id="{E8A88E74-58B1-4CDA-B207-BA7441DFBE9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13822431"/>
              </p:ext>
            </p:extLst>
          </p:nvPr>
        </p:nvGraphicFramePr>
        <p:xfrm>
          <a:off x="3757612" y="685800"/>
          <a:ext cx="4869656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" name="Freeform: Shape 77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1"/>
            <a:ext cx="3302781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486469" y="0"/>
            <a:ext cx="1827609" cy="6858001"/>
            <a:chOff x="1320800" y="0"/>
            <a:chExt cx="2436813" cy="6858001"/>
          </a:xfrm>
        </p:grpSpPr>
        <p:sp>
          <p:nvSpPr>
            <p:cNvPr id="81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82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83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84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85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86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8198" name="Rectangle 6">
            <a:extLst>
              <a:ext uri="{FF2B5EF4-FFF2-40B4-BE49-F238E27FC236}">
                <a16:creationId xmlns:a16="http://schemas.microsoft.com/office/drawing/2014/main" id="{8E8212E0-C67E-AD41-B916-98AF5DE183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01265" y="685800"/>
            <a:ext cx="2085203" cy="510540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History of the Commission</a:t>
            </a:r>
            <a:endParaRPr lang="el-GR" altLang="en-US" sz="3200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A9E805-7214-9449-9912-24C2D57E421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01265" y="6309360"/>
            <a:ext cx="2284785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6FB6820-17C6-2440-9551-9FAAC352199C}" type="datetime1">
              <a:rPr lang="el-GR" altLang="en-US" sz="1000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29/10/19</a:t>
            </a:fld>
            <a:endParaRPr lang="el-GR" altLang="en-US" sz="10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AA99CE1-79CC-1B49-B812-9B54CA31B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99176" y="6309360"/>
            <a:ext cx="81617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C495D12C-79D3-314A-AF56-32357FF577A3}" type="slidenum">
              <a:rPr lang="el-GR" altLang="en-US" sz="1000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4</a:t>
            </a:fld>
            <a:endParaRPr lang="el-GR" altLang="en-US" sz="100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201" name="Rectangle 7">
            <a:extLst>
              <a:ext uri="{FF2B5EF4-FFF2-40B4-BE49-F238E27FC236}">
                <a16:creationId xmlns:a16="http://schemas.microsoft.com/office/drawing/2014/main" id="{AB88958A-E4F9-4F98-9186-5DC3C2BCF8A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11025355"/>
              </p:ext>
            </p:extLst>
          </p:nvPr>
        </p:nvGraphicFramePr>
        <p:xfrm>
          <a:off x="3757612" y="685800"/>
          <a:ext cx="4869656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Rectangle 139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7EB9CFE6-9EE4-5B41-B32A-119793C5F8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631825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Composition</a:t>
            </a:r>
            <a:endParaRPr lang="el-GR" altLang="en-US" sz="4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C18BCEA1-20C5-A541-B10B-28A984AF42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28650" y="2057400"/>
            <a:ext cx="7886700" cy="3871762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Initially, it consisted of one  commissioner for smaller member states and two for the large ones. </a:t>
            </a:r>
          </a:p>
          <a:p>
            <a:pPr lvl="0" algn="just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Following the Treaty of Amsterdam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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one commissioner per Member State.</a:t>
            </a:r>
          </a:p>
          <a:p>
            <a:pPr lvl="0" algn="just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Treaty allows for a smaller number of commissioners (but the European Council decides unanimously to change the number)</a:t>
            </a:r>
          </a:p>
          <a:p>
            <a:pPr lvl="0" algn="just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Commission's term of office shall be five years. (Until the Treaty of Maastricht 4 years)</a:t>
            </a:r>
          </a:p>
          <a:p>
            <a:pPr lvl="0" algn="just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commissioners’ term of office may be renewed.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16489F-6BEF-6542-B79A-0CFDC97D93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077585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2A8247C-F96F-B549-BC2E-1DC96FFC498D}" type="datetime1">
              <a:rPr lang="el-GR" altLang="en-US" sz="1400"/>
              <a:pPr>
                <a:spcAft>
                  <a:spcPts val="600"/>
                </a:spcAft>
              </a:pPr>
              <a:t>29/10/19</a:t>
            </a:fld>
            <a:endParaRPr lang="el-GR" altLang="en-US" sz="140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8E5AED2-326E-DB4B-B5F6-0083D2573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077585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AD6A5221-15E7-B34A-89B5-686F90A7C86D}" type="slidenum">
              <a:rPr lang="el-GR" altLang="en-US" sz="1400"/>
              <a:pPr>
                <a:spcAft>
                  <a:spcPts val="600"/>
                </a:spcAft>
              </a:pPr>
              <a:t>5</a:t>
            </a:fld>
            <a:endParaRPr lang="el-GR" altLang="en-US" sz="1400"/>
          </a:p>
        </p:txBody>
      </p:sp>
    </p:spTree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Rectangle 139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00799122-74C8-ED40-BDCE-4D6080F15E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631825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Members’ qualifications</a:t>
            </a:r>
            <a:endParaRPr lang="el-GR" altLang="en-US" sz="4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21D2F93E-4F8A-C248-B052-FAFF8F82A8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28650" y="2057400"/>
            <a:ext cx="7886700" cy="3871762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Commissioners are selected on the basis of their general competences and commitment to the European idea and among personalities who provide full guarantees of independence</a:t>
            </a:r>
          </a:p>
          <a:p>
            <a:pPr lvl="0" algn="just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Commission shall carry out its duties in full independence</a:t>
            </a:r>
          </a:p>
          <a:p>
            <a:pPr lvl="0" algn="just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They do not seek or take instructions from governments or other institutions and bodies</a:t>
            </a:r>
          </a:p>
          <a:p>
            <a:pPr lvl="0" algn="just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They shall refrain from any act incompatible with their duties or the execution of their tasks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51ACCF-B609-6F44-A682-23FC956B691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077585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AD5F0C0B-DEA2-B449-8749-D1A64E9F0D06}" type="datetime1">
              <a:rPr lang="el-GR" altLang="en-US" sz="1400"/>
              <a:pPr>
                <a:spcAft>
                  <a:spcPts val="600"/>
                </a:spcAft>
              </a:pPr>
              <a:t>29/10/19</a:t>
            </a:fld>
            <a:endParaRPr lang="el-GR" altLang="en-US" sz="140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26F0B5D-951B-524C-A28C-CFB38A4D9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077585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C3D31A09-F6A6-B14B-8D58-11BE0F4B8877}" type="slidenum">
              <a:rPr lang="el-GR" altLang="en-US" sz="1400"/>
              <a:pPr>
                <a:spcAft>
                  <a:spcPts val="600"/>
                </a:spcAft>
              </a:pPr>
              <a:t>6</a:t>
            </a:fld>
            <a:endParaRPr lang="el-GR" altLang="en-US" sz="1400"/>
          </a:p>
        </p:txBody>
      </p:sp>
    </p:spTree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Rectangle 139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3E20966D-0F81-A148-BAF2-9D4A6EC577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631825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Members’ qualifications</a:t>
            </a:r>
            <a:r>
              <a:rPr lang="el-GR" altLang="en-US" dirty="0">
                <a:latin typeface="Calibri" panose="020F0502020204030204" pitchFamily="34" charset="0"/>
                <a:cs typeface="Calibri" panose="020F0502020204030204" pitchFamily="34" charset="0"/>
              </a:rPr>
              <a:t>(ΙΙ)</a:t>
            </a:r>
            <a:endParaRPr lang="el-GR" altLang="en-US" sz="4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544A23FA-8589-BE40-B1F4-81C8895D8D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28650" y="2057400"/>
            <a:ext cx="7886700" cy="3871762"/>
          </a:xfrm>
        </p:spPr>
        <p:txBody>
          <a:bodyPr>
            <a:normAutofit/>
          </a:bodyPr>
          <a:lstStyle/>
          <a:p>
            <a:pPr lvl="0" algn="just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Member States shall respect their independence and shall not seek to influence them in the performance of their work.</a:t>
            </a:r>
          </a:p>
          <a:p>
            <a:pPr lvl="0" algn="just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Commissioners may not engage in any other professional activity, remunerated or not (even after the end of the term of office – duties of honesty and discretion)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6BBA49-609E-6B42-8174-13CD242D55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077585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B745824-7D05-BC4F-A1C5-6DD826319D82}" type="datetime1">
              <a:rPr lang="el-GR" altLang="en-US" sz="1400"/>
              <a:pPr>
                <a:spcAft>
                  <a:spcPts val="600"/>
                </a:spcAft>
              </a:pPr>
              <a:t>29/10/19</a:t>
            </a:fld>
            <a:endParaRPr lang="el-GR" altLang="en-US" sz="140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FE0A465-375D-2343-8380-856FC7B8C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077585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9A8C77B-7E47-ED43-8F1E-EEFB7069FBF5}" type="slidenum">
              <a:rPr lang="el-GR" altLang="en-US" sz="1400"/>
              <a:pPr>
                <a:spcAft>
                  <a:spcPts val="600"/>
                </a:spcAft>
              </a:pPr>
              <a:t>7</a:t>
            </a:fld>
            <a:endParaRPr lang="el-GR" altLang="en-US" sz="1400"/>
          </a:p>
        </p:txBody>
      </p:sp>
    </p:spTree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Rectangle 135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394" name="Rectangle 2">
            <a:extLst>
              <a:ext uri="{FF2B5EF4-FFF2-40B4-BE49-F238E27FC236}">
                <a16:creationId xmlns:a16="http://schemas.microsoft.com/office/drawing/2014/main" id="{9F32C118-CCAF-2F49-BA42-370A4BDD1A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631825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Competences of the Commission</a:t>
            </a:r>
            <a:endParaRPr lang="el-GR" altLang="en-US" sz="4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85835D6C-9971-5844-8805-BCE723A865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28650" y="2057400"/>
            <a:ext cx="7886700" cy="3871762"/>
          </a:xfrm>
        </p:spPr>
        <p:txBody>
          <a:bodyPr>
            <a:noAutofit/>
          </a:bodyPr>
          <a:lstStyle/>
          <a:p>
            <a:pPr lvl="0" algn="just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It promotes the EU common interest and takes appropriate initiatives to this end</a:t>
            </a:r>
          </a:p>
          <a:p>
            <a:pPr lvl="0" algn="just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It ensures that the Treaties and measures adopted on the basis of the Treaties are implemented by the institutions</a:t>
            </a:r>
          </a:p>
          <a:p>
            <a:pPr lvl="0" algn="just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It supervises the application of EU law</a:t>
            </a:r>
          </a:p>
          <a:p>
            <a:pPr lvl="0" algn="just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Implements the budget and manages EU programs and projects</a:t>
            </a:r>
          </a:p>
          <a:p>
            <a:pPr lvl="0" algn="just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It exercises its coordinating, executive and managerial tasks in accordance with the conditions laid down in the Treaties</a:t>
            </a:r>
          </a:p>
          <a:p>
            <a:pPr lvl="0" algn="just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It ensures the external representation of the EU, with the exception of the CFSP)</a:t>
            </a:r>
          </a:p>
          <a:p>
            <a:pPr lvl="0" algn="just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It formulates recommendations or opinions on matters under the Treaties</a:t>
            </a:r>
          </a:p>
          <a:p>
            <a:pPr lvl="0" algn="just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It takes initiatives for the Union's annual and multiannual programming</a:t>
            </a:r>
          </a:p>
          <a:p>
            <a:pPr lvl="0" algn="just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It as its own decision-making power</a:t>
            </a:r>
          </a:p>
          <a:p>
            <a:pPr lvl="0" algn="just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It is associated in the adoption of the acts of the Council and Parliament</a:t>
            </a:r>
          </a:p>
          <a:p>
            <a:pPr lvl="0" algn="just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It has the legislative initiative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A5375A-625A-5045-9038-5294E44A22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077585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724296A6-1B70-974B-BC53-A16626A228D2}" type="datetime1">
              <a:rPr lang="el-GR" altLang="en-US" sz="1400"/>
              <a:pPr>
                <a:spcAft>
                  <a:spcPts val="600"/>
                </a:spcAft>
              </a:pPr>
              <a:t>29/10/19</a:t>
            </a:fld>
            <a:endParaRPr lang="el-GR" altLang="en-US" sz="140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0ED94FB-614F-564E-9679-81AC73487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077585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6FAB0EB-49A1-664A-A085-C8CD835C3BEA}" type="slidenum">
              <a:rPr lang="el-GR" altLang="en-US" sz="1400"/>
              <a:pPr>
                <a:spcAft>
                  <a:spcPts val="600"/>
                </a:spcAft>
              </a:pPr>
              <a:t>8</a:t>
            </a:fld>
            <a:endParaRPr lang="el-GR" altLang="en-US" sz="1400"/>
          </a:p>
        </p:txBody>
      </p:sp>
    </p:spTree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5" name="Rectangle 71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42" name="Rectangle 2">
            <a:extLst>
              <a:ext uri="{FF2B5EF4-FFF2-40B4-BE49-F238E27FC236}">
                <a16:creationId xmlns:a16="http://schemas.microsoft.com/office/drawing/2014/main" id="{E18098A5-FDD2-8844-9F57-4DB61CCE08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631825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Executive competences of the Commission</a:t>
            </a:r>
            <a:endParaRPr lang="el-GR" altLang="en-US" sz="4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6D162929-2969-034A-B478-083A6ACC41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28650" y="2057400"/>
            <a:ext cx="7886700" cy="3871762"/>
          </a:xfrm>
        </p:spPr>
        <p:txBody>
          <a:bodyPr>
            <a:normAutofit/>
          </a:bodyPr>
          <a:lstStyle/>
          <a:p>
            <a:pPr lvl="0" algn="just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Daily monitoring of the implementation of EU decisions</a:t>
            </a:r>
          </a:p>
          <a:p>
            <a:pPr lvl="0" algn="just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Assistance to Member States and submission of proposals for the proper implementation of decisions</a:t>
            </a:r>
          </a:p>
          <a:p>
            <a:pPr lvl="0" algn="just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Adoption of implementing acts without further intervention by the legislative bodies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8E9611-45EB-D842-8748-2BB5BEA49A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077585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034618D-9100-6649-8226-B7AEC1C22ADC}" type="datetime1">
              <a:rPr lang="el-GR" altLang="en-US" sz="1400"/>
              <a:pPr>
                <a:spcAft>
                  <a:spcPts val="600"/>
                </a:spcAft>
              </a:pPr>
              <a:t>29/10/19</a:t>
            </a:fld>
            <a:endParaRPr lang="el-GR" altLang="en-US" sz="140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882636D-0B22-1644-B55C-8054335A3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077585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1E34437E-86A5-AA4A-A0C0-CCEB58F60AF3}" type="slidenum">
              <a:rPr lang="el-GR" altLang="en-US" sz="1400"/>
              <a:pPr>
                <a:spcAft>
                  <a:spcPts val="600"/>
                </a:spcAft>
              </a:pPr>
              <a:t>9</a:t>
            </a:fld>
            <a:endParaRPr lang="el-GR" altLang="en-US" sz="1400"/>
          </a:p>
        </p:txBody>
      </p:sp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Γενικά θέματα">
  <a:themeElements>
    <a:clrScheme name="Γενικά θέματα 1">
      <a:dk1>
        <a:srgbClr val="800000"/>
      </a:dk1>
      <a:lt1>
        <a:srgbClr val="FFFFFF"/>
      </a:lt1>
      <a:dk2>
        <a:srgbClr val="000000"/>
      </a:dk2>
      <a:lt2>
        <a:srgbClr val="FFFFCC"/>
      </a:lt2>
      <a:accent1>
        <a:srgbClr val="777777"/>
      </a:accent1>
      <a:accent2>
        <a:srgbClr val="0033CC"/>
      </a:accent2>
      <a:accent3>
        <a:srgbClr val="AAAAAA"/>
      </a:accent3>
      <a:accent4>
        <a:srgbClr val="DADADA"/>
      </a:accent4>
      <a:accent5>
        <a:srgbClr val="BDBDBD"/>
      </a:accent5>
      <a:accent6>
        <a:srgbClr val="002DB9"/>
      </a:accent6>
      <a:hlink>
        <a:srgbClr val="800000"/>
      </a:hlink>
      <a:folHlink>
        <a:srgbClr val="660066"/>
      </a:folHlink>
    </a:clrScheme>
    <a:fontScheme name="Γενικά θέματα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Γενικά θέματα 1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777777"/>
        </a:accent1>
        <a:accent2>
          <a:srgbClr val="0033CC"/>
        </a:accent2>
        <a:accent3>
          <a:srgbClr val="AAAAAA"/>
        </a:accent3>
        <a:accent4>
          <a:srgbClr val="DADADA"/>
        </a:accent4>
        <a:accent5>
          <a:srgbClr val="BDBDBD"/>
        </a:accent5>
        <a:accent6>
          <a:srgbClr val="002DB9"/>
        </a:accent6>
        <a:hlink>
          <a:srgbClr val="800000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Γενικά θέματα 2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Γενικά θέματα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1676</Words>
  <Application>Microsoft Macintosh PowerPoint</Application>
  <PresentationFormat>On-screen Show (4:3)</PresentationFormat>
  <Paragraphs>199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Arial Narrow</vt:lpstr>
      <vt:lpstr>Calibri</vt:lpstr>
      <vt:lpstr>Rockwell</vt:lpstr>
      <vt:lpstr>Times New Roman</vt:lpstr>
      <vt:lpstr>Wingdings</vt:lpstr>
      <vt:lpstr>Γενικά θέματα</vt:lpstr>
      <vt:lpstr>The European Commission</vt:lpstr>
      <vt:lpstr>The institutional context</vt:lpstr>
      <vt:lpstr>History of the Commission</vt:lpstr>
      <vt:lpstr>History of the Commission</vt:lpstr>
      <vt:lpstr>Composition</vt:lpstr>
      <vt:lpstr>Members’ qualifications</vt:lpstr>
      <vt:lpstr>Members’ qualifications(ΙΙ)</vt:lpstr>
      <vt:lpstr>Competences of the Commission</vt:lpstr>
      <vt:lpstr>Executive competences of the Commission</vt:lpstr>
      <vt:lpstr>Supervisory competences of the Commission</vt:lpstr>
      <vt:lpstr>Legislative competences of the Commission</vt:lpstr>
      <vt:lpstr>Representation competences of the Commission</vt:lpstr>
      <vt:lpstr>The President of the Commission</vt:lpstr>
      <vt:lpstr>The competences of the Commission President</vt:lpstr>
      <vt:lpstr>The appointement of the Commission President</vt:lpstr>
      <vt:lpstr>The appointement of the Commission President</vt:lpstr>
      <vt:lpstr>The appointment of the Commission President</vt:lpstr>
      <vt:lpstr>The appointment of the Commission President - the Spitzenkandidaten</vt:lpstr>
      <vt:lpstr>Appointment of Members</vt:lpstr>
      <vt:lpstr>Appointment of Members (II)</vt:lpstr>
      <vt:lpstr>Appointment of Members (III)</vt:lpstr>
      <vt:lpstr>A special case – the High Representative</vt:lpstr>
      <vt:lpstr>The appointment of the HRVP </vt:lpstr>
      <vt:lpstr>Replacement of members</vt:lpstr>
      <vt:lpstr>Non-confidence vote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European Commission</dc:title>
  <dc:creator>Ioannis Papageorgiou</dc:creator>
  <cp:lastModifiedBy>Ioannis Papageorgiou</cp:lastModifiedBy>
  <cp:revision>4</cp:revision>
  <dcterms:created xsi:type="dcterms:W3CDTF">2019-10-29T07:02:57Z</dcterms:created>
  <dcterms:modified xsi:type="dcterms:W3CDTF">2019-10-29T09:00:46Z</dcterms:modified>
</cp:coreProperties>
</file>