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60" r:id="rId1"/>
  </p:sldMasterIdLst>
  <p:notesMasterIdLst>
    <p:notesMasterId r:id="rId18"/>
  </p:notesMasterIdLst>
  <p:sldIdLst>
    <p:sldId id="256" r:id="rId2"/>
    <p:sldId id="257" r:id="rId3"/>
    <p:sldId id="270" r:id="rId4"/>
    <p:sldId id="271" r:id="rId5"/>
    <p:sldId id="272" r:id="rId6"/>
    <p:sldId id="261" r:id="rId7"/>
    <p:sldId id="258" r:id="rId8"/>
    <p:sldId id="259" r:id="rId9"/>
    <p:sldId id="260" r:id="rId10"/>
    <p:sldId id="262" r:id="rId11"/>
    <p:sldId id="263" r:id="rId12"/>
    <p:sldId id="264" r:id="rId13"/>
    <p:sldId id="265" r:id="rId14"/>
    <p:sldId id="266" r:id="rId15"/>
    <p:sldId id="267" r:id="rId16"/>
    <p:sldId id="268"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2"/>
  </p:normalViewPr>
  <p:slideViewPr>
    <p:cSldViewPr>
      <p:cViewPr varScale="1">
        <p:scale>
          <a:sx n="90" d="100"/>
          <a:sy n="90" d="100"/>
        </p:scale>
        <p:origin x="1744" y="200"/>
      </p:cViewPr>
      <p:guideLst>
        <p:guide orient="horz" pos="2160"/>
        <p:guide pos="2880"/>
      </p:guideLst>
    </p:cSldViewPr>
  </p:slideViewPr>
  <p:outlineViewPr>
    <p:cViewPr>
      <p:scale>
        <a:sx n="33" d="100"/>
        <a:sy n="33" d="100"/>
      </p:scale>
      <p:origin x="0" y="-156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23B499-B6A6-C34D-995D-F0E37FACDC32}" type="datetimeFigureOut">
              <a:rPr lang="en-US" smtClean="0"/>
              <a:t>11/18/20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E835A9-DF97-C24A-A0C4-E49796539EC1}" type="slidenum">
              <a:rPr lang="en-US" smtClean="0"/>
              <a:t>‹#›</a:t>
            </a:fld>
            <a:endParaRPr lang="en-US"/>
          </a:p>
        </p:txBody>
      </p:sp>
    </p:spTree>
    <p:extLst>
      <p:ext uri="{BB962C8B-B14F-4D97-AF65-F5344CB8AC3E}">
        <p14:creationId xmlns:p14="http://schemas.microsoft.com/office/powerpoint/2010/main" val="3149492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E835A9-DF97-C24A-A0C4-E49796539EC1}" type="slidenum">
              <a:rPr lang="en-US" smtClean="0"/>
              <a:t>1</a:t>
            </a:fld>
            <a:endParaRPr lang="en-US"/>
          </a:p>
        </p:txBody>
      </p:sp>
    </p:spTree>
    <p:extLst>
      <p:ext uri="{BB962C8B-B14F-4D97-AF65-F5344CB8AC3E}">
        <p14:creationId xmlns:p14="http://schemas.microsoft.com/office/powerpoint/2010/main" val="908505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E835A9-DF97-C24A-A0C4-E49796539EC1}" type="slidenum">
              <a:rPr lang="en-US" smtClean="0"/>
              <a:t>10</a:t>
            </a:fld>
            <a:endParaRPr lang="en-US"/>
          </a:p>
        </p:txBody>
      </p:sp>
    </p:spTree>
    <p:extLst>
      <p:ext uri="{BB962C8B-B14F-4D97-AF65-F5344CB8AC3E}">
        <p14:creationId xmlns:p14="http://schemas.microsoft.com/office/powerpoint/2010/main" val="544387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E835A9-DF97-C24A-A0C4-E49796539EC1}" type="slidenum">
              <a:rPr lang="en-US" smtClean="0"/>
              <a:t>11</a:t>
            </a:fld>
            <a:endParaRPr lang="en-US"/>
          </a:p>
        </p:txBody>
      </p:sp>
    </p:spTree>
    <p:extLst>
      <p:ext uri="{BB962C8B-B14F-4D97-AF65-F5344CB8AC3E}">
        <p14:creationId xmlns:p14="http://schemas.microsoft.com/office/powerpoint/2010/main" val="1460977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E835A9-DF97-C24A-A0C4-E49796539EC1}" type="slidenum">
              <a:rPr lang="en-US" smtClean="0"/>
              <a:t>12</a:t>
            </a:fld>
            <a:endParaRPr lang="en-US"/>
          </a:p>
        </p:txBody>
      </p:sp>
    </p:spTree>
    <p:extLst>
      <p:ext uri="{BB962C8B-B14F-4D97-AF65-F5344CB8AC3E}">
        <p14:creationId xmlns:p14="http://schemas.microsoft.com/office/powerpoint/2010/main" val="2081622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E835A9-DF97-C24A-A0C4-E49796539EC1}" type="slidenum">
              <a:rPr lang="en-US" smtClean="0"/>
              <a:t>13</a:t>
            </a:fld>
            <a:endParaRPr lang="en-US"/>
          </a:p>
        </p:txBody>
      </p:sp>
    </p:spTree>
    <p:extLst>
      <p:ext uri="{BB962C8B-B14F-4D97-AF65-F5344CB8AC3E}">
        <p14:creationId xmlns:p14="http://schemas.microsoft.com/office/powerpoint/2010/main" val="673411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E835A9-DF97-C24A-A0C4-E49796539EC1}" type="slidenum">
              <a:rPr lang="en-US" smtClean="0"/>
              <a:t>14</a:t>
            </a:fld>
            <a:endParaRPr lang="en-US"/>
          </a:p>
        </p:txBody>
      </p:sp>
    </p:spTree>
    <p:extLst>
      <p:ext uri="{BB962C8B-B14F-4D97-AF65-F5344CB8AC3E}">
        <p14:creationId xmlns:p14="http://schemas.microsoft.com/office/powerpoint/2010/main" val="820216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E835A9-DF97-C24A-A0C4-E49796539EC1}" type="slidenum">
              <a:rPr lang="en-US" smtClean="0"/>
              <a:t>15</a:t>
            </a:fld>
            <a:endParaRPr lang="en-US"/>
          </a:p>
        </p:txBody>
      </p:sp>
    </p:spTree>
    <p:extLst>
      <p:ext uri="{BB962C8B-B14F-4D97-AF65-F5344CB8AC3E}">
        <p14:creationId xmlns:p14="http://schemas.microsoft.com/office/powerpoint/2010/main" val="247953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E835A9-DF97-C24A-A0C4-E49796539EC1}" type="slidenum">
              <a:rPr lang="en-US" smtClean="0"/>
              <a:t>16</a:t>
            </a:fld>
            <a:endParaRPr lang="en-US"/>
          </a:p>
        </p:txBody>
      </p:sp>
    </p:spTree>
    <p:extLst>
      <p:ext uri="{BB962C8B-B14F-4D97-AF65-F5344CB8AC3E}">
        <p14:creationId xmlns:p14="http://schemas.microsoft.com/office/powerpoint/2010/main" val="2293080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E835A9-DF97-C24A-A0C4-E49796539EC1}" type="slidenum">
              <a:rPr lang="en-US" smtClean="0"/>
              <a:t>2</a:t>
            </a:fld>
            <a:endParaRPr lang="en-US"/>
          </a:p>
        </p:txBody>
      </p:sp>
    </p:spTree>
    <p:extLst>
      <p:ext uri="{BB962C8B-B14F-4D97-AF65-F5344CB8AC3E}">
        <p14:creationId xmlns:p14="http://schemas.microsoft.com/office/powerpoint/2010/main" val="293877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E835A9-DF97-C24A-A0C4-E49796539EC1}" type="slidenum">
              <a:rPr lang="en-US" smtClean="0"/>
              <a:t>3</a:t>
            </a:fld>
            <a:endParaRPr lang="en-US"/>
          </a:p>
        </p:txBody>
      </p:sp>
    </p:spTree>
    <p:extLst>
      <p:ext uri="{BB962C8B-B14F-4D97-AF65-F5344CB8AC3E}">
        <p14:creationId xmlns:p14="http://schemas.microsoft.com/office/powerpoint/2010/main" val="1253924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E835A9-DF97-C24A-A0C4-E49796539EC1}" type="slidenum">
              <a:rPr lang="en-US" smtClean="0"/>
              <a:t>4</a:t>
            </a:fld>
            <a:endParaRPr lang="en-US"/>
          </a:p>
        </p:txBody>
      </p:sp>
    </p:spTree>
    <p:extLst>
      <p:ext uri="{BB962C8B-B14F-4D97-AF65-F5344CB8AC3E}">
        <p14:creationId xmlns:p14="http://schemas.microsoft.com/office/powerpoint/2010/main" val="596983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E835A9-DF97-C24A-A0C4-E49796539EC1}" type="slidenum">
              <a:rPr lang="en-US" smtClean="0"/>
              <a:t>5</a:t>
            </a:fld>
            <a:endParaRPr lang="en-US"/>
          </a:p>
        </p:txBody>
      </p:sp>
    </p:spTree>
    <p:extLst>
      <p:ext uri="{BB962C8B-B14F-4D97-AF65-F5344CB8AC3E}">
        <p14:creationId xmlns:p14="http://schemas.microsoft.com/office/powerpoint/2010/main" val="2136529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E835A9-DF97-C24A-A0C4-E49796539EC1}" type="slidenum">
              <a:rPr lang="en-US" smtClean="0"/>
              <a:t>6</a:t>
            </a:fld>
            <a:endParaRPr lang="en-US"/>
          </a:p>
        </p:txBody>
      </p:sp>
    </p:spTree>
    <p:extLst>
      <p:ext uri="{BB962C8B-B14F-4D97-AF65-F5344CB8AC3E}">
        <p14:creationId xmlns:p14="http://schemas.microsoft.com/office/powerpoint/2010/main" val="3759312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E835A9-DF97-C24A-A0C4-E49796539EC1}" type="slidenum">
              <a:rPr lang="en-US" smtClean="0"/>
              <a:t>7</a:t>
            </a:fld>
            <a:endParaRPr lang="en-US"/>
          </a:p>
        </p:txBody>
      </p:sp>
    </p:spTree>
    <p:extLst>
      <p:ext uri="{BB962C8B-B14F-4D97-AF65-F5344CB8AC3E}">
        <p14:creationId xmlns:p14="http://schemas.microsoft.com/office/powerpoint/2010/main" val="1874905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E835A9-DF97-C24A-A0C4-E49796539EC1}" type="slidenum">
              <a:rPr lang="en-US" smtClean="0"/>
              <a:t>8</a:t>
            </a:fld>
            <a:endParaRPr lang="en-US"/>
          </a:p>
        </p:txBody>
      </p:sp>
    </p:spTree>
    <p:extLst>
      <p:ext uri="{BB962C8B-B14F-4D97-AF65-F5344CB8AC3E}">
        <p14:creationId xmlns:p14="http://schemas.microsoft.com/office/powerpoint/2010/main" val="1755538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E835A9-DF97-C24A-A0C4-E49796539EC1}" type="slidenum">
              <a:rPr lang="en-US" smtClean="0"/>
              <a:t>9</a:t>
            </a:fld>
            <a:endParaRPr lang="en-US"/>
          </a:p>
        </p:txBody>
      </p:sp>
    </p:spTree>
    <p:extLst>
      <p:ext uri="{BB962C8B-B14F-4D97-AF65-F5344CB8AC3E}">
        <p14:creationId xmlns:p14="http://schemas.microsoft.com/office/powerpoint/2010/main" val="2298323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1007534" y="0"/>
            <a:ext cx="5898825"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6906359"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958856" y="3428999"/>
            <a:ext cx="4138550" cy="2268559"/>
          </a:xfrm>
        </p:spPr>
        <p:txBody>
          <a:bodyPr anchor="t">
            <a:normAutofit/>
          </a:bodyPr>
          <a:lstStyle>
            <a:lvl1pPr algn="r">
              <a:defRPr sz="4200"/>
            </a:lvl1pPr>
          </a:lstStyle>
          <a:p>
            <a:r>
              <a:rPr lang="en-US"/>
              <a:t>Click to edit Master title style</a:t>
            </a:r>
            <a:endParaRPr lang="en-US" dirty="0"/>
          </a:p>
        </p:txBody>
      </p:sp>
      <p:sp>
        <p:nvSpPr>
          <p:cNvPr id="3" name="Subtitle 2"/>
          <p:cNvSpPr>
            <a:spLocks noGrp="1"/>
          </p:cNvSpPr>
          <p:nvPr>
            <p:ph type="subTitle" idx="1"/>
          </p:nvPr>
        </p:nvSpPr>
        <p:spPr>
          <a:xfrm>
            <a:off x="2131292" y="2268787"/>
            <a:ext cx="3966114" cy="1160213"/>
          </a:xfrm>
        </p:spPr>
        <p:txBody>
          <a:bodyPr tIns="0" anchor="b">
            <a:normAutofit/>
          </a:bodyPr>
          <a:lstStyle>
            <a:lvl1pPr marL="0" indent="0" algn="r">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rIns="45720"/>
          <a:lstStyle/>
          <a:p>
            <a:fld id="{602AF996-0D67-6042-A7F5-83BB304BE320}" type="slidenum">
              <a:rPr lang="el-GR" altLang="en-US" smtClean="0"/>
              <a:pPr/>
              <a:t>‹#›</a:t>
            </a:fld>
            <a:endParaRPr lang="el-GR" altLang="en-US"/>
          </a:p>
        </p:txBody>
      </p:sp>
      <p:sp>
        <p:nvSpPr>
          <p:cNvPr id="24" name="TextBox 23"/>
          <p:cNvSpPr txBox="1"/>
          <p:nvPr/>
        </p:nvSpPr>
        <p:spPr>
          <a:xfrm>
            <a:off x="1641440" y="3262168"/>
            <a:ext cx="311727" cy="430887"/>
          </a:xfrm>
          <a:prstGeom prst="rect">
            <a:avLst/>
          </a:prstGeom>
          <a:noFill/>
        </p:spPr>
        <p:txBody>
          <a:bodyPr wrap="square" rtlCol="0">
            <a:spAutoFit/>
          </a:bodyPr>
          <a:lstStyle/>
          <a:p>
            <a:pPr algn="r"/>
            <a:r>
              <a:rPr lang="en-US" sz="2200" dirty="0">
                <a:solidFill>
                  <a:schemeClr val="accent6"/>
                </a:solidFill>
                <a:latin typeface="Wingdings 3" panose="05040102010807070707" pitchFamily="18" charset="2"/>
              </a:rPr>
              <a:t>z</a:t>
            </a:r>
            <a:endParaRPr lang="en-US" sz="22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209601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TextBox 1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8857" y="808057"/>
            <a:ext cx="5885350"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20792" y="2049878"/>
            <a:ext cx="5723414" cy="40000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9C2C7EFB-4DD3-4446-B2F5-864AEDD11CA2}" type="slidenum">
              <a:rPr lang="el-GR" altLang="en-US" smtClean="0"/>
              <a:pPr/>
              <a:t>‹#›</a:t>
            </a:fld>
            <a:endParaRPr lang="el-GR" altLang="en-US"/>
          </a:p>
        </p:txBody>
      </p:sp>
    </p:spTree>
    <p:extLst>
      <p:ext uri="{BB962C8B-B14F-4D97-AF65-F5344CB8AC3E}">
        <p14:creationId xmlns:p14="http://schemas.microsoft.com/office/powerpoint/2010/main" val="3926165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8" name="Rectangle 17"/>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TextBox 22"/>
          <p:cNvSpPr txBox="1"/>
          <p:nvPr/>
        </p:nvSpPr>
        <p:spPr>
          <a:xfrm rot="5400000">
            <a:off x="7688343" y="480678"/>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6849317" y="805818"/>
            <a:ext cx="99488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64598" y="970410"/>
            <a:ext cx="4715441"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6DB859CC-2665-4E48-91E4-AAF4A602E78E}" type="slidenum">
              <a:rPr lang="el-GR" altLang="en-US" smtClean="0"/>
              <a:pPr/>
              <a:t>‹#›</a:t>
            </a:fld>
            <a:endParaRPr lang="el-GR" altLang="en-US"/>
          </a:p>
        </p:txBody>
      </p:sp>
    </p:spTree>
    <p:extLst>
      <p:ext uri="{BB962C8B-B14F-4D97-AF65-F5344CB8AC3E}">
        <p14:creationId xmlns:p14="http://schemas.microsoft.com/office/powerpoint/2010/main" val="221400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9A9CDD7A-E378-894A-BD55-B464C532B120}" type="slidenum">
              <a:rPr lang="el-GR" altLang="en-US" smtClean="0"/>
              <a:pPr/>
              <a:t>‹#›</a:t>
            </a:fld>
            <a:endParaRPr lang="el-GR" altLang="en-US"/>
          </a:p>
        </p:txBody>
      </p:sp>
      <p:sp>
        <p:nvSpPr>
          <p:cNvPr id="7" name="TextBox 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078802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57405" y="3199028"/>
            <a:ext cx="5967420" cy="1372971"/>
          </a:xfrm>
        </p:spPr>
        <p:txBody>
          <a:bodyPr anchor="t">
            <a:normAutofit/>
          </a:bodyPr>
          <a:lstStyle>
            <a:lvl1pPr algn="r">
              <a:defRPr sz="2800"/>
            </a:lvl1pPr>
          </a:lstStyle>
          <a:p>
            <a:r>
              <a:rPr lang="en-US"/>
              <a:t>Click to edit Master title style</a:t>
            </a:r>
            <a:endParaRPr lang="en-US" dirty="0"/>
          </a:p>
        </p:txBody>
      </p:sp>
      <p:sp>
        <p:nvSpPr>
          <p:cNvPr id="3" name="Text Placeholder 2"/>
          <p:cNvSpPr>
            <a:spLocks noGrp="1"/>
          </p:cNvSpPr>
          <p:nvPr>
            <p:ph type="body" idx="1"/>
          </p:nvPr>
        </p:nvSpPr>
        <p:spPr>
          <a:xfrm>
            <a:off x="2121131" y="2272143"/>
            <a:ext cx="5803294" cy="926885"/>
          </a:xfrm>
        </p:spPr>
        <p:txBody>
          <a:bodyPr tIns="0" anchor="b">
            <a:normAutofit/>
          </a:bodyPr>
          <a:lstStyle>
            <a:lvl1pPr marL="0" indent="0" algn="r">
              <a:buNone/>
              <a:defRPr sz="16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E9CFEC57-37B4-034C-9FB4-AC78D9EEC0FD}" type="slidenum">
              <a:rPr lang="el-GR" altLang="en-US" smtClean="0"/>
              <a:pPr/>
              <a:t>‹#›</a:t>
            </a:fld>
            <a:endParaRPr lang="el-GR" altLang="en-US"/>
          </a:p>
        </p:txBody>
      </p:sp>
      <p:sp>
        <p:nvSpPr>
          <p:cNvPr id="16" name="TextBox 15"/>
          <p:cNvSpPr txBox="1"/>
          <p:nvPr/>
        </p:nvSpPr>
        <p:spPr>
          <a:xfrm>
            <a:off x="1644924" y="3023993"/>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377164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61426" y="805818"/>
            <a:ext cx="5882780"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65406" y="2056800"/>
            <a:ext cx="2855547" cy="3993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4679" y="2056800"/>
            <a:ext cx="2859527" cy="3993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l-GR" altLang="en-US"/>
          </a:p>
        </p:txBody>
      </p:sp>
      <p:sp>
        <p:nvSpPr>
          <p:cNvPr id="6" name="Footer Placeholder 5"/>
          <p:cNvSpPr>
            <a:spLocks noGrp="1"/>
          </p:cNvSpPr>
          <p:nvPr>
            <p:ph type="ftr" sz="quarter" idx="11"/>
          </p:nvPr>
        </p:nvSpPr>
        <p:spPr/>
        <p:txBody>
          <a:bodyPr/>
          <a:lstStyle/>
          <a:p>
            <a:endParaRPr lang="el-GR" altLang="en-US"/>
          </a:p>
        </p:txBody>
      </p:sp>
      <p:sp>
        <p:nvSpPr>
          <p:cNvPr id="7" name="Slide Number Placeholder 6"/>
          <p:cNvSpPr>
            <a:spLocks noGrp="1"/>
          </p:cNvSpPr>
          <p:nvPr>
            <p:ph type="sldNum" sz="quarter" idx="12"/>
          </p:nvPr>
        </p:nvSpPr>
        <p:spPr/>
        <p:txBody>
          <a:bodyPr/>
          <a:lstStyle/>
          <a:p>
            <a:fld id="{5FA8234E-4F70-1B46-AA35-303164D838D1}" type="slidenum">
              <a:rPr lang="el-GR" altLang="en-US" smtClean="0"/>
              <a:pPr/>
              <a:t>‹#›</a:t>
            </a:fld>
            <a:endParaRPr lang="el-GR" altLang="en-US"/>
          </a:p>
        </p:txBody>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TextBox 18"/>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997460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TextBox 23"/>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63589" y="805818"/>
            <a:ext cx="5880617" cy="107702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63589" y="2054563"/>
            <a:ext cx="2857364"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62510" y="2851330"/>
            <a:ext cx="2858443" cy="3198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84679" y="2054563"/>
            <a:ext cx="2859527"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84680" y="2851330"/>
            <a:ext cx="2859526" cy="3198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l-GR" altLang="en-US"/>
          </a:p>
        </p:txBody>
      </p:sp>
      <p:sp>
        <p:nvSpPr>
          <p:cNvPr id="8" name="Footer Placeholder 7"/>
          <p:cNvSpPr>
            <a:spLocks noGrp="1"/>
          </p:cNvSpPr>
          <p:nvPr>
            <p:ph type="ftr" sz="quarter" idx="11"/>
          </p:nvPr>
        </p:nvSpPr>
        <p:spPr/>
        <p:txBody>
          <a:bodyPr/>
          <a:lstStyle/>
          <a:p>
            <a:endParaRPr lang="el-GR" altLang="en-US"/>
          </a:p>
        </p:txBody>
      </p:sp>
      <p:sp>
        <p:nvSpPr>
          <p:cNvPr id="9" name="Slide Number Placeholder 8"/>
          <p:cNvSpPr>
            <a:spLocks noGrp="1"/>
          </p:cNvSpPr>
          <p:nvPr>
            <p:ph type="sldNum" sz="quarter" idx="12"/>
          </p:nvPr>
        </p:nvSpPr>
        <p:spPr/>
        <p:txBody>
          <a:bodyPr/>
          <a:lstStyle/>
          <a:p>
            <a:fld id="{260818DE-B181-8141-9EBF-1510FFDFF4DC}" type="slidenum">
              <a:rPr lang="el-GR" altLang="en-US" smtClean="0"/>
              <a:pPr/>
              <a:t>‹#›</a:t>
            </a:fld>
            <a:endParaRPr lang="el-GR" altLang="en-US"/>
          </a:p>
        </p:txBody>
      </p:sp>
    </p:spTree>
    <p:extLst>
      <p:ext uri="{BB962C8B-B14F-4D97-AF65-F5344CB8AC3E}">
        <p14:creationId xmlns:p14="http://schemas.microsoft.com/office/powerpoint/2010/main" val="466902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TextBox 15"/>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l-GR" altLang="en-US"/>
          </a:p>
        </p:txBody>
      </p:sp>
      <p:sp>
        <p:nvSpPr>
          <p:cNvPr id="4" name="Footer Placeholder 3"/>
          <p:cNvSpPr>
            <a:spLocks noGrp="1"/>
          </p:cNvSpPr>
          <p:nvPr>
            <p:ph type="ftr" sz="quarter" idx="11"/>
          </p:nvPr>
        </p:nvSpPr>
        <p:spPr/>
        <p:txBody>
          <a:bodyPr/>
          <a:lstStyle/>
          <a:p>
            <a:endParaRPr lang="el-GR" altLang="en-US"/>
          </a:p>
        </p:txBody>
      </p:sp>
      <p:sp>
        <p:nvSpPr>
          <p:cNvPr id="5" name="Slide Number Placeholder 4"/>
          <p:cNvSpPr>
            <a:spLocks noGrp="1"/>
          </p:cNvSpPr>
          <p:nvPr>
            <p:ph type="sldNum" sz="quarter" idx="12"/>
          </p:nvPr>
        </p:nvSpPr>
        <p:spPr/>
        <p:txBody>
          <a:bodyPr/>
          <a:lstStyle/>
          <a:p>
            <a:fld id="{BFAF325D-BBB3-524D-B07B-165A3818C781}" type="slidenum">
              <a:rPr lang="el-GR" altLang="en-US" smtClean="0"/>
              <a:pPr/>
              <a:t>‹#›</a:t>
            </a:fld>
            <a:endParaRPr lang="el-GR" altLang="en-US"/>
          </a:p>
        </p:txBody>
      </p:sp>
    </p:spTree>
    <p:extLst>
      <p:ext uri="{BB962C8B-B14F-4D97-AF65-F5344CB8AC3E}">
        <p14:creationId xmlns:p14="http://schemas.microsoft.com/office/powerpoint/2010/main" val="129702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endParaRPr lang="el-GR" altLang="en-US"/>
          </a:p>
        </p:txBody>
      </p:sp>
      <p:sp>
        <p:nvSpPr>
          <p:cNvPr id="3" name="Footer Placeholder 2"/>
          <p:cNvSpPr>
            <a:spLocks noGrp="1"/>
          </p:cNvSpPr>
          <p:nvPr>
            <p:ph type="ftr" sz="quarter" idx="11"/>
          </p:nvPr>
        </p:nvSpPr>
        <p:spPr/>
        <p:txBody>
          <a:bodyPr/>
          <a:lstStyle/>
          <a:p>
            <a:endParaRPr lang="el-GR" altLang="en-US"/>
          </a:p>
        </p:txBody>
      </p:sp>
      <p:sp>
        <p:nvSpPr>
          <p:cNvPr id="4" name="Slide Number Placeholder 3"/>
          <p:cNvSpPr>
            <a:spLocks noGrp="1"/>
          </p:cNvSpPr>
          <p:nvPr>
            <p:ph type="sldNum" sz="quarter" idx="12"/>
          </p:nvPr>
        </p:nvSpPr>
        <p:spPr/>
        <p:txBody>
          <a:bodyPr/>
          <a:lstStyle/>
          <a:p>
            <a:fld id="{C8772689-C984-3E4E-BD44-C03A849C49ED}" type="slidenum">
              <a:rPr lang="el-GR" altLang="en-US" smtClean="0"/>
              <a:pPr/>
              <a:t>‹#›</a:t>
            </a:fld>
            <a:endParaRPr lang="el-GR" altLang="en-US"/>
          </a:p>
        </p:txBody>
      </p:sp>
    </p:spTree>
    <p:extLst>
      <p:ext uri="{BB962C8B-B14F-4D97-AF65-F5344CB8AC3E}">
        <p14:creationId xmlns:p14="http://schemas.microsoft.com/office/powerpoint/2010/main" val="3645304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ectangle 16"/>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TextBox 21"/>
          <p:cNvSpPr txBox="1"/>
          <p:nvPr/>
        </p:nvSpPr>
        <p:spPr>
          <a:xfrm>
            <a:off x="1179466"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85983" y="1296618"/>
            <a:ext cx="2120703" cy="1889075"/>
          </a:xfrm>
        </p:spPr>
        <p:txBody>
          <a:bodyPr anchor="b">
            <a:normAutofit/>
          </a:bodyPr>
          <a:lstStyle>
            <a:lvl1pPr algn="l">
              <a:defRPr sz="2000"/>
            </a:lvl1pPr>
          </a:lstStyle>
          <a:p>
            <a:r>
              <a:rPr lang="en-US"/>
              <a:t>Click to edit Master title style</a:t>
            </a:r>
            <a:endParaRPr lang="en-US" dirty="0"/>
          </a:p>
        </p:txBody>
      </p:sp>
      <p:sp>
        <p:nvSpPr>
          <p:cNvPr id="3" name="Content Placeholder 2"/>
          <p:cNvSpPr>
            <a:spLocks noGrp="1"/>
          </p:cNvSpPr>
          <p:nvPr>
            <p:ph idx="1"/>
          </p:nvPr>
        </p:nvSpPr>
        <p:spPr>
          <a:xfrm>
            <a:off x="4088538" y="805818"/>
            <a:ext cx="375566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5982" y="3186155"/>
            <a:ext cx="2120703" cy="2386397"/>
          </a:xfrm>
        </p:spPr>
        <p:txBody>
          <a:bodyPr>
            <a:normAutofit/>
          </a:bodyPr>
          <a:lstStyle>
            <a:lvl1pPr marL="0" indent="0" algn="l">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l-GR" altLang="en-US"/>
          </a:p>
        </p:txBody>
      </p:sp>
      <p:sp>
        <p:nvSpPr>
          <p:cNvPr id="6" name="Footer Placeholder 5"/>
          <p:cNvSpPr>
            <a:spLocks noGrp="1"/>
          </p:cNvSpPr>
          <p:nvPr>
            <p:ph type="ftr" sz="quarter" idx="11"/>
          </p:nvPr>
        </p:nvSpPr>
        <p:spPr/>
        <p:txBody>
          <a:bodyPr/>
          <a:lstStyle/>
          <a:p>
            <a:endParaRPr lang="el-GR" altLang="en-US"/>
          </a:p>
        </p:txBody>
      </p:sp>
      <p:sp>
        <p:nvSpPr>
          <p:cNvPr id="7" name="Slide Number Placeholder 6"/>
          <p:cNvSpPr>
            <a:spLocks noGrp="1"/>
          </p:cNvSpPr>
          <p:nvPr>
            <p:ph type="sldNum" sz="quarter" idx="12"/>
          </p:nvPr>
        </p:nvSpPr>
        <p:spPr/>
        <p:txBody>
          <a:bodyPr/>
          <a:lstStyle/>
          <a:p>
            <a:fld id="{EDC0AC39-5BB4-4C4D-A4E9-05DC6A21A809}" type="slidenum">
              <a:rPr lang="el-GR" altLang="en-US" smtClean="0"/>
              <a:pPr/>
              <a:t>‹#›</a:t>
            </a:fld>
            <a:endParaRPr lang="el-GR" altLang="en-US"/>
          </a:p>
        </p:txBody>
      </p:sp>
    </p:spTree>
    <p:extLst>
      <p:ext uri="{BB962C8B-B14F-4D97-AF65-F5344CB8AC3E}">
        <p14:creationId xmlns:p14="http://schemas.microsoft.com/office/powerpoint/2010/main" val="591620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p:nvSpPr>
        <p:spPr>
          <a:xfrm>
            <a:off x="1179466"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3" name="Picture Placeholder 2"/>
          <p:cNvSpPr>
            <a:spLocks noGrp="1" noChangeAspect="1"/>
          </p:cNvSpPr>
          <p:nvPr>
            <p:ph type="pic" idx="1"/>
          </p:nvPr>
        </p:nvSpPr>
        <p:spPr>
          <a:xfrm>
            <a:off x="4582987" y="3229"/>
            <a:ext cx="3727769"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1486671" y="1296618"/>
            <a:ext cx="2603212" cy="1886308"/>
          </a:xfrm>
        </p:spPr>
        <p:txBody>
          <a:bodyPr anchor="b">
            <a:normAutofit/>
          </a:bodyPr>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1485984" y="3182928"/>
            <a:ext cx="2603794" cy="2386394"/>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l-GR" altLang="en-US"/>
          </a:p>
        </p:txBody>
      </p:sp>
      <p:sp>
        <p:nvSpPr>
          <p:cNvPr id="6" name="Footer Placeholder 5"/>
          <p:cNvSpPr>
            <a:spLocks noGrp="1"/>
          </p:cNvSpPr>
          <p:nvPr>
            <p:ph type="ftr" sz="quarter" idx="11"/>
          </p:nvPr>
        </p:nvSpPr>
        <p:spPr/>
        <p:txBody>
          <a:bodyPr/>
          <a:lstStyle/>
          <a:p>
            <a:endParaRPr lang="el-GR" altLang="en-US"/>
          </a:p>
        </p:txBody>
      </p:sp>
      <p:sp>
        <p:nvSpPr>
          <p:cNvPr id="7" name="Slide Number Placeholder 6"/>
          <p:cNvSpPr>
            <a:spLocks noGrp="1"/>
          </p:cNvSpPr>
          <p:nvPr>
            <p:ph type="sldNum" sz="quarter" idx="12"/>
          </p:nvPr>
        </p:nvSpPr>
        <p:spPr/>
        <p:txBody>
          <a:bodyPr/>
          <a:lstStyle/>
          <a:p>
            <a:fld id="{AE087637-AE45-7846-A38B-DCC1F41B672E}" type="slidenum">
              <a:rPr lang="el-GR" altLang="en-US" smtClean="0"/>
              <a:pPr/>
              <a:t>‹#›</a:t>
            </a:fld>
            <a:endParaRPr lang="el-GR" altLang="en-US"/>
          </a:p>
        </p:txBody>
      </p:sp>
    </p:spTree>
    <p:extLst>
      <p:ext uri="{BB962C8B-B14F-4D97-AF65-F5344CB8AC3E}">
        <p14:creationId xmlns:p14="http://schemas.microsoft.com/office/powerpoint/2010/main" val="4220154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371060" y="2912532"/>
            <a:ext cx="7772939" cy="3945467"/>
          </a:xfrm>
          <a:prstGeom prst="rect">
            <a:avLst/>
          </a:prstGeom>
        </p:spPr>
      </p:pic>
      <p:pic>
        <p:nvPicPr>
          <p:cNvPr id="15" name="Picture 14"/>
          <p:cNvPicPr>
            <a:picLocks noChangeAspect="1"/>
          </p:cNvPicPr>
          <p:nvPr/>
        </p:nvPicPr>
        <p:blipFill rotWithShape="1">
          <a:blip r:embed="rId14">
            <a:extLst>
              <a:ext uri="{28A0092B-C50C-407E-A947-70E740481C1C}">
                <a14:useLocalDpi xmlns:a14="http://schemas.microsoft.com/office/drawing/2010/main" val="0"/>
              </a:ext>
            </a:extLst>
          </a:blip>
          <a:srcRect r="24998"/>
          <a:stretch/>
        </p:blipFill>
        <p:spPr>
          <a:xfrm>
            <a:off x="1" y="0"/>
            <a:ext cx="9143999" cy="6858000"/>
          </a:xfrm>
          <a:prstGeom prst="rect">
            <a:avLst/>
          </a:prstGeom>
        </p:spPr>
      </p:pic>
      <p:sp>
        <p:nvSpPr>
          <p:cNvPr id="12" name="Rectangle 1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61317" y="808057"/>
            <a:ext cx="587801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126236" y="2049878"/>
            <a:ext cx="5713092" cy="40000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28294" y="5272451"/>
            <a:ext cx="2662729" cy="179188"/>
          </a:xfrm>
          <a:prstGeom prst="rect">
            <a:avLst/>
          </a:prstGeom>
        </p:spPr>
        <p:txBody>
          <a:bodyPr vert="horz" lIns="91440" tIns="18288" rIns="91440" bIns="45720" rtlCol="0" anchor="t"/>
          <a:lstStyle>
            <a:lvl1pPr algn="r">
              <a:defRPr sz="900">
                <a:solidFill>
                  <a:schemeClr val="tx1">
                    <a:tint val="75000"/>
                  </a:schemeClr>
                </a:solidFill>
                <a:latin typeface="+mn-lt"/>
              </a:defRPr>
            </a:lvl1pPr>
          </a:lstStyle>
          <a:p>
            <a:endParaRPr lang="el-GR" altLang="en-US"/>
          </a:p>
        </p:txBody>
      </p:sp>
      <p:sp>
        <p:nvSpPr>
          <p:cNvPr id="5" name="Footer Placeholder 4"/>
          <p:cNvSpPr>
            <a:spLocks noGrp="1"/>
          </p:cNvSpPr>
          <p:nvPr>
            <p:ph type="ftr" sz="quarter" idx="3"/>
          </p:nvPr>
        </p:nvSpPr>
        <p:spPr>
          <a:xfrm rot="5400000">
            <a:off x="-2258177" y="3658900"/>
            <a:ext cx="5885352" cy="183663"/>
          </a:xfrm>
          <a:prstGeom prst="rect">
            <a:avLst/>
          </a:prstGeom>
        </p:spPr>
        <p:txBody>
          <a:bodyPr vert="horz" lIns="91440" tIns="45720" rIns="91440" bIns="18288" rtlCol="0" anchor="b"/>
          <a:lstStyle>
            <a:lvl1pPr algn="r">
              <a:defRPr sz="900">
                <a:solidFill>
                  <a:schemeClr val="tx1">
                    <a:tint val="75000"/>
                  </a:schemeClr>
                </a:solidFill>
              </a:defRPr>
            </a:lvl1pPr>
          </a:lstStyle>
          <a:p>
            <a:endParaRPr lang="el-GR" altLang="en-US"/>
          </a:p>
        </p:txBody>
      </p:sp>
      <p:sp>
        <p:nvSpPr>
          <p:cNvPr id="6" name="Slide Number Placeholder 5"/>
          <p:cNvSpPr>
            <a:spLocks noGrp="1"/>
          </p:cNvSpPr>
          <p:nvPr>
            <p:ph type="sldNum" sz="quarter" idx="4"/>
          </p:nvPr>
        </p:nvSpPr>
        <p:spPr>
          <a:xfrm>
            <a:off x="162136" y="164594"/>
            <a:ext cx="638312" cy="322850"/>
          </a:xfrm>
          <a:prstGeom prst="rect">
            <a:avLst/>
          </a:prstGeom>
        </p:spPr>
        <p:txBody>
          <a:bodyPr vert="horz" lIns="91440" tIns="45720" rIns="45720" bIns="45720" rtlCol="0" anchor="ctr"/>
          <a:lstStyle>
            <a:lvl1pPr algn="r">
              <a:defRPr sz="1600">
                <a:solidFill>
                  <a:schemeClr val="tx1">
                    <a:tint val="75000"/>
                  </a:schemeClr>
                </a:solidFill>
              </a:defRPr>
            </a:lvl1pPr>
          </a:lstStyle>
          <a:p>
            <a:fld id="{A3205131-91AD-1F4E-B5A0-155CB04AD4A6}" type="slidenum">
              <a:rPr lang="el-GR" altLang="en-US" smtClean="0"/>
              <a:pPr/>
              <a:t>‹#›</a:t>
            </a:fld>
            <a:endParaRPr lang="el-GR" altLang="en-US"/>
          </a:p>
        </p:txBody>
      </p:sp>
    </p:spTree>
    <p:extLst>
      <p:ext uri="{BB962C8B-B14F-4D97-AF65-F5344CB8AC3E}">
        <p14:creationId xmlns:p14="http://schemas.microsoft.com/office/powerpoint/2010/main" val="14277900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685800" rtl="0" eaLnBrk="1" latinLnBrk="0" hangingPunct="1">
        <a:lnSpc>
          <a:spcPct val="90000"/>
        </a:lnSpc>
        <a:spcBef>
          <a:spcPct val="0"/>
        </a:spcBef>
        <a:buNone/>
        <a:defRPr sz="2800" b="0" i="0" kern="1200" cap="none">
          <a:solidFill>
            <a:schemeClr val="tx1"/>
          </a:solidFill>
          <a:effectLst/>
          <a:latin typeface="+mj-lt"/>
          <a:ea typeface="+mj-ea"/>
          <a:cs typeface="+mj-cs"/>
        </a:defRPr>
      </a:lvl1pPr>
    </p:titleStyle>
    <p:bodyStyle>
      <a:lvl1pPr marL="258366" indent="-258366" algn="l" defTabSz="685800" rtl="0" eaLnBrk="1" latinLnBrk="0" hangingPunct="1">
        <a:lnSpc>
          <a:spcPct val="120000"/>
        </a:lnSpc>
        <a:spcBef>
          <a:spcPts val="750"/>
        </a:spcBef>
        <a:spcAft>
          <a:spcPts val="45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1pPr>
      <a:lvl2pPr marL="5965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2pPr>
      <a:lvl3pPr marL="9441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3pPr>
      <a:lvl4pPr marL="12823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4pPr>
      <a:lvl5pPr marL="16299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1975104"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6pPr>
      <a:lvl7pPr marL="2240280"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7pPr>
      <a:lvl8pPr marL="2670048"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8pPr>
      <a:lvl9pPr marL="3017520"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 name="Rectangle 77">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Oval 79">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6843" y="487443"/>
            <a:ext cx="4381161" cy="5841548"/>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40000"/>
                  <a:lumOff val="60000"/>
                </a:schemeClr>
              </a:solidFill>
            </a:endParaRPr>
          </a:p>
        </p:txBody>
      </p:sp>
      <p:pic>
        <p:nvPicPr>
          <p:cNvPr id="2060" name="Picture 81">
            <a:extLst>
              <a:ext uri="{FF2B5EF4-FFF2-40B4-BE49-F238E27FC236}">
                <a16:creationId xmlns:a16="http://schemas.microsoft.com/office/drawing/2014/main" id="{15ADB788-8569-409E-862D-665AD53C99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2050" name="Rectangle 2">
            <a:extLst>
              <a:ext uri="{FF2B5EF4-FFF2-40B4-BE49-F238E27FC236}">
                <a16:creationId xmlns:a16="http://schemas.microsoft.com/office/drawing/2014/main" id="{17B386E6-2A37-6342-BCF0-D52BA3476076}"/>
              </a:ext>
            </a:extLst>
          </p:cNvPr>
          <p:cNvSpPr>
            <a:spLocks noGrp="1" noChangeArrowheads="1"/>
          </p:cNvSpPr>
          <p:nvPr>
            <p:ph type="ctrTitle"/>
          </p:nvPr>
        </p:nvSpPr>
        <p:spPr>
          <a:xfrm>
            <a:off x="2279286" y="2568817"/>
            <a:ext cx="5366698" cy="3133968"/>
          </a:xfrm>
        </p:spPr>
        <p:txBody>
          <a:bodyPr>
            <a:normAutofit/>
          </a:bodyPr>
          <a:lstStyle/>
          <a:p>
            <a:pPr lvl="0"/>
            <a:r>
              <a:rPr lang="en-US" sz="4800" b="1" i="0" kern="1200" cap="none" dirty="0">
                <a:solidFill>
                  <a:srgbClr val="1F2D29"/>
                </a:solidFill>
                <a:effectLst/>
                <a:latin typeface="Calibri" panose="020F0502020204030204" pitchFamily="34" charset="0"/>
                <a:ea typeface="+mj-ea"/>
                <a:cs typeface="Calibri" panose="020F0502020204030204" pitchFamily="34" charset="0"/>
              </a:rPr>
              <a:t>THE COURT OF JUSTICE OF THE EUROPEAN UNION	</a:t>
            </a:r>
          </a:p>
        </p:txBody>
      </p:sp>
      <p:sp>
        <p:nvSpPr>
          <p:cNvPr id="2051" name="Rectangle 3">
            <a:extLst>
              <a:ext uri="{FF2B5EF4-FFF2-40B4-BE49-F238E27FC236}">
                <a16:creationId xmlns:a16="http://schemas.microsoft.com/office/drawing/2014/main" id="{DD10B364-13E6-5546-843E-39B7EC72AE55}"/>
              </a:ext>
            </a:extLst>
          </p:cNvPr>
          <p:cNvSpPr>
            <a:spLocks noGrp="1" noChangeArrowheads="1"/>
          </p:cNvSpPr>
          <p:nvPr>
            <p:ph type="subTitle" idx="1"/>
          </p:nvPr>
        </p:nvSpPr>
        <p:spPr>
          <a:xfrm>
            <a:off x="2279286" y="1325691"/>
            <a:ext cx="3266383" cy="1138426"/>
          </a:xfrm>
        </p:spPr>
        <p:txBody>
          <a:bodyPr>
            <a:normAutofit/>
          </a:bodyPr>
          <a:lstStyle/>
          <a:p>
            <a:pPr algn="l"/>
            <a:r>
              <a:rPr lang="en-US" altLang="en-US" sz="1400" dirty="0">
                <a:solidFill>
                  <a:srgbClr val="1F2D29"/>
                </a:solidFill>
                <a:latin typeface="Calibri" panose="020F0502020204030204" pitchFamily="34" charset="0"/>
                <a:cs typeface="Calibri" panose="020F0502020204030204" pitchFamily="34" charset="0"/>
              </a:rPr>
              <a:t>The judicial system in the EU</a:t>
            </a:r>
            <a:endParaRPr lang="el-GR" altLang="en-US" sz="1400" dirty="0">
              <a:solidFill>
                <a:srgbClr val="1F2D29"/>
              </a:solidFill>
              <a:latin typeface="Calibri" panose="020F0502020204030204" pitchFamily="34" charset="0"/>
              <a:cs typeface="Calibri" panose="020F0502020204030204" pitchFamily="34" charset="0"/>
            </a:endParaRPr>
          </a:p>
        </p:txBody>
      </p:sp>
      <p:sp>
        <p:nvSpPr>
          <p:cNvPr id="2061" name="Rectangle 83">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62" name="Right Triangle 85">
            <a:extLst>
              <a:ext uri="{FF2B5EF4-FFF2-40B4-BE49-F238E27FC236}">
                <a16:creationId xmlns:a16="http://schemas.microsoft.com/office/drawing/2014/main" id="{2663C086-1480-4E81-BD6F-3E43A4C38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894841" y="2792040"/>
            <a:ext cx="353147" cy="26486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Oval 75">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8" name="Picture 77">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8194" name="Rectangle 2">
            <a:extLst>
              <a:ext uri="{FF2B5EF4-FFF2-40B4-BE49-F238E27FC236}">
                <a16:creationId xmlns:a16="http://schemas.microsoft.com/office/drawing/2014/main" id="{503A7C5D-070A-E44B-94DF-451F5ED3C454}"/>
              </a:ext>
            </a:extLst>
          </p:cNvPr>
          <p:cNvSpPr>
            <a:spLocks noGrp="1" noChangeArrowheads="1"/>
          </p:cNvSpPr>
          <p:nvPr>
            <p:ph type="title"/>
          </p:nvPr>
        </p:nvSpPr>
        <p:spPr>
          <a:xfrm>
            <a:off x="1958856" y="1022548"/>
            <a:ext cx="5968748" cy="1308063"/>
          </a:xfrm>
        </p:spPr>
        <p:txBody>
          <a:bodyPr anchor="b">
            <a:normAutofit/>
          </a:bodyPr>
          <a:lstStyle/>
          <a:p>
            <a:pPr algn="ctr"/>
            <a:r>
              <a:rPr lang="en-US" altLang="en-US" b="1" dirty="0">
                <a:solidFill>
                  <a:srgbClr val="1F2D29"/>
                </a:solidFill>
                <a:latin typeface="Calibri" panose="020F0502020204030204" pitchFamily="34" charset="0"/>
                <a:cs typeface="Calibri" panose="020F0502020204030204" pitchFamily="34" charset="0"/>
              </a:rPr>
              <a:t>Jurisdiction and powers of the Court (I)</a:t>
            </a:r>
            <a:endParaRPr lang="el-GR" altLang="en-US" b="1" dirty="0">
              <a:solidFill>
                <a:srgbClr val="1F2D29"/>
              </a:solidFill>
              <a:latin typeface="Calibri" panose="020F0502020204030204" pitchFamily="34" charset="0"/>
              <a:cs typeface="Calibri" panose="020F0502020204030204" pitchFamily="34" charset="0"/>
            </a:endParaRPr>
          </a:p>
        </p:txBody>
      </p:sp>
      <p:sp>
        <p:nvSpPr>
          <p:cNvPr id="8195" name="Rectangle 3">
            <a:extLst>
              <a:ext uri="{FF2B5EF4-FFF2-40B4-BE49-F238E27FC236}">
                <a16:creationId xmlns:a16="http://schemas.microsoft.com/office/drawing/2014/main" id="{F148192B-35D2-294A-B212-65307A69B914}"/>
              </a:ext>
            </a:extLst>
          </p:cNvPr>
          <p:cNvSpPr>
            <a:spLocks noGrp="1" noChangeArrowheads="1"/>
          </p:cNvSpPr>
          <p:nvPr>
            <p:ph idx="1"/>
          </p:nvPr>
        </p:nvSpPr>
        <p:spPr>
          <a:xfrm>
            <a:off x="1727199" y="2641604"/>
            <a:ext cx="5716205" cy="3443107"/>
          </a:xfrm>
        </p:spPr>
        <p:txBody>
          <a:bodyPr anchor="t">
            <a:normAutofit fontScale="77500" lnSpcReduction="20000"/>
          </a:bodyPr>
          <a:lstStyle/>
          <a:p>
            <a:pPr lvl="0" algn="just"/>
            <a:r>
              <a:rPr lang="en-US" altLang="en-US" b="1" u="sng" dirty="0">
                <a:solidFill>
                  <a:srgbClr val="1F2D29"/>
                </a:solidFill>
                <a:latin typeface="Calibri" panose="020F0502020204030204" pitchFamily="34" charset="0"/>
                <a:cs typeface="Calibri" panose="020F0502020204030204" pitchFamily="34" charset="0"/>
              </a:rPr>
              <a:t>References for a preliminary ruling </a:t>
            </a:r>
          </a:p>
          <a:p>
            <a:pPr lvl="0" algn="just"/>
            <a:r>
              <a:rPr lang="en-US" b="1" dirty="0">
                <a:latin typeface="Calibri" panose="020F0502020204030204" pitchFamily="34" charset="0"/>
                <a:cs typeface="Calibri" panose="020F0502020204030204" pitchFamily="34" charset="0"/>
              </a:rPr>
              <a:t>Objective</a:t>
            </a:r>
            <a:r>
              <a:rPr lang="en-US" dirty="0">
                <a:latin typeface="Calibri" panose="020F0502020204030204" pitchFamily="34" charset="0"/>
                <a:cs typeface="Calibri" panose="020F0502020204030204" pitchFamily="34" charset="0"/>
              </a:rPr>
              <a:t>: The uniform application of Union law</a:t>
            </a:r>
          </a:p>
          <a:p>
            <a:pPr lvl="0" algn="just"/>
            <a:r>
              <a:rPr lang="en-US" b="1" dirty="0">
                <a:latin typeface="Calibri" panose="020F0502020204030204" pitchFamily="34" charset="0"/>
                <a:cs typeface="Calibri" panose="020F0502020204030204" pitchFamily="34" charset="0"/>
              </a:rPr>
              <a:t>Who submits the reference</a:t>
            </a:r>
            <a:r>
              <a:rPr lang="en-US" dirty="0">
                <a:latin typeface="Calibri" panose="020F0502020204030204" pitchFamily="34" charset="0"/>
                <a:cs typeface="Calibri" panose="020F0502020204030204" pitchFamily="34" charset="0"/>
              </a:rPr>
              <a:t>: Any national court in the Member States. The national court may, and sometimes must, refer a matter to the CJEU and ask to clarify a question of interpretation of EU law, in order to ascertain, for example, whether national legislation complies with EU law. </a:t>
            </a:r>
          </a:p>
          <a:p>
            <a:pPr lvl="0" algn="just"/>
            <a:r>
              <a:rPr lang="en-US" b="1" dirty="0">
                <a:latin typeface="Calibri" panose="020F0502020204030204" pitchFamily="34" charset="0"/>
                <a:cs typeface="Calibri" panose="020F0502020204030204" pitchFamily="34" charset="0"/>
              </a:rPr>
              <a:t>Consequences</a:t>
            </a:r>
            <a:r>
              <a:rPr lang="en-US" dirty="0">
                <a:latin typeface="Calibri" panose="020F0502020204030204" pitchFamily="34" charset="0"/>
                <a:cs typeface="Calibri" panose="020F0502020204030204" pitchFamily="34" charset="0"/>
              </a:rPr>
              <a:t>: The CJEU responds by issuing a judgment or a reasoned order - not just a mere opinion. The national court concerned shall be bound by the interpretation given when it considers the case which is pending before it. The CJEU’s judgment shall likewise bind other national courts to which a similar issue is presented.</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 name="Rectangle 144">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9" name="Oval 148">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1" name="Picture 150">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9218" name="Rectangle 2">
            <a:extLst>
              <a:ext uri="{FF2B5EF4-FFF2-40B4-BE49-F238E27FC236}">
                <a16:creationId xmlns:a16="http://schemas.microsoft.com/office/drawing/2014/main" id="{514B9BF2-9C8D-C34D-B285-878B1B0E0486}"/>
              </a:ext>
            </a:extLst>
          </p:cNvPr>
          <p:cNvSpPr>
            <a:spLocks noGrp="1" noChangeArrowheads="1"/>
          </p:cNvSpPr>
          <p:nvPr>
            <p:ph type="title"/>
          </p:nvPr>
        </p:nvSpPr>
        <p:spPr>
          <a:xfrm>
            <a:off x="1958856" y="1022548"/>
            <a:ext cx="5968748" cy="1308063"/>
          </a:xfrm>
        </p:spPr>
        <p:txBody>
          <a:bodyPr anchor="b">
            <a:normAutofit/>
          </a:bodyPr>
          <a:lstStyle/>
          <a:p>
            <a:pPr algn="l"/>
            <a:r>
              <a:rPr lang="en-US" altLang="en-US" sz="3800" b="1">
                <a:solidFill>
                  <a:srgbClr val="1F2D29"/>
                </a:solidFill>
                <a:latin typeface="Calibri" panose="020F0502020204030204" pitchFamily="34" charset="0"/>
                <a:cs typeface="Calibri" panose="020F0502020204030204" pitchFamily="34" charset="0"/>
              </a:rPr>
              <a:t>Jurisdiction and powers of the Court (II)</a:t>
            </a:r>
            <a:endParaRPr lang="el-GR" altLang="en-US" sz="3800">
              <a:solidFill>
                <a:srgbClr val="1F2D29"/>
              </a:solidFill>
              <a:latin typeface="Calibri" panose="020F0502020204030204" pitchFamily="34" charset="0"/>
              <a:cs typeface="Calibri" panose="020F0502020204030204" pitchFamily="34" charset="0"/>
            </a:endParaRPr>
          </a:p>
        </p:txBody>
      </p:sp>
      <p:sp>
        <p:nvSpPr>
          <p:cNvPr id="9219" name="Rectangle 3">
            <a:extLst>
              <a:ext uri="{FF2B5EF4-FFF2-40B4-BE49-F238E27FC236}">
                <a16:creationId xmlns:a16="http://schemas.microsoft.com/office/drawing/2014/main" id="{7B1B0DC3-9664-4E41-B06C-35A00F0A78A8}"/>
              </a:ext>
            </a:extLst>
          </p:cNvPr>
          <p:cNvSpPr>
            <a:spLocks noGrp="1" noChangeArrowheads="1"/>
          </p:cNvSpPr>
          <p:nvPr>
            <p:ph idx="1"/>
          </p:nvPr>
        </p:nvSpPr>
        <p:spPr>
          <a:xfrm>
            <a:off x="1727199" y="2641604"/>
            <a:ext cx="5716205" cy="3443107"/>
          </a:xfrm>
        </p:spPr>
        <p:txBody>
          <a:bodyPr anchor="t">
            <a:normAutofit/>
          </a:bodyPr>
          <a:lstStyle/>
          <a:p>
            <a:pPr lvl="0">
              <a:lnSpc>
                <a:spcPct val="110000"/>
              </a:lnSpc>
            </a:pPr>
            <a:r>
              <a:rPr lang="en-US" sz="1100" b="1" u="sng">
                <a:solidFill>
                  <a:srgbClr val="1F2D29"/>
                </a:solidFill>
                <a:latin typeface="Calibri" panose="020F0502020204030204" pitchFamily="34" charset="0"/>
                <a:cs typeface="Calibri" panose="020F0502020204030204" pitchFamily="34" charset="0"/>
              </a:rPr>
              <a:t>The action against a Member State for failure to fulfil  its obligations – infringement procedure</a:t>
            </a:r>
          </a:p>
          <a:p>
            <a:pPr lvl="0">
              <a:lnSpc>
                <a:spcPct val="110000"/>
              </a:lnSpc>
              <a:spcBef>
                <a:spcPts val="0"/>
              </a:spcBef>
              <a:spcAft>
                <a:spcPts val="0"/>
              </a:spcAft>
            </a:pPr>
            <a:r>
              <a:rPr lang="en-US" sz="1100" b="1">
                <a:solidFill>
                  <a:srgbClr val="1F2D29"/>
                </a:solidFill>
                <a:latin typeface="Calibri" panose="020F0502020204030204" pitchFamily="34" charset="0"/>
                <a:cs typeface="Calibri" panose="020F0502020204030204" pitchFamily="34" charset="0"/>
              </a:rPr>
              <a:t>Objective</a:t>
            </a:r>
            <a:r>
              <a:rPr lang="en-US" sz="1100">
                <a:solidFill>
                  <a:srgbClr val="1F2D29"/>
                </a:solidFill>
                <a:latin typeface="Calibri" panose="020F0502020204030204" pitchFamily="34" charset="0"/>
                <a:cs typeface="Calibri" panose="020F0502020204030204" pitchFamily="34" charset="0"/>
              </a:rPr>
              <a:t>: to control whether a Member State complies with its obligations under EU law.</a:t>
            </a:r>
          </a:p>
          <a:p>
            <a:pPr lvl="0">
              <a:lnSpc>
                <a:spcPct val="110000"/>
              </a:lnSpc>
              <a:spcBef>
                <a:spcPts val="0"/>
              </a:spcBef>
              <a:spcAft>
                <a:spcPts val="0"/>
              </a:spcAft>
            </a:pPr>
            <a:endParaRPr lang="en-US" sz="1100">
              <a:solidFill>
                <a:srgbClr val="1F2D29"/>
              </a:solidFill>
              <a:latin typeface="Calibri" panose="020F0502020204030204" pitchFamily="34" charset="0"/>
              <a:cs typeface="Calibri" panose="020F0502020204030204" pitchFamily="34" charset="0"/>
            </a:endParaRPr>
          </a:p>
          <a:p>
            <a:pPr lvl="0">
              <a:lnSpc>
                <a:spcPct val="110000"/>
              </a:lnSpc>
              <a:spcBef>
                <a:spcPts val="0"/>
              </a:spcBef>
              <a:spcAft>
                <a:spcPts val="0"/>
              </a:spcAft>
            </a:pPr>
            <a:r>
              <a:rPr lang="en-US" sz="1100" b="1">
                <a:solidFill>
                  <a:srgbClr val="1F2D29"/>
                </a:solidFill>
                <a:latin typeface="Calibri" panose="020F0502020204030204" pitchFamily="34" charset="0"/>
                <a:cs typeface="Calibri" panose="020F0502020204030204" pitchFamily="34" charset="0"/>
              </a:rPr>
              <a:t>Who brings the procedure</a:t>
            </a:r>
            <a:r>
              <a:rPr lang="en-US" sz="1100">
                <a:solidFill>
                  <a:srgbClr val="1F2D29"/>
                </a:solidFill>
                <a:latin typeface="Calibri" panose="020F0502020204030204" pitchFamily="34" charset="0"/>
                <a:cs typeface="Calibri" panose="020F0502020204030204" pitchFamily="34" charset="0"/>
              </a:rPr>
              <a:t>: The Commission (usually) or another Member State.</a:t>
            </a:r>
          </a:p>
          <a:p>
            <a:pPr lvl="1">
              <a:lnSpc>
                <a:spcPct val="110000"/>
              </a:lnSpc>
              <a:spcBef>
                <a:spcPts val="0"/>
              </a:spcBef>
              <a:spcAft>
                <a:spcPts val="0"/>
              </a:spcAft>
            </a:pPr>
            <a:r>
              <a:rPr lang="en-US" sz="1100">
                <a:solidFill>
                  <a:srgbClr val="1F2D29"/>
                </a:solidFill>
                <a:latin typeface="Calibri" panose="020F0502020204030204" pitchFamily="34" charset="0"/>
                <a:cs typeface="Calibri" panose="020F0502020204030204" pitchFamily="34" charset="0"/>
              </a:rPr>
              <a:t>It is preceded by a preliminary procedure initiated by the Commission and in the context of which the Member State is given the opportunity to respond to the complaints against it. If that procedure does not result in termination of the failure by the Member State, an action is brought before the Court</a:t>
            </a:r>
          </a:p>
          <a:p>
            <a:pPr marL="342900" lvl="1" indent="0">
              <a:lnSpc>
                <a:spcPct val="110000"/>
              </a:lnSpc>
              <a:spcBef>
                <a:spcPts val="0"/>
              </a:spcBef>
              <a:spcAft>
                <a:spcPts val="0"/>
              </a:spcAft>
              <a:buNone/>
            </a:pPr>
            <a:endParaRPr lang="en-US" sz="1100">
              <a:solidFill>
                <a:srgbClr val="1F2D29"/>
              </a:solidFill>
              <a:latin typeface="Calibri" panose="020F0502020204030204" pitchFamily="34" charset="0"/>
              <a:cs typeface="Calibri" panose="020F0502020204030204" pitchFamily="34" charset="0"/>
            </a:endParaRPr>
          </a:p>
          <a:p>
            <a:pPr lvl="0">
              <a:lnSpc>
                <a:spcPct val="110000"/>
              </a:lnSpc>
              <a:spcBef>
                <a:spcPts val="0"/>
              </a:spcBef>
              <a:spcAft>
                <a:spcPts val="0"/>
              </a:spcAft>
            </a:pPr>
            <a:r>
              <a:rPr lang="en-US" sz="1100" b="1">
                <a:solidFill>
                  <a:srgbClr val="1F2D29"/>
                </a:solidFill>
                <a:latin typeface="Calibri" panose="020F0502020204030204" pitchFamily="34" charset="0"/>
                <a:cs typeface="Calibri" panose="020F0502020204030204" pitchFamily="34" charset="0"/>
              </a:rPr>
              <a:t>Consequences:</a:t>
            </a:r>
            <a:r>
              <a:rPr lang="en-US" sz="1100">
                <a:solidFill>
                  <a:srgbClr val="1F2D29"/>
                </a:solidFill>
                <a:latin typeface="Calibri" panose="020F0502020204030204" pitchFamily="34" charset="0"/>
                <a:cs typeface="Calibri" panose="020F0502020204030204" pitchFamily="34" charset="0"/>
              </a:rPr>
              <a:t>. If the Court finds that an obligation has not been fulfilled, the Member State concerned must terminate the breach without delay. </a:t>
            </a:r>
          </a:p>
          <a:p>
            <a:pPr lvl="1">
              <a:lnSpc>
                <a:spcPct val="110000"/>
              </a:lnSpc>
              <a:spcBef>
                <a:spcPts val="0"/>
              </a:spcBef>
              <a:spcAft>
                <a:spcPts val="0"/>
              </a:spcAft>
            </a:pPr>
            <a:r>
              <a:rPr lang="en-US" sz="1100">
                <a:solidFill>
                  <a:srgbClr val="1F2D29"/>
                </a:solidFill>
                <a:latin typeface="Calibri" panose="020F0502020204030204" pitchFamily="34" charset="0"/>
                <a:cs typeface="Calibri" panose="020F0502020204030204" pitchFamily="34" charset="0"/>
              </a:rPr>
              <a:t>If, after new proceedings are initiated by the Commission, the Court of Justice finds that the Member State concerned has not complied with its judgment, it may, upon the request of the Commission, impose on the Member State a fixed or a periodic financial penalty </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Oval 75">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8" name="Picture 77">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10242" name="Rectangle 2">
            <a:extLst>
              <a:ext uri="{FF2B5EF4-FFF2-40B4-BE49-F238E27FC236}">
                <a16:creationId xmlns:a16="http://schemas.microsoft.com/office/drawing/2014/main" id="{CD7B943F-0382-7040-A147-57937DF990C5}"/>
              </a:ext>
            </a:extLst>
          </p:cNvPr>
          <p:cNvSpPr>
            <a:spLocks noGrp="1" noChangeArrowheads="1"/>
          </p:cNvSpPr>
          <p:nvPr>
            <p:ph type="title"/>
          </p:nvPr>
        </p:nvSpPr>
        <p:spPr>
          <a:xfrm>
            <a:off x="1958856" y="1022548"/>
            <a:ext cx="5968748" cy="1308063"/>
          </a:xfrm>
        </p:spPr>
        <p:txBody>
          <a:bodyPr anchor="b">
            <a:normAutofit/>
          </a:bodyPr>
          <a:lstStyle/>
          <a:p>
            <a:pPr algn="ctr"/>
            <a:r>
              <a:rPr lang="en-US" altLang="en-US" b="1" dirty="0">
                <a:solidFill>
                  <a:srgbClr val="1F2D29"/>
                </a:solidFill>
                <a:latin typeface="Calibri" panose="020F0502020204030204" pitchFamily="34" charset="0"/>
                <a:cs typeface="Calibri" panose="020F0502020204030204" pitchFamily="34" charset="0"/>
              </a:rPr>
              <a:t>Jurisdiction and powers of the Court (III)</a:t>
            </a:r>
            <a:endParaRPr lang="el-GR" altLang="en-US" dirty="0">
              <a:solidFill>
                <a:srgbClr val="1F2D29"/>
              </a:solidFill>
              <a:latin typeface="Calibri" panose="020F0502020204030204" pitchFamily="34" charset="0"/>
              <a:cs typeface="Calibri" panose="020F0502020204030204" pitchFamily="34" charset="0"/>
            </a:endParaRPr>
          </a:p>
        </p:txBody>
      </p:sp>
      <p:sp>
        <p:nvSpPr>
          <p:cNvPr id="10243" name="Rectangle 3">
            <a:extLst>
              <a:ext uri="{FF2B5EF4-FFF2-40B4-BE49-F238E27FC236}">
                <a16:creationId xmlns:a16="http://schemas.microsoft.com/office/drawing/2014/main" id="{2E15B863-A63F-8645-96F0-51D65E9A6BF6}"/>
              </a:ext>
            </a:extLst>
          </p:cNvPr>
          <p:cNvSpPr>
            <a:spLocks noGrp="1" noChangeArrowheads="1"/>
          </p:cNvSpPr>
          <p:nvPr>
            <p:ph idx="1"/>
          </p:nvPr>
        </p:nvSpPr>
        <p:spPr>
          <a:xfrm>
            <a:off x="1727199" y="2641604"/>
            <a:ext cx="5716205" cy="3443107"/>
          </a:xfrm>
        </p:spPr>
        <p:txBody>
          <a:bodyPr anchor="t">
            <a:normAutofit fontScale="62500" lnSpcReduction="20000"/>
          </a:bodyPr>
          <a:lstStyle/>
          <a:p>
            <a:pPr lvl="0" algn="just"/>
            <a:r>
              <a:rPr lang="en-US" b="1" u="sng" dirty="0">
                <a:latin typeface="Calibri" panose="020F0502020204030204" pitchFamily="34" charset="0"/>
                <a:cs typeface="Calibri" panose="020F0502020204030204" pitchFamily="34" charset="0"/>
              </a:rPr>
              <a:t>Actions for annulment</a:t>
            </a:r>
          </a:p>
          <a:p>
            <a:pPr algn="just"/>
            <a:r>
              <a:rPr lang="en-US" b="1" dirty="0">
                <a:latin typeface="Calibri" panose="020F0502020204030204" pitchFamily="34" charset="0"/>
                <a:cs typeface="Calibri" panose="020F0502020204030204" pitchFamily="34" charset="0"/>
              </a:rPr>
              <a:t>Objective: </a:t>
            </a:r>
            <a:r>
              <a:rPr lang="en-US" dirty="0">
                <a:latin typeface="Calibri" panose="020F0502020204030204" pitchFamily="34" charset="0"/>
                <a:cs typeface="Calibri" panose="020F0502020204030204" pitchFamily="34" charset="0"/>
              </a:rPr>
              <a:t>to</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annul</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 Union measure (regulation, directive, decision) adopted by an EU institution </a:t>
            </a:r>
            <a:endParaRPr lang="en-US" b="1" u="sng" dirty="0">
              <a:latin typeface="Calibri" panose="020F0502020204030204" pitchFamily="34" charset="0"/>
              <a:cs typeface="Calibri" panose="020F0502020204030204" pitchFamily="34" charset="0"/>
            </a:endParaRPr>
          </a:p>
          <a:p>
            <a:pPr lvl="0" algn="just"/>
            <a:r>
              <a:rPr lang="en-US" b="1" dirty="0">
                <a:latin typeface="Calibri" panose="020F0502020204030204" pitchFamily="34" charset="0"/>
                <a:cs typeface="Calibri" panose="020F0502020204030204" pitchFamily="34" charset="0"/>
              </a:rPr>
              <a:t>Who brings the action</a:t>
            </a:r>
          </a:p>
          <a:p>
            <a:pPr lvl="1" algn="just"/>
            <a:r>
              <a:rPr lang="en-US" dirty="0">
                <a:latin typeface="Calibri" panose="020F0502020204030204" pitchFamily="34" charset="0"/>
                <a:cs typeface="Calibri" panose="020F0502020204030204" pitchFamily="34" charset="0"/>
              </a:rPr>
              <a:t>Any individual affected by the measure,</a:t>
            </a:r>
          </a:p>
          <a:p>
            <a:pPr lvl="1" algn="just"/>
            <a:r>
              <a:rPr lang="en-US" dirty="0">
                <a:latin typeface="Calibri" panose="020F0502020204030204" pitchFamily="34" charset="0"/>
                <a:cs typeface="Calibri" panose="020F0502020204030204" pitchFamily="34" charset="0"/>
              </a:rPr>
              <a:t>any Member State against the European Parliament of the Council, </a:t>
            </a:r>
          </a:p>
          <a:p>
            <a:pPr lvl="1" algn="just"/>
            <a:r>
              <a:rPr lang="en-US" dirty="0">
                <a:latin typeface="Calibri" panose="020F0502020204030204" pitchFamily="34" charset="0"/>
                <a:cs typeface="Calibri" panose="020F0502020204030204" pitchFamily="34" charset="0"/>
              </a:rPr>
              <a:t>an EU institution against another.</a:t>
            </a:r>
          </a:p>
          <a:p>
            <a:pPr lvl="0" algn="just"/>
            <a:r>
              <a:rPr lang="en-US" dirty="0">
                <a:latin typeface="Calibri" panose="020F0502020204030204" pitchFamily="34" charset="0"/>
                <a:cs typeface="Calibri" panose="020F0502020204030204" pitchFamily="34" charset="0"/>
              </a:rPr>
              <a:t>The CJEU shall have jurisdiction to adjudicate on actions for annulment brought by a Member State against the European Parliament and/or the Council or by a Community body in each other. All other appeals of this kind, in particular appeals brought by individuals, are heard in the first instance by the General Court.</a:t>
            </a:r>
          </a:p>
          <a:p>
            <a:pPr lvl="0" algn="just"/>
            <a:r>
              <a:rPr lang="en-US" b="1" dirty="0">
                <a:latin typeface="Calibri" panose="020F0502020204030204" pitchFamily="34" charset="0"/>
                <a:cs typeface="Calibri" panose="020F0502020204030204" pitchFamily="34" charset="0"/>
              </a:rPr>
              <a:t>Consequences: </a:t>
            </a:r>
            <a:r>
              <a:rPr lang="en-US" dirty="0">
                <a:latin typeface="Calibri" panose="020F0502020204030204" pitchFamily="34" charset="0"/>
                <a:cs typeface="Calibri" panose="020F0502020204030204" pitchFamily="34" charset="0"/>
              </a:rPr>
              <a:t>the said act is annulled. </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0" name="Oval 139">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2" name="Picture 141">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11266" name="Rectangle 2">
            <a:extLst>
              <a:ext uri="{FF2B5EF4-FFF2-40B4-BE49-F238E27FC236}">
                <a16:creationId xmlns:a16="http://schemas.microsoft.com/office/drawing/2014/main" id="{DE026278-74DD-4B43-AE65-79D1D55A4DC8}"/>
              </a:ext>
            </a:extLst>
          </p:cNvPr>
          <p:cNvSpPr>
            <a:spLocks noGrp="1" noChangeArrowheads="1"/>
          </p:cNvSpPr>
          <p:nvPr>
            <p:ph type="title"/>
          </p:nvPr>
        </p:nvSpPr>
        <p:spPr>
          <a:xfrm>
            <a:off x="1958856" y="1022548"/>
            <a:ext cx="5968748" cy="1308063"/>
          </a:xfrm>
        </p:spPr>
        <p:txBody>
          <a:bodyPr anchor="b">
            <a:normAutofit/>
          </a:bodyPr>
          <a:lstStyle/>
          <a:p>
            <a:pPr algn="l"/>
            <a:r>
              <a:rPr lang="en-US" altLang="en-US" sz="3800" b="1">
                <a:solidFill>
                  <a:srgbClr val="1F2D29"/>
                </a:solidFill>
                <a:latin typeface="Calibri" panose="020F0502020204030204" pitchFamily="34" charset="0"/>
                <a:cs typeface="Calibri" panose="020F0502020204030204" pitchFamily="34" charset="0"/>
              </a:rPr>
              <a:t>Jurisdiction and powers of the Court (IV)</a:t>
            </a:r>
            <a:endParaRPr lang="el-GR" altLang="en-US" sz="3800">
              <a:solidFill>
                <a:srgbClr val="1F2D29"/>
              </a:solidFill>
              <a:latin typeface="Calibri" panose="020F0502020204030204" pitchFamily="34" charset="0"/>
              <a:cs typeface="Calibri" panose="020F0502020204030204" pitchFamily="34" charset="0"/>
            </a:endParaRPr>
          </a:p>
        </p:txBody>
      </p:sp>
      <p:sp>
        <p:nvSpPr>
          <p:cNvPr id="11267" name="Rectangle 3">
            <a:extLst>
              <a:ext uri="{FF2B5EF4-FFF2-40B4-BE49-F238E27FC236}">
                <a16:creationId xmlns:a16="http://schemas.microsoft.com/office/drawing/2014/main" id="{F13FC23B-9E56-FB49-87B8-1DB0BBF8E4A7}"/>
              </a:ext>
            </a:extLst>
          </p:cNvPr>
          <p:cNvSpPr>
            <a:spLocks noGrp="1" noChangeArrowheads="1"/>
          </p:cNvSpPr>
          <p:nvPr>
            <p:ph idx="1"/>
          </p:nvPr>
        </p:nvSpPr>
        <p:spPr>
          <a:xfrm>
            <a:off x="1727199" y="2641604"/>
            <a:ext cx="5716205" cy="3443107"/>
          </a:xfrm>
        </p:spPr>
        <p:txBody>
          <a:bodyPr anchor="t">
            <a:normAutofit/>
          </a:bodyPr>
          <a:lstStyle/>
          <a:p>
            <a:r>
              <a:rPr lang="en-US" sz="1300" b="1" u="sng">
                <a:solidFill>
                  <a:srgbClr val="1F2D29"/>
                </a:solidFill>
                <a:latin typeface="Calibri" panose="020F0502020204030204" pitchFamily="34" charset="0"/>
                <a:cs typeface="Calibri" panose="020F0502020204030204" pitchFamily="34" charset="0"/>
              </a:rPr>
              <a:t>The action failure to act </a:t>
            </a:r>
          </a:p>
          <a:p>
            <a:pPr lvl="0"/>
            <a:r>
              <a:rPr lang="en-US" sz="1300" b="1">
                <a:solidFill>
                  <a:srgbClr val="1F2D29"/>
                </a:solidFill>
                <a:latin typeface="Calibri" panose="020F0502020204030204" pitchFamily="34" charset="0"/>
                <a:cs typeface="Calibri" panose="020F0502020204030204" pitchFamily="34" charset="0"/>
              </a:rPr>
              <a:t>Objective</a:t>
            </a:r>
            <a:r>
              <a:rPr lang="en-US" sz="1300">
                <a:solidFill>
                  <a:srgbClr val="1F2D29"/>
                </a:solidFill>
                <a:latin typeface="Calibri" panose="020F0502020204030204" pitchFamily="34" charset="0"/>
                <a:cs typeface="Calibri" panose="020F0502020204030204" pitchFamily="34" charset="0"/>
              </a:rPr>
              <a:t>: to r</a:t>
            </a:r>
            <a:r>
              <a:rPr lang="en-US" sz="1300">
                <a:solidFill>
                  <a:srgbClr val="1F2D29"/>
                </a:solidFill>
              </a:rPr>
              <a:t>eview the legality of a failure to act on the part of a Union institution </a:t>
            </a:r>
            <a:r>
              <a:rPr lang="en-US" sz="1300">
                <a:solidFill>
                  <a:srgbClr val="1F2D29"/>
                </a:solidFill>
                <a:latin typeface="Calibri" panose="020F0502020204030204" pitchFamily="34" charset="0"/>
                <a:cs typeface="Calibri" panose="020F0502020204030204" pitchFamily="34" charset="0"/>
              </a:rPr>
              <a:t>.</a:t>
            </a:r>
          </a:p>
          <a:p>
            <a:r>
              <a:rPr lang="en-US" sz="1300" b="1">
                <a:solidFill>
                  <a:srgbClr val="1F2D29"/>
                </a:solidFill>
                <a:latin typeface="Calibri" panose="020F0502020204030204" pitchFamily="34" charset="0"/>
                <a:cs typeface="Calibri" panose="020F0502020204030204" pitchFamily="34" charset="0"/>
              </a:rPr>
              <a:t>Who brings the action: </a:t>
            </a:r>
            <a:r>
              <a:rPr lang="en-US" sz="1300">
                <a:solidFill>
                  <a:srgbClr val="1F2D29"/>
                </a:solidFill>
                <a:latin typeface="Calibri" panose="020F0502020204030204" pitchFamily="34" charset="0"/>
                <a:cs typeface="Calibri" panose="020F0502020204030204" pitchFamily="34" charset="0"/>
              </a:rPr>
              <a:t>a Member State or another institution.</a:t>
            </a:r>
          </a:p>
          <a:p>
            <a:pPr lvl="1"/>
            <a:r>
              <a:rPr lang="en-US" sz="1300">
                <a:solidFill>
                  <a:srgbClr val="1F2D29"/>
                </a:solidFill>
                <a:latin typeface="Calibri" panose="020F0502020204030204" pitchFamily="34" charset="0"/>
                <a:cs typeface="Calibri" panose="020F0502020204030204" pitchFamily="34" charset="0"/>
              </a:rPr>
              <a:t> It may be exercised only after the institution has been called upon to act.</a:t>
            </a:r>
          </a:p>
          <a:p>
            <a:pPr lvl="0"/>
            <a:r>
              <a:rPr lang="en-US" sz="1300" b="1">
                <a:solidFill>
                  <a:srgbClr val="1F2D29"/>
                </a:solidFill>
                <a:latin typeface="Calibri" panose="020F0502020204030204" pitchFamily="34" charset="0"/>
                <a:cs typeface="Calibri" panose="020F0502020204030204" pitchFamily="34" charset="0"/>
              </a:rPr>
              <a:t>Consequences </a:t>
            </a:r>
            <a:r>
              <a:rPr lang="en-US" sz="1300">
                <a:solidFill>
                  <a:srgbClr val="1F2D29"/>
                </a:solidFill>
                <a:latin typeface="Calibri" panose="020F0502020204030204" pitchFamily="34" charset="0"/>
                <a:cs typeface="Calibri" panose="020F0502020204030204" pitchFamily="34" charset="0"/>
              </a:rPr>
              <a:t>If it is found that the failure to act is unlawful, the institution concerned must put an end to this by taking the appropriate measures.</a:t>
            </a:r>
          </a:p>
          <a:p>
            <a:pPr lvl="1"/>
            <a:r>
              <a:rPr lang="en-US" sz="1300">
                <a:solidFill>
                  <a:srgbClr val="1F2D29"/>
                </a:solidFill>
                <a:latin typeface="Calibri" panose="020F0502020204030204" pitchFamily="34" charset="0"/>
                <a:cs typeface="Calibri" panose="020F0502020204030204" pitchFamily="34" charset="0"/>
              </a:rPr>
              <a:t>The jurisdiction litigation for failure to act is shared between the CJEU and the General Court in accordance with the same criteria as apply to the action for annulment.</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0" name="Oval 139">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2" name="Picture 141">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12290" name="Rectangle 2">
            <a:extLst>
              <a:ext uri="{FF2B5EF4-FFF2-40B4-BE49-F238E27FC236}">
                <a16:creationId xmlns:a16="http://schemas.microsoft.com/office/drawing/2014/main" id="{8FF0A487-7701-4048-A4D0-C3E3A037A578}"/>
              </a:ext>
            </a:extLst>
          </p:cNvPr>
          <p:cNvSpPr>
            <a:spLocks noGrp="1" noChangeArrowheads="1"/>
          </p:cNvSpPr>
          <p:nvPr>
            <p:ph type="title"/>
          </p:nvPr>
        </p:nvSpPr>
        <p:spPr>
          <a:xfrm>
            <a:off x="1958856" y="1022548"/>
            <a:ext cx="5968748" cy="1308063"/>
          </a:xfrm>
        </p:spPr>
        <p:txBody>
          <a:bodyPr anchor="b">
            <a:normAutofit/>
          </a:bodyPr>
          <a:lstStyle/>
          <a:p>
            <a:pPr algn="l"/>
            <a:r>
              <a:rPr lang="en-US" altLang="en-US" sz="4000" b="1" dirty="0">
                <a:solidFill>
                  <a:srgbClr val="1F2D29"/>
                </a:solidFill>
                <a:latin typeface="Calibri" panose="020F0502020204030204" pitchFamily="34" charset="0"/>
                <a:cs typeface="Calibri" panose="020F0502020204030204" pitchFamily="34" charset="0"/>
              </a:rPr>
              <a:t>Jurisdiction and powers of the Court (V)</a:t>
            </a:r>
            <a:endParaRPr lang="el-GR" altLang="en-US" sz="3800" dirty="0">
              <a:solidFill>
                <a:srgbClr val="1F2D29"/>
              </a:solidFill>
              <a:latin typeface="Calibri" panose="020F0502020204030204" pitchFamily="34" charset="0"/>
              <a:cs typeface="Calibri" panose="020F0502020204030204" pitchFamily="34" charset="0"/>
            </a:endParaRPr>
          </a:p>
        </p:txBody>
      </p:sp>
      <p:sp>
        <p:nvSpPr>
          <p:cNvPr id="12291" name="Rectangle 3">
            <a:extLst>
              <a:ext uri="{FF2B5EF4-FFF2-40B4-BE49-F238E27FC236}">
                <a16:creationId xmlns:a16="http://schemas.microsoft.com/office/drawing/2014/main" id="{091EA989-401F-DB4D-820F-2203C437694F}"/>
              </a:ext>
            </a:extLst>
          </p:cNvPr>
          <p:cNvSpPr>
            <a:spLocks noGrp="1" noChangeArrowheads="1"/>
          </p:cNvSpPr>
          <p:nvPr>
            <p:ph idx="1"/>
          </p:nvPr>
        </p:nvSpPr>
        <p:spPr>
          <a:xfrm>
            <a:off x="1727199" y="2641604"/>
            <a:ext cx="5716205" cy="3443107"/>
          </a:xfrm>
        </p:spPr>
        <p:txBody>
          <a:bodyPr anchor="t">
            <a:normAutofit/>
          </a:bodyPr>
          <a:lstStyle/>
          <a:p>
            <a:pPr lvl="0"/>
            <a:r>
              <a:rPr lang="en-US" sz="1600" b="1" u="sng" dirty="0">
                <a:solidFill>
                  <a:srgbClr val="1F2D29"/>
                </a:solidFill>
                <a:latin typeface="Calibri" panose="020F0502020204030204" pitchFamily="34" charset="0"/>
                <a:cs typeface="Calibri" panose="020F0502020204030204" pitchFamily="34" charset="0"/>
              </a:rPr>
              <a:t>Other competences </a:t>
            </a:r>
          </a:p>
          <a:p>
            <a:pPr lvl="1" algn="just"/>
            <a:r>
              <a:rPr lang="en-US" sz="1400" b="1" dirty="0">
                <a:latin typeface="Calibri" panose="020F0502020204030204" pitchFamily="34" charset="0"/>
                <a:cs typeface="Calibri" panose="020F0502020204030204" pitchFamily="34" charset="0"/>
              </a:rPr>
              <a:t>The appeals on points of law</a:t>
            </a:r>
            <a:r>
              <a:rPr lang="en-US" sz="1400" dirty="0">
                <a:latin typeface="Calibri" panose="020F0502020204030204" pitchFamily="34" charset="0"/>
                <a:cs typeface="Calibri" panose="020F0502020204030204" pitchFamily="34" charset="0"/>
              </a:rPr>
              <a:t> </a:t>
            </a:r>
            <a:r>
              <a:rPr lang="en-US" sz="1400" dirty="0">
                <a:solidFill>
                  <a:srgbClr val="1F2D29"/>
                </a:solidFill>
                <a:latin typeface="Calibri" panose="020F0502020204030204" pitchFamily="34" charset="0"/>
                <a:cs typeface="Calibri" panose="020F0502020204030204" pitchFamily="34" charset="0"/>
              </a:rPr>
              <a:t>against decisions and provisions adopted by the General Court (brought to the CJEU)</a:t>
            </a:r>
          </a:p>
          <a:p>
            <a:pPr lvl="1" algn="just"/>
            <a:r>
              <a:rPr lang="en-US" sz="1400" b="1" dirty="0">
                <a:latin typeface="Calibri" panose="020F0502020204030204" pitchFamily="34" charset="0"/>
                <a:cs typeface="Calibri" panose="020F0502020204030204" pitchFamily="34" charset="0"/>
              </a:rPr>
              <a:t>The application for compensation based on non-contractual liability </a:t>
            </a:r>
            <a:r>
              <a:rPr lang="en-US" sz="1400" dirty="0">
                <a:solidFill>
                  <a:srgbClr val="1F2D29"/>
                </a:solidFill>
                <a:latin typeface="Calibri" panose="020F0502020204030204" pitchFamily="34" charset="0"/>
                <a:cs typeface="Calibri" panose="020F0502020204030204" pitchFamily="34" charset="0"/>
              </a:rPr>
              <a:t>(brought to the CJEU)</a:t>
            </a:r>
            <a:r>
              <a:rPr lang="en-US" sz="1400" dirty="0">
                <a:latin typeface="Calibri" panose="020F0502020204030204" pitchFamily="34" charset="0"/>
                <a:cs typeface="Calibri" panose="020F0502020204030204" pitchFamily="34" charset="0"/>
              </a:rPr>
              <a:t> rules on the liability of the Community for damage to citizens and to undertakings caused by its institutions or servants in the performance of their duties </a:t>
            </a:r>
            <a:endParaRPr lang="en-US" sz="1400" dirty="0">
              <a:solidFill>
                <a:srgbClr val="1F2D29"/>
              </a:solidFill>
              <a:latin typeface="Calibri" panose="020F0502020204030204" pitchFamily="34" charset="0"/>
              <a:cs typeface="Calibri" panose="020F0502020204030204"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Oval 75">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8" name="Picture 77">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13314" name="Rectangle 2">
            <a:extLst>
              <a:ext uri="{FF2B5EF4-FFF2-40B4-BE49-F238E27FC236}">
                <a16:creationId xmlns:a16="http://schemas.microsoft.com/office/drawing/2014/main" id="{925BBC63-AF3F-8D4A-AC2A-3B5D8CBBEF90}"/>
              </a:ext>
            </a:extLst>
          </p:cNvPr>
          <p:cNvSpPr>
            <a:spLocks noGrp="1" noChangeArrowheads="1"/>
          </p:cNvSpPr>
          <p:nvPr>
            <p:ph type="title"/>
          </p:nvPr>
        </p:nvSpPr>
        <p:spPr>
          <a:xfrm>
            <a:off x="1958856" y="1022548"/>
            <a:ext cx="5968748" cy="1308063"/>
          </a:xfrm>
        </p:spPr>
        <p:txBody>
          <a:bodyPr anchor="b">
            <a:normAutofit/>
          </a:bodyPr>
          <a:lstStyle/>
          <a:p>
            <a:pPr algn="ctr"/>
            <a:r>
              <a:rPr lang="en-US" altLang="en-US" sz="3800" b="1" dirty="0">
                <a:solidFill>
                  <a:srgbClr val="1F2D29"/>
                </a:solidFill>
                <a:latin typeface="Calibri" panose="020F0502020204030204" pitchFamily="34" charset="0"/>
                <a:cs typeface="Calibri" panose="020F0502020204030204" pitchFamily="34" charset="0"/>
              </a:rPr>
              <a:t>The role of the CJEU (I)</a:t>
            </a:r>
            <a:endParaRPr lang="el-GR" altLang="en-US" sz="3800" b="1" dirty="0">
              <a:solidFill>
                <a:srgbClr val="1F2D29"/>
              </a:solidFill>
              <a:latin typeface="Calibri" panose="020F0502020204030204" pitchFamily="34" charset="0"/>
              <a:cs typeface="Calibri" panose="020F0502020204030204" pitchFamily="34" charset="0"/>
            </a:endParaRPr>
          </a:p>
        </p:txBody>
      </p:sp>
      <p:sp>
        <p:nvSpPr>
          <p:cNvPr id="13315" name="Rectangle 3">
            <a:extLst>
              <a:ext uri="{FF2B5EF4-FFF2-40B4-BE49-F238E27FC236}">
                <a16:creationId xmlns:a16="http://schemas.microsoft.com/office/drawing/2014/main" id="{BC1E8963-5D75-8B40-BFDE-49E5F4B32E31}"/>
              </a:ext>
            </a:extLst>
          </p:cNvPr>
          <p:cNvSpPr>
            <a:spLocks noGrp="1" noChangeArrowheads="1"/>
          </p:cNvSpPr>
          <p:nvPr>
            <p:ph idx="1"/>
          </p:nvPr>
        </p:nvSpPr>
        <p:spPr>
          <a:xfrm>
            <a:off x="1727199" y="2641604"/>
            <a:ext cx="5716205" cy="3443107"/>
          </a:xfrm>
        </p:spPr>
        <p:txBody>
          <a:bodyPr anchor="t">
            <a:normAutofit fontScale="92500"/>
          </a:bodyPr>
          <a:lstStyle/>
          <a:p>
            <a:pPr algn="just"/>
            <a:r>
              <a:rPr lang="en-US" altLang="en-US" sz="2400" b="1" dirty="0">
                <a:solidFill>
                  <a:srgbClr val="1F2D29"/>
                </a:solidFill>
                <a:latin typeface="Calibri" panose="020F0502020204030204" pitchFamily="34" charset="0"/>
                <a:cs typeface="Calibri" panose="020F0502020204030204" pitchFamily="34" charset="0"/>
              </a:rPr>
              <a:t>The jurisprudential confirmation of fundamental principles</a:t>
            </a:r>
          </a:p>
          <a:p>
            <a:pPr lvl="1" algn="just"/>
            <a:r>
              <a:rPr lang="en-US" dirty="0">
                <a:latin typeface="Calibri" panose="020F0502020204030204" pitchFamily="34" charset="0"/>
                <a:cs typeface="Calibri" panose="020F0502020204030204" pitchFamily="34" charset="0"/>
              </a:rPr>
              <a:t>Principle of the </a:t>
            </a:r>
            <a:r>
              <a:rPr lang="en-US" b="1" dirty="0">
                <a:latin typeface="Calibri" panose="020F0502020204030204" pitchFamily="34" charset="0"/>
                <a:cs typeface="Calibri" panose="020F0502020204030204" pitchFamily="34" charset="0"/>
              </a:rPr>
              <a:t>direct effect </a:t>
            </a:r>
            <a:r>
              <a:rPr lang="en-US" dirty="0">
                <a:latin typeface="Calibri" panose="020F0502020204030204" pitchFamily="34" charset="0"/>
                <a:cs typeface="Calibri" panose="020F0502020204030204" pitchFamily="34" charset="0"/>
              </a:rPr>
              <a:t>of Community law within the Member States (European citizens may directly invoke the rules of Community law before national courts-Van </a:t>
            </a:r>
            <a:r>
              <a:rPr lang="en-US" dirty="0" err="1">
                <a:latin typeface="Calibri" panose="020F0502020204030204" pitchFamily="34" charset="0"/>
                <a:cs typeface="Calibri" panose="020F0502020204030204" pitchFamily="34" charset="0"/>
              </a:rPr>
              <a:t>Gend</a:t>
            </a:r>
            <a:r>
              <a:rPr lang="en-US" dirty="0">
                <a:latin typeface="Calibri" panose="020F0502020204030204" pitchFamily="34" charset="0"/>
                <a:cs typeface="Calibri" panose="020F0502020204030204" pitchFamily="34" charset="0"/>
              </a:rPr>
              <a:t> &amp; Loos of 1963)</a:t>
            </a:r>
          </a:p>
          <a:p>
            <a:pPr lvl="1" algn="just"/>
            <a:r>
              <a:rPr lang="en-US" sz="1400" b="1" dirty="0">
                <a:solidFill>
                  <a:srgbClr val="1F2D29"/>
                </a:solidFill>
                <a:latin typeface="Calibri" panose="020F0502020204030204" pitchFamily="34" charset="0"/>
                <a:cs typeface="Calibri" panose="020F0502020204030204" pitchFamily="34" charset="0"/>
              </a:rPr>
              <a:t>The right to free movement of goods </a:t>
            </a:r>
            <a:r>
              <a:rPr lang="en-US" sz="1400" dirty="0">
                <a:solidFill>
                  <a:srgbClr val="1F2D29"/>
                </a:solidFill>
                <a:latin typeface="Calibri" panose="020F0502020204030204" pitchFamily="34" charset="0"/>
                <a:cs typeface="Calibri" panose="020F0502020204030204" pitchFamily="34" charset="0"/>
              </a:rPr>
              <a:t>(judgment in Cassis de Dijon-1979)</a:t>
            </a:r>
          </a:p>
          <a:p>
            <a:pPr lvl="1" algn="just"/>
            <a:r>
              <a:rPr lang="en-US" sz="1400" b="1" dirty="0">
                <a:solidFill>
                  <a:srgbClr val="1F2D29"/>
                </a:solidFill>
                <a:latin typeface="Calibri" panose="020F0502020204030204" pitchFamily="34" charset="0"/>
                <a:cs typeface="Calibri" panose="020F0502020204030204" pitchFamily="34" charset="0"/>
              </a:rPr>
              <a:t>The right to equality</a:t>
            </a:r>
          </a:p>
          <a:p>
            <a:pPr lvl="2" algn="just"/>
            <a:r>
              <a:rPr lang="en-US" sz="1200" b="1" dirty="0">
                <a:solidFill>
                  <a:srgbClr val="1F2D29"/>
                </a:solidFill>
                <a:latin typeface="Calibri" panose="020F0502020204030204" pitchFamily="34" charset="0"/>
                <a:cs typeface="Calibri" panose="020F0502020204030204" pitchFamily="34" charset="0"/>
              </a:rPr>
              <a:t>Equal pay </a:t>
            </a:r>
            <a:r>
              <a:rPr lang="en-US" sz="1200" dirty="0">
                <a:solidFill>
                  <a:srgbClr val="1F2D29"/>
                </a:solidFill>
                <a:latin typeface="Calibri" panose="020F0502020204030204" pitchFamily="34" charset="0"/>
                <a:cs typeface="Calibri" panose="020F0502020204030204" pitchFamily="34" charset="0"/>
              </a:rPr>
              <a:t>for women and men of workers for this work has direct effect (1976-Defrenne decision).</a:t>
            </a:r>
          </a:p>
          <a:p>
            <a:pPr lvl="1" algn="just"/>
            <a:endParaRPr lang="en-US" dirty="0">
              <a:latin typeface="Calibri" panose="020F0502020204030204" pitchFamily="34" charset="0"/>
              <a:cs typeface="Calibri" panose="020F0502020204030204"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 name="Rectangle 80">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Oval 86">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9" name="Picture 88">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14338" name="Rectangle 2">
            <a:extLst>
              <a:ext uri="{FF2B5EF4-FFF2-40B4-BE49-F238E27FC236}">
                <a16:creationId xmlns:a16="http://schemas.microsoft.com/office/drawing/2014/main" id="{B2F90EEA-727D-3149-A63D-724EF324BF92}"/>
              </a:ext>
            </a:extLst>
          </p:cNvPr>
          <p:cNvSpPr>
            <a:spLocks noGrp="1" noChangeArrowheads="1"/>
          </p:cNvSpPr>
          <p:nvPr>
            <p:ph type="title"/>
          </p:nvPr>
        </p:nvSpPr>
        <p:spPr>
          <a:xfrm>
            <a:off x="1958856" y="1022548"/>
            <a:ext cx="5968748" cy="1308063"/>
          </a:xfrm>
        </p:spPr>
        <p:txBody>
          <a:bodyPr anchor="b">
            <a:normAutofit/>
          </a:bodyPr>
          <a:lstStyle/>
          <a:p>
            <a:pPr algn="ctr"/>
            <a:r>
              <a:rPr lang="en-US" altLang="en-US" sz="3800" b="1" dirty="0">
                <a:solidFill>
                  <a:srgbClr val="1F2D29"/>
                </a:solidFill>
                <a:latin typeface="Calibri" panose="020F0502020204030204" pitchFamily="34" charset="0"/>
                <a:cs typeface="Calibri" panose="020F0502020204030204" pitchFamily="34" charset="0"/>
              </a:rPr>
              <a:t>The role of the CJEU (II)</a:t>
            </a:r>
            <a:endParaRPr lang="el-GR" altLang="en-US" sz="3800" dirty="0">
              <a:solidFill>
                <a:srgbClr val="1F2D29"/>
              </a:solidFill>
              <a:latin typeface="Calibri" panose="020F0502020204030204" pitchFamily="34" charset="0"/>
              <a:cs typeface="Calibri" panose="020F0502020204030204" pitchFamily="34" charset="0"/>
            </a:endParaRPr>
          </a:p>
        </p:txBody>
      </p:sp>
      <p:sp>
        <p:nvSpPr>
          <p:cNvPr id="14339" name="Rectangle 3">
            <a:extLst>
              <a:ext uri="{FF2B5EF4-FFF2-40B4-BE49-F238E27FC236}">
                <a16:creationId xmlns:a16="http://schemas.microsoft.com/office/drawing/2014/main" id="{CE2A50B3-DF75-CC49-A80A-F94D5AFD39B3}"/>
              </a:ext>
            </a:extLst>
          </p:cNvPr>
          <p:cNvSpPr>
            <a:spLocks noGrp="1" noChangeArrowheads="1"/>
          </p:cNvSpPr>
          <p:nvPr>
            <p:ph idx="1"/>
          </p:nvPr>
        </p:nvSpPr>
        <p:spPr>
          <a:xfrm>
            <a:off x="1727199" y="2641604"/>
            <a:ext cx="5716205" cy="3443107"/>
          </a:xfrm>
        </p:spPr>
        <p:txBody>
          <a:bodyPr anchor="t">
            <a:normAutofit/>
          </a:bodyPr>
          <a:lstStyle/>
          <a:p>
            <a:pPr lvl="0" algn="just"/>
            <a:r>
              <a:rPr lang="en-US" b="1" dirty="0">
                <a:solidFill>
                  <a:srgbClr val="1F2D29"/>
                </a:solidFill>
                <a:latin typeface="Calibri" panose="020F0502020204030204" pitchFamily="34" charset="0"/>
                <a:cs typeface="Calibri" panose="020F0502020204030204" pitchFamily="34" charset="0"/>
              </a:rPr>
              <a:t>Principle of the primacy of Community law on domestic law </a:t>
            </a:r>
            <a:r>
              <a:rPr lang="en-US" dirty="0">
                <a:solidFill>
                  <a:srgbClr val="1F2D29"/>
                </a:solidFill>
                <a:latin typeface="Calibri" panose="020F0502020204030204" pitchFamily="34" charset="0"/>
                <a:cs typeface="Calibri" panose="020F0502020204030204" pitchFamily="34" charset="0"/>
              </a:rPr>
              <a:t>(1964-decision Costa).</a:t>
            </a:r>
          </a:p>
          <a:p>
            <a:pPr lvl="0" algn="just"/>
            <a:r>
              <a:rPr lang="en-US" b="1" dirty="0">
                <a:solidFill>
                  <a:srgbClr val="1F2D29"/>
                </a:solidFill>
                <a:latin typeface="Calibri" panose="020F0502020204030204" pitchFamily="34" charset="0"/>
                <a:cs typeface="Calibri" panose="020F0502020204030204" pitchFamily="34" charset="0"/>
              </a:rPr>
              <a:t>Principle of Member States ' liability </a:t>
            </a:r>
            <a:r>
              <a:rPr lang="en-US" dirty="0">
                <a:solidFill>
                  <a:srgbClr val="1F2D29"/>
                </a:solidFill>
                <a:latin typeface="Calibri" panose="020F0502020204030204" pitchFamily="34" charset="0"/>
                <a:cs typeface="Calibri" panose="020F0502020204030204" pitchFamily="34" charset="0"/>
              </a:rPr>
              <a:t>to individuals for the damage caused to them by infringements of Community law by the Member States (1991-Judgment in Francovich)</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 name="Rectangle 140">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5" name="Oval 144">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7" name="Picture 146">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3074" name="Rectangle 2">
            <a:extLst>
              <a:ext uri="{FF2B5EF4-FFF2-40B4-BE49-F238E27FC236}">
                <a16:creationId xmlns:a16="http://schemas.microsoft.com/office/drawing/2014/main" id="{CA0F0906-C35E-E84C-824B-7152E0CB444A}"/>
              </a:ext>
            </a:extLst>
          </p:cNvPr>
          <p:cNvSpPr>
            <a:spLocks noGrp="1" noChangeArrowheads="1"/>
          </p:cNvSpPr>
          <p:nvPr>
            <p:ph type="title"/>
          </p:nvPr>
        </p:nvSpPr>
        <p:spPr>
          <a:xfrm>
            <a:off x="1958856" y="1022548"/>
            <a:ext cx="5968748" cy="1308063"/>
          </a:xfrm>
        </p:spPr>
        <p:txBody>
          <a:bodyPr anchor="b">
            <a:normAutofit/>
          </a:bodyPr>
          <a:lstStyle/>
          <a:p>
            <a:pPr lvl="0" algn="ctr">
              <a:spcAft>
                <a:spcPts val="0"/>
              </a:spcAft>
              <a:tabLst>
                <a:tab pos="457200" algn="l"/>
              </a:tabLst>
            </a:pPr>
            <a:r>
              <a:rPr lang="en-US" b="1" dirty="0">
                <a:solidFill>
                  <a:srgbClr val="002060"/>
                </a:solidFill>
                <a:latin typeface="Calibri" panose="020F0502020204030204" pitchFamily="34" charset="0"/>
                <a:cs typeface="Calibri" panose="020F0502020204030204" pitchFamily="34" charset="0"/>
              </a:rPr>
              <a:t>The CJEU should be distinguished from other international tribunals</a:t>
            </a:r>
            <a:endParaRPr lang="el-GR" altLang="en-US" sz="3800" b="1" dirty="0">
              <a:solidFill>
                <a:srgbClr val="1F2D29"/>
              </a:solidFill>
              <a:latin typeface="Calibri" panose="020F0502020204030204" pitchFamily="34" charset="0"/>
              <a:cs typeface="Calibri" panose="020F0502020204030204" pitchFamily="34" charset="0"/>
            </a:endParaRPr>
          </a:p>
        </p:txBody>
      </p:sp>
      <p:sp>
        <p:nvSpPr>
          <p:cNvPr id="3075" name="Rectangle 3">
            <a:extLst>
              <a:ext uri="{FF2B5EF4-FFF2-40B4-BE49-F238E27FC236}">
                <a16:creationId xmlns:a16="http://schemas.microsoft.com/office/drawing/2014/main" id="{9EE656EE-F33B-AC49-A79F-3716530A7E52}"/>
              </a:ext>
            </a:extLst>
          </p:cNvPr>
          <p:cNvSpPr>
            <a:spLocks noGrp="1" noChangeArrowheads="1"/>
          </p:cNvSpPr>
          <p:nvPr>
            <p:ph idx="1"/>
          </p:nvPr>
        </p:nvSpPr>
        <p:spPr>
          <a:xfrm>
            <a:off x="1727199" y="2641604"/>
            <a:ext cx="5716205" cy="3443107"/>
          </a:xfrm>
        </p:spPr>
        <p:txBody>
          <a:bodyPr anchor="t">
            <a:normAutofit/>
          </a:bodyPr>
          <a:lstStyle/>
          <a:p>
            <a:pPr marL="342900" lvl="0" indent="-342900">
              <a:spcAft>
                <a:spcPts val="0"/>
              </a:spcAft>
              <a:buFont typeface="Wingdings" pitchFamily="2" charset="2"/>
              <a:buChar char=""/>
              <a:tabLst>
                <a:tab pos="457200" algn="l"/>
              </a:tabLst>
            </a:pPr>
            <a:r>
              <a:rPr lang="en-US" dirty="0">
                <a:solidFill>
                  <a:srgbClr val="1F2D29"/>
                </a:solidFill>
                <a:latin typeface="Calibri" panose="020F0502020204030204" pitchFamily="34" charset="0"/>
                <a:cs typeface="Calibri" panose="020F0502020204030204" pitchFamily="34" charset="0"/>
              </a:rPr>
              <a:t>EUROPEAN COURT OF HUMAN RIGHTS </a:t>
            </a:r>
          </a:p>
          <a:p>
            <a:pPr marL="681038" lvl="1" indent="-342900">
              <a:spcAft>
                <a:spcPts val="0"/>
              </a:spcAft>
              <a:buFont typeface="Wingdings" pitchFamily="2" charset="2"/>
              <a:buChar char=""/>
              <a:tabLst>
                <a:tab pos="457200" algn="l"/>
              </a:tabLst>
            </a:pPr>
            <a:r>
              <a:rPr lang="en-US" sz="1800" dirty="0">
                <a:solidFill>
                  <a:srgbClr val="1F2D29"/>
                </a:solidFill>
                <a:latin typeface="Calibri" panose="020F0502020204030204" pitchFamily="34" charset="0"/>
                <a:cs typeface="Calibri" panose="020F0502020204030204" pitchFamily="34" charset="0"/>
              </a:rPr>
              <a:t>An institution of the Council of Europe, meets in Strasbourg </a:t>
            </a:r>
          </a:p>
          <a:p>
            <a:pPr marL="342900" lvl="0" indent="-342900">
              <a:spcAft>
                <a:spcPts val="0"/>
              </a:spcAft>
              <a:buFont typeface="Wingdings" pitchFamily="2" charset="2"/>
              <a:buChar char=""/>
              <a:tabLst>
                <a:tab pos="457200" algn="l"/>
              </a:tabLst>
            </a:pPr>
            <a:r>
              <a:rPr lang="en-US" dirty="0">
                <a:solidFill>
                  <a:srgbClr val="1F2D29"/>
                </a:solidFill>
                <a:latin typeface="Calibri" panose="020F0502020204030204" pitchFamily="34" charset="0"/>
                <a:cs typeface="Calibri" panose="020F0502020204030204" pitchFamily="34" charset="0"/>
              </a:rPr>
              <a:t>INTERNATIONAL COURT OF JUSTICE </a:t>
            </a:r>
          </a:p>
          <a:p>
            <a:pPr marL="681038" lvl="1" indent="-342900">
              <a:spcAft>
                <a:spcPts val="0"/>
              </a:spcAft>
              <a:buFont typeface="Wingdings" pitchFamily="2" charset="2"/>
              <a:buChar char=""/>
              <a:tabLst>
                <a:tab pos="457200" algn="l"/>
              </a:tabLst>
            </a:pPr>
            <a:r>
              <a:rPr lang="en-US" sz="1800" dirty="0">
                <a:solidFill>
                  <a:srgbClr val="1F2D29"/>
                </a:solidFill>
                <a:latin typeface="Calibri" panose="020F0502020204030204" pitchFamily="34" charset="0"/>
                <a:cs typeface="Calibri" panose="020F0502020204030204" pitchFamily="34" charset="0"/>
              </a:rPr>
              <a:t>A tribunal of the United Nations, meets in The Hague</a:t>
            </a:r>
          </a:p>
          <a:p>
            <a:pPr marL="342900" lvl="0" indent="-342900">
              <a:spcAft>
                <a:spcPts val="0"/>
              </a:spcAft>
              <a:buFont typeface="Wingdings" pitchFamily="2" charset="2"/>
              <a:buChar char=""/>
              <a:tabLst>
                <a:tab pos="457200" algn="l"/>
              </a:tabLst>
            </a:pPr>
            <a:r>
              <a:rPr lang="en-US" dirty="0">
                <a:solidFill>
                  <a:srgbClr val="1F2D29"/>
                </a:solidFill>
                <a:latin typeface="Calibri" panose="020F0502020204030204" pitchFamily="34" charset="0"/>
                <a:cs typeface="Calibri" panose="020F0502020204030204" pitchFamily="34" charset="0"/>
              </a:rPr>
              <a:t>INTERNATIONAL CRIMINAL COURT </a:t>
            </a:r>
          </a:p>
          <a:p>
            <a:pPr marL="681038" lvl="1" indent="-342900">
              <a:spcAft>
                <a:spcPts val="0"/>
              </a:spcAft>
              <a:buFont typeface="Wingdings" pitchFamily="2" charset="2"/>
              <a:buChar char=""/>
              <a:tabLst>
                <a:tab pos="457200" algn="l"/>
              </a:tabLst>
            </a:pPr>
            <a:r>
              <a:rPr lang="en-US" sz="1800" dirty="0">
                <a:solidFill>
                  <a:srgbClr val="1F2D29"/>
                </a:solidFill>
                <a:latin typeface="Calibri" panose="020F0502020204030204" pitchFamily="34" charset="0"/>
                <a:cs typeface="Calibri" panose="020F0502020204030204" pitchFamily="34" charset="0"/>
              </a:rPr>
              <a:t>A court of the United Nations, meets in The Hague</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0" name="Oval 139">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2" name="Picture 141">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16386" name="Rectangle 2">
            <a:extLst>
              <a:ext uri="{FF2B5EF4-FFF2-40B4-BE49-F238E27FC236}">
                <a16:creationId xmlns:a16="http://schemas.microsoft.com/office/drawing/2014/main" id="{8683962F-C844-7448-BA2D-6CF8A2EFD703}"/>
              </a:ext>
            </a:extLst>
          </p:cNvPr>
          <p:cNvSpPr>
            <a:spLocks noGrp="1" noChangeArrowheads="1"/>
          </p:cNvSpPr>
          <p:nvPr>
            <p:ph type="title"/>
          </p:nvPr>
        </p:nvSpPr>
        <p:spPr>
          <a:xfrm>
            <a:off x="1958856" y="1022548"/>
            <a:ext cx="5968748" cy="1308063"/>
          </a:xfrm>
        </p:spPr>
        <p:txBody>
          <a:bodyPr anchor="b">
            <a:normAutofit/>
          </a:bodyPr>
          <a:lstStyle/>
          <a:p>
            <a:pPr algn="ctr"/>
            <a:r>
              <a:rPr lang="en-US" sz="2800" b="1" i="0" kern="1200" cap="none" dirty="0">
                <a:solidFill>
                  <a:schemeClr val="tx1"/>
                </a:solidFill>
                <a:effectLst/>
                <a:latin typeface="Calibri" panose="020F0502020204030204" pitchFamily="34" charset="0"/>
                <a:ea typeface="+mj-ea"/>
                <a:cs typeface="Calibri" panose="020F0502020204030204" pitchFamily="34" charset="0"/>
              </a:rPr>
              <a:t>The structure of the judicial system in most Roman law countries</a:t>
            </a:r>
            <a:endParaRPr lang="el-GR" altLang="en-US" sz="3200" b="1" dirty="0">
              <a:solidFill>
                <a:srgbClr val="1F2D29"/>
              </a:solidFill>
              <a:latin typeface="Calibri" panose="020F0502020204030204" pitchFamily="34" charset="0"/>
              <a:cs typeface="Calibri" panose="020F0502020204030204" pitchFamily="34" charset="0"/>
            </a:endParaRPr>
          </a:p>
        </p:txBody>
      </p:sp>
      <p:sp>
        <p:nvSpPr>
          <p:cNvPr id="16387" name="Rectangle 3">
            <a:extLst>
              <a:ext uri="{FF2B5EF4-FFF2-40B4-BE49-F238E27FC236}">
                <a16:creationId xmlns:a16="http://schemas.microsoft.com/office/drawing/2014/main" id="{FDEABC90-DA29-D24A-91AF-DC7A4D32666F}"/>
              </a:ext>
            </a:extLst>
          </p:cNvPr>
          <p:cNvSpPr>
            <a:spLocks noGrp="1" noChangeArrowheads="1"/>
          </p:cNvSpPr>
          <p:nvPr>
            <p:ph idx="1"/>
          </p:nvPr>
        </p:nvSpPr>
        <p:spPr>
          <a:xfrm>
            <a:off x="1727199" y="2641604"/>
            <a:ext cx="5716205" cy="3443107"/>
          </a:xfrm>
        </p:spPr>
        <p:txBody>
          <a:bodyPr anchor="t">
            <a:noAutofit/>
          </a:bodyPr>
          <a:lstStyle/>
          <a:p>
            <a:pPr lvl="1" algn="just"/>
            <a:r>
              <a:rPr lang="en-US" sz="2000" kern="1200" dirty="0">
                <a:solidFill>
                  <a:schemeClr val="tx1"/>
                </a:solidFill>
                <a:effectLst/>
                <a:latin typeface="Calibri" panose="020F0502020204030204" pitchFamily="34" charset="0"/>
                <a:cs typeface="Calibri" panose="020F0502020204030204" pitchFamily="34" charset="0"/>
              </a:rPr>
              <a:t>Civil justice </a:t>
            </a:r>
          </a:p>
          <a:p>
            <a:pPr lvl="2" algn="just"/>
            <a:r>
              <a:rPr lang="en-US" sz="2000" dirty="0">
                <a:latin typeface="Calibri" panose="020F0502020204030204" pitchFamily="34" charset="0"/>
                <a:cs typeface="Calibri" panose="020F0502020204030204" pitchFamily="34" charset="0"/>
              </a:rPr>
              <a:t>Rules on </a:t>
            </a:r>
            <a:r>
              <a:rPr lang="en-US" sz="2000" kern="1200" dirty="0">
                <a:solidFill>
                  <a:schemeClr val="tx1"/>
                </a:solidFill>
                <a:effectLst/>
                <a:latin typeface="Calibri" panose="020F0502020204030204" pitchFamily="34" charset="0"/>
                <a:cs typeface="Calibri" panose="020F0502020204030204" pitchFamily="34" charset="0"/>
              </a:rPr>
              <a:t>differences between individuals</a:t>
            </a:r>
          </a:p>
          <a:p>
            <a:pPr lvl="1" algn="just"/>
            <a:r>
              <a:rPr lang="en-US" sz="2000" kern="1200" dirty="0">
                <a:solidFill>
                  <a:schemeClr val="tx1"/>
                </a:solidFill>
                <a:effectLst/>
                <a:latin typeface="Calibri" panose="020F0502020204030204" pitchFamily="34" charset="0"/>
                <a:cs typeface="Calibri" panose="020F0502020204030204" pitchFamily="34" charset="0"/>
              </a:rPr>
              <a:t>Criminal justice</a:t>
            </a:r>
          </a:p>
          <a:p>
            <a:pPr lvl="2" algn="just"/>
            <a:r>
              <a:rPr lang="en-US" sz="2000" dirty="0">
                <a:latin typeface="Calibri" panose="020F0502020204030204" pitchFamily="34" charset="0"/>
                <a:cs typeface="Calibri" panose="020F0502020204030204" pitchFamily="34" charset="0"/>
              </a:rPr>
              <a:t>Rues on the </a:t>
            </a:r>
            <a:r>
              <a:rPr lang="en-US" sz="2000" kern="1200" dirty="0">
                <a:solidFill>
                  <a:schemeClr val="tx1"/>
                </a:solidFill>
                <a:effectLst/>
                <a:latin typeface="Calibri" panose="020F0502020204030204" pitchFamily="34" charset="0"/>
                <a:cs typeface="Calibri" panose="020F0502020204030204" pitchFamily="34" charset="0"/>
              </a:rPr>
              <a:t>(violation of public order laws by individuals</a:t>
            </a:r>
          </a:p>
          <a:p>
            <a:pPr lvl="1" algn="just"/>
            <a:r>
              <a:rPr lang="en-US" sz="2000" kern="1200" dirty="0">
                <a:solidFill>
                  <a:schemeClr val="tx1"/>
                </a:solidFill>
                <a:effectLst/>
                <a:latin typeface="Calibri" panose="020F0502020204030204" pitchFamily="34" charset="0"/>
                <a:cs typeface="Calibri" panose="020F0502020204030204" pitchFamily="34" charset="0"/>
              </a:rPr>
              <a:t>Administrative justice </a:t>
            </a:r>
          </a:p>
          <a:p>
            <a:pPr lvl="2" algn="just"/>
            <a:r>
              <a:rPr lang="en-US" sz="2000" kern="1200" dirty="0">
                <a:solidFill>
                  <a:schemeClr val="tx1"/>
                </a:solidFill>
                <a:effectLst/>
                <a:latin typeface="Calibri" panose="020F0502020204030204" pitchFamily="34" charset="0"/>
                <a:cs typeface="Calibri" panose="020F0502020204030204" pitchFamily="34" charset="0"/>
              </a:rPr>
              <a:t>rules on differences between the administration and those administered</a:t>
            </a:r>
          </a:p>
          <a:p>
            <a:pPr lvl="1" algn="just"/>
            <a:r>
              <a:rPr lang="el-GR" altLang="en-US" sz="2000" dirty="0">
                <a:solidFill>
                  <a:srgbClr val="1F2D29"/>
                </a:solidFill>
                <a:latin typeface="Calibri" panose="020F0502020204030204" pitchFamily="34" charset="0"/>
                <a:cs typeface="Calibri" panose="020F0502020204030204" pitchFamily="34" charset="0"/>
              </a:rPr>
              <a:t>)</a:t>
            </a:r>
          </a:p>
          <a:p>
            <a:pPr lvl="1" algn="just"/>
            <a:endParaRPr lang="el-GR" altLang="en-US" sz="2000" dirty="0">
              <a:solidFill>
                <a:srgbClr val="1F2D29"/>
              </a:solidFill>
              <a:latin typeface="Calibri" panose="020F0502020204030204" pitchFamily="34" charset="0"/>
              <a:cs typeface="Calibri" panose="020F0502020204030204"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 name="Oval 193">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5" name="Picture 194">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17410" name="Rectangle 2">
            <a:extLst>
              <a:ext uri="{FF2B5EF4-FFF2-40B4-BE49-F238E27FC236}">
                <a16:creationId xmlns:a16="http://schemas.microsoft.com/office/drawing/2014/main" id="{CE32C5C2-0691-A640-957C-808818D879F3}"/>
              </a:ext>
            </a:extLst>
          </p:cNvPr>
          <p:cNvSpPr>
            <a:spLocks noGrp="1" noChangeArrowheads="1"/>
          </p:cNvSpPr>
          <p:nvPr>
            <p:ph type="title"/>
          </p:nvPr>
        </p:nvSpPr>
        <p:spPr>
          <a:xfrm>
            <a:off x="1958856" y="1022548"/>
            <a:ext cx="5968748" cy="1308063"/>
          </a:xfrm>
        </p:spPr>
        <p:txBody>
          <a:bodyPr anchor="b">
            <a:normAutofit/>
          </a:bodyPr>
          <a:lstStyle/>
          <a:p>
            <a:pPr algn="l"/>
            <a:endParaRPr lang="en-US" sz="2400" b="1" dirty="0">
              <a:solidFill>
                <a:srgbClr val="1F2D29"/>
              </a:solidFill>
              <a:effectLst/>
              <a:latin typeface="Calibri" panose="020F0502020204030204" pitchFamily="34" charset="0"/>
              <a:cs typeface="Calibri" panose="020F0502020204030204" pitchFamily="34" charset="0"/>
            </a:endParaRPr>
          </a:p>
          <a:p>
            <a:pPr lvl="1" algn="ctr"/>
            <a:r>
              <a:rPr lang="en-US" sz="2400" b="1" dirty="0">
                <a:solidFill>
                  <a:srgbClr val="1F2D29"/>
                </a:solidFill>
                <a:effectLst/>
                <a:latin typeface="Calibri" panose="020F0502020204030204" pitchFamily="34" charset="0"/>
                <a:cs typeface="Calibri" panose="020F0502020204030204" pitchFamily="34" charset="0"/>
              </a:rPr>
              <a:t>The structure of the judicial system in the European Union</a:t>
            </a:r>
          </a:p>
        </p:txBody>
      </p:sp>
      <p:sp>
        <p:nvSpPr>
          <p:cNvPr id="17411" name="Rectangle 3">
            <a:extLst>
              <a:ext uri="{FF2B5EF4-FFF2-40B4-BE49-F238E27FC236}">
                <a16:creationId xmlns:a16="http://schemas.microsoft.com/office/drawing/2014/main" id="{884464DE-0700-2945-9402-98A91FD10E11}"/>
              </a:ext>
            </a:extLst>
          </p:cNvPr>
          <p:cNvSpPr>
            <a:spLocks noGrp="1" noChangeArrowheads="1"/>
          </p:cNvSpPr>
          <p:nvPr>
            <p:ph idx="1"/>
          </p:nvPr>
        </p:nvSpPr>
        <p:spPr>
          <a:xfrm>
            <a:off x="1727199" y="2641604"/>
            <a:ext cx="5716205" cy="3443107"/>
          </a:xfrm>
        </p:spPr>
        <p:txBody>
          <a:bodyPr anchor="t">
            <a:normAutofit/>
          </a:bodyPr>
          <a:lstStyle/>
          <a:p>
            <a:pPr lvl="0" algn="just"/>
            <a:r>
              <a:rPr lang="en-US" dirty="0">
                <a:solidFill>
                  <a:srgbClr val="1F2D29"/>
                </a:solidFill>
                <a:latin typeface="Calibri" panose="020F0502020204030204" pitchFamily="34" charset="0"/>
                <a:cs typeface="Calibri" panose="020F0502020204030204" pitchFamily="34" charset="0"/>
              </a:rPr>
              <a:t>The European Union has neither a civil nor a criminal justice system because it lacks its own civil and criminal legislation (with the exception of </a:t>
            </a:r>
            <a:r>
              <a:rPr lang="en-US" dirty="0" err="1">
                <a:solidFill>
                  <a:srgbClr val="1F2D29"/>
                </a:solidFill>
                <a:latin typeface="Calibri" panose="020F0502020204030204" pitchFamily="34" charset="0"/>
                <a:cs typeface="Calibri" panose="020F0502020204030204" pitchFamily="34" charset="0"/>
              </a:rPr>
              <a:t>labour</a:t>
            </a:r>
            <a:r>
              <a:rPr lang="en-US" dirty="0">
                <a:solidFill>
                  <a:srgbClr val="1F2D29"/>
                </a:solidFill>
                <a:latin typeface="Calibri" panose="020F0502020204030204" pitchFamily="34" charset="0"/>
                <a:cs typeface="Calibri" panose="020F0502020204030204" pitchFamily="34" charset="0"/>
              </a:rPr>
              <a:t> disputes between EU and EU officials).</a:t>
            </a:r>
          </a:p>
          <a:p>
            <a:pPr lvl="0" algn="just"/>
            <a:r>
              <a:rPr lang="en-US" dirty="0">
                <a:solidFill>
                  <a:srgbClr val="1F2D29"/>
                </a:solidFill>
                <a:latin typeface="Calibri" panose="020F0502020204030204" pitchFamily="34" charset="0"/>
                <a:cs typeface="Calibri" panose="020F0502020204030204" pitchFamily="34" charset="0"/>
              </a:rPr>
              <a:t>The only area of judicial competence in the EU has to do with the various administrative powers arising from the Union's legal acts and the relevant obligations of Member States</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 name="Rectangle 77">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 name="Oval 81">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4" name="Picture 83">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18434" name="Rectangle 2">
            <a:extLst>
              <a:ext uri="{FF2B5EF4-FFF2-40B4-BE49-F238E27FC236}">
                <a16:creationId xmlns:a16="http://schemas.microsoft.com/office/drawing/2014/main" id="{9E92B60D-9EF3-D247-A3FF-BBB5B35D84DC}"/>
              </a:ext>
            </a:extLst>
          </p:cNvPr>
          <p:cNvSpPr>
            <a:spLocks noGrp="1" noChangeArrowheads="1"/>
          </p:cNvSpPr>
          <p:nvPr>
            <p:ph type="title"/>
          </p:nvPr>
        </p:nvSpPr>
        <p:spPr>
          <a:xfrm>
            <a:off x="1958856" y="1022548"/>
            <a:ext cx="5968748" cy="1308063"/>
          </a:xfrm>
        </p:spPr>
        <p:txBody>
          <a:bodyPr anchor="b">
            <a:normAutofit/>
          </a:bodyPr>
          <a:lstStyle/>
          <a:p>
            <a:pPr lvl="0" algn="ctr"/>
            <a:r>
              <a:rPr lang="en-US" sz="2400" b="1" dirty="0">
                <a:solidFill>
                  <a:srgbClr val="1F2D29"/>
                </a:solidFill>
                <a:latin typeface="Calibri" panose="020F0502020204030204" pitchFamily="34" charset="0"/>
                <a:cs typeface="Calibri" panose="020F0502020204030204" pitchFamily="34" charset="0"/>
              </a:rPr>
              <a:t>The structure of the judicial system in the European Union (II)</a:t>
            </a:r>
          </a:p>
        </p:txBody>
      </p:sp>
      <p:sp>
        <p:nvSpPr>
          <p:cNvPr id="18435" name="Rectangle 3">
            <a:extLst>
              <a:ext uri="{FF2B5EF4-FFF2-40B4-BE49-F238E27FC236}">
                <a16:creationId xmlns:a16="http://schemas.microsoft.com/office/drawing/2014/main" id="{3047848B-10D5-B747-8DA4-4DC23D8C84D9}"/>
              </a:ext>
            </a:extLst>
          </p:cNvPr>
          <p:cNvSpPr>
            <a:spLocks noGrp="1" noChangeArrowheads="1"/>
          </p:cNvSpPr>
          <p:nvPr>
            <p:ph idx="1"/>
          </p:nvPr>
        </p:nvSpPr>
        <p:spPr>
          <a:xfrm>
            <a:off x="1727199" y="2641604"/>
            <a:ext cx="5716205" cy="3443107"/>
          </a:xfrm>
        </p:spPr>
        <p:txBody>
          <a:bodyPr anchor="t">
            <a:noAutofit/>
          </a:bodyPr>
          <a:lstStyle/>
          <a:p>
            <a:pPr lvl="0" algn="just"/>
            <a:r>
              <a:rPr lang="en-US" sz="1600" dirty="0">
                <a:solidFill>
                  <a:srgbClr val="1F2D29"/>
                </a:solidFill>
                <a:latin typeface="Calibri" panose="020F0502020204030204" pitchFamily="34" charset="0"/>
                <a:cs typeface="Calibri" panose="020F0502020204030204" pitchFamily="34" charset="0"/>
              </a:rPr>
              <a:t>For this reason the Court of Justice of the EU rules only on acts or failure to act in relation to EU obligations</a:t>
            </a:r>
          </a:p>
          <a:p>
            <a:pPr algn="just"/>
            <a:r>
              <a:rPr lang="en-US" sz="1600" dirty="0">
                <a:solidFill>
                  <a:srgbClr val="1F2D29"/>
                </a:solidFill>
                <a:latin typeface="Calibri" panose="020F0502020204030204" pitchFamily="34" charset="0"/>
                <a:cs typeface="Calibri" panose="020F0502020204030204" pitchFamily="34" charset="0"/>
              </a:rPr>
              <a:t>It </a:t>
            </a:r>
            <a:r>
              <a:rPr lang="en-US" sz="1600" dirty="0">
                <a:latin typeface="Calibri" panose="020F0502020204030204" pitchFamily="34" charset="0"/>
                <a:cs typeface="Calibri" panose="020F0502020204030204" pitchFamily="34" charset="0"/>
              </a:rPr>
              <a:t>ensures that "the law is observed" "in the interpretation and application" of the Treaties</a:t>
            </a:r>
            <a:endParaRPr lang="en-US" sz="1600" dirty="0">
              <a:solidFill>
                <a:srgbClr val="1F2D29"/>
              </a:solidFill>
              <a:latin typeface="Calibri" panose="020F0502020204030204" pitchFamily="34" charset="0"/>
              <a:cs typeface="Calibri" panose="020F0502020204030204" pitchFamily="34" charset="0"/>
            </a:endParaRPr>
          </a:p>
          <a:p>
            <a:pPr lvl="0" algn="just"/>
            <a:r>
              <a:rPr lang="en-US" sz="1600" dirty="0">
                <a:solidFill>
                  <a:srgbClr val="1F2D29"/>
                </a:solidFill>
                <a:latin typeface="Calibri" panose="020F0502020204030204" pitchFamily="34" charset="0"/>
                <a:cs typeface="Calibri" panose="020F0502020204030204" pitchFamily="34" charset="0"/>
              </a:rPr>
              <a:t>It can impose administrative and pecuniary sanctions (monetary payments) - not punishment</a:t>
            </a:r>
          </a:p>
          <a:p>
            <a:pPr lvl="0" algn="just"/>
            <a:r>
              <a:rPr lang="en-US" sz="1600" dirty="0">
                <a:solidFill>
                  <a:srgbClr val="1F2D29"/>
                </a:solidFill>
                <a:latin typeface="Calibri" panose="020F0502020204030204" pitchFamily="34" charset="0"/>
                <a:cs typeface="Calibri" panose="020F0502020204030204" pitchFamily="34" charset="0"/>
              </a:rPr>
              <a:t>The EU is depending on Member States to investigate criminal responsibilities even in cases of breaches of Community legislation</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3" name="Rectangle 71">
            <a:extLst>
              <a:ext uri="{FF2B5EF4-FFF2-40B4-BE49-F238E27FC236}">
                <a16:creationId xmlns:a16="http://schemas.microsoft.com/office/drawing/2014/main" id="{8D8B8BFF-ABC6-4302-9767-D2ADEE381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4" name="Picture 73">
            <a:extLst>
              <a:ext uri="{FF2B5EF4-FFF2-40B4-BE49-F238E27FC236}">
                <a16:creationId xmlns:a16="http://schemas.microsoft.com/office/drawing/2014/main" id="{D5F431FD-989C-4F7B-9EF1-BDED51AED4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7175" name="Rectangle 75">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6" name="Rectangle 77">
            <a:extLst>
              <a:ext uri="{FF2B5EF4-FFF2-40B4-BE49-F238E27FC236}">
                <a16:creationId xmlns:a16="http://schemas.microsoft.com/office/drawing/2014/main" id="{7AFFF3F7-4395-4F19-BC12-8940796BE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31"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7" name="Rectangle 79">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4429" y="0"/>
            <a:ext cx="8179570"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Rectangle 2">
            <a:extLst>
              <a:ext uri="{FF2B5EF4-FFF2-40B4-BE49-F238E27FC236}">
                <a16:creationId xmlns:a16="http://schemas.microsoft.com/office/drawing/2014/main" id="{F409B486-547D-A141-B6A7-760B142BC83C}"/>
              </a:ext>
            </a:extLst>
          </p:cNvPr>
          <p:cNvSpPr>
            <a:spLocks noGrp="1" noChangeArrowheads="1"/>
          </p:cNvSpPr>
          <p:nvPr>
            <p:ph type="title"/>
          </p:nvPr>
        </p:nvSpPr>
        <p:spPr>
          <a:xfrm>
            <a:off x="1687560" y="808056"/>
            <a:ext cx="6005070" cy="1518934"/>
          </a:xfrm>
        </p:spPr>
        <p:txBody>
          <a:bodyPr anchor="t">
            <a:normAutofit/>
          </a:bodyPr>
          <a:lstStyle/>
          <a:p>
            <a:pPr algn="ctr"/>
            <a:r>
              <a:rPr lang="en-US" altLang="en-US" sz="4400" b="1" dirty="0">
                <a:solidFill>
                  <a:schemeClr val="tx2"/>
                </a:solidFill>
                <a:latin typeface="Calibri" panose="020F0502020204030204" pitchFamily="34" charset="0"/>
                <a:cs typeface="Calibri" panose="020F0502020204030204" pitchFamily="34" charset="0"/>
              </a:rPr>
              <a:t>The characteristics of the Court</a:t>
            </a:r>
            <a:endParaRPr lang="el-GR" altLang="en-US" sz="4400" b="1" dirty="0">
              <a:solidFill>
                <a:schemeClr val="tx2"/>
              </a:solidFill>
              <a:latin typeface="Calibri" panose="020F0502020204030204" pitchFamily="34" charset="0"/>
              <a:cs typeface="Calibri" panose="020F0502020204030204" pitchFamily="34" charset="0"/>
            </a:endParaRPr>
          </a:p>
        </p:txBody>
      </p:sp>
      <p:sp>
        <p:nvSpPr>
          <p:cNvPr id="7178" name="Right Triangle 81">
            <a:extLst>
              <a:ext uri="{FF2B5EF4-FFF2-40B4-BE49-F238E27FC236}">
                <a16:creationId xmlns:a16="http://schemas.microsoft.com/office/drawing/2014/main" id="{0BFD2628-8E1E-4A9C-8CC0-A04332683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357300" y="808056"/>
            <a:ext cx="179902"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1" name="Rectangle 3">
            <a:extLst>
              <a:ext uri="{FF2B5EF4-FFF2-40B4-BE49-F238E27FC236}">
                <a16:creationId xmlns:a16="http://schemas.microsoft.com/office/drawing/2014/main" id="{D4CD870D-AD96-0942-A3CA-F8961164631D}"/>
              </a:ext>
            </a:extLst>
          </p:cNvPr>
          <p:cNvSpPr>
            <a:spLocks noGrp="1" noChangeArrowheads="1"/>
          </p:cNvSpPr>
          <p:nvPr>
            <p:ph idx="1"/>
          </p:nvPr>
        </p:nvSpPr>
        <p:spPr>
          <a:xfrm>
            <a:off x="1687560" y="2547708"/>
            <a:ext cx="6005070" cy="3502235"/>
          </a:xfrm>
        </p:spPr>
        <p:txBody>
          <a:bodyPr anchor="ctr">
            <a:normAutofit/>
          </a:bodyPr>
          <a:lstStyle/>
          <a:p>
            <a:pPr lvl="0" algn="just"/>
            <a:r>
              <a:rPr lang="en-US" dirty="0">
                <a:latin typeface="Calibri" panose="020F0502020204030204" pitchFamily="34" charset="0"/>
                <a:cs typeface="Calibri" panose="020F0502020204030204" pitchFamily="34" charset="0"/>
              </a:rPr>
              <a:t>The Court of Justice of the European Union constitutes the </a:t>
            </a:r>
            <a:r>
              <a:rPr lang="en-US" b="1" dirty="0">
                <a:latin typeface="Calibri" panose="020F0502020204030204" pitchFamily="34" charset="0"/>
                <a:cs typeface="Calibri" panose="020F0502020204030204" pitchFamily="34" charset="0"/>
              </a:rPr>
              <a:t>Union’s judicial organ</a:t>
            </a:r>
            <a:r>
              <a:rPr lang="en-US" dirty="0">
                <a:latin typeface="Calibri" panose="020F0502020204030204" pitchFamily="34" charset="0"/>
                <a:cs typeface="Calibri" panose="020F0502020204030204" pitchFamily="34" charset="0"/>
              </a:rPr>
              <a:t>.</a:t>
            </a:r>
          </a:p>
          <a:p>
            <a:pPr lvl="0" algn="just"/>
            <a:r>
              <a:rPr lang="en-US" dirty="0">
                <a:latin typeface="Calibri" panose="020F0502020204030204" pitchFamily="34" charset="0"/>
                <a:cs typeface="Calibri" panose="020F0502020204030204" pitchFamily="34" charset="0"/>
              </a:rPr>
              <a:t>It consists of a number of bodies: the Court of Justice, the General Court (before the Lisbon Treaty called the Court of First Instance) and </a:t>
            </a:r>
            <a:r>
              <a:rPr lang="en-US" dirty="0" err="1">
                <a:latin typeface="Calibri" panose="020F0502020204030204" pitchFamily="34" charset="0"/>
                <a:cs typeface="Calibri" panose="020F0502020204030204" pitchFamily="34" charset="0"/>
              </a:rPr>
              <a:t>specialised</a:t>
            </a:r>
            <a:r>
              <a:rPr lang="en-US" dirty="0">
                <a:latin typeface="Calibri" panose="020F0502020204030204" pitchFamily="34" charset="0"/>
                <a:cs typeface="Calibri" panose="020F0502020204030204" pitchFamily="34" charset="0"/>
              </a:rPr>
              <a:t> courts.</a:t>
            </a:r>
          </a:p>
          <a:p>
            <a:pPr lvl="0" algn="just"/>
            <a:r>
              <a:rPr lang="en-US" dirty="0">
                <a:latin typeface="Calibri" panose="020F0502020204030204" pitchFamily="34" charset="0"/>
                <a:cs typeface="Calibri" panose="020F0502020204030204" pitchFamily="34" charset="0"/>
              </a:rPr>
              <a:t>Its main mission is to:</a:t>
            </a:r>
          </a:p>
          <a:p>
            <a:pPr lvl="1" algn="just"/>
            <a:r>
              <a:rPr lang="en-US" dirty="0">
                <a:latin typeface="Calibri" panose="020F0502020204030204" pitchFamily="34" charset="0"/>
                <a:cs typeface="Calibri" panose="020F0502020204030204" pitchFamily="34" charset="0"/>
              </a:rPr>
              <a:t>Control the legality of Community acts</a:t>
            </a:r>
          </a:p>
          <a:p>
            <a:pPr lvl="1" algn="just"/>
            <a:r>
              <a:rPr lang="en-US" dirty="0">
                <a:latin typeface="Calibri" panose="020F0502020204030204" pitchFamily="34" charset="0"/>
                <a:cs typeface="Calibri" panose="020F0502020204030204" pitchFamily="34" charset="0"/>
              </a:rPr>
              <a:t>Ensure a uniform interpretation and application of Community law.</a:t>
            </a:r>
          </a:p>
        </p:txBody>
      </p:sp>
      <p:sp>
        <p:nvSpPr>
          <p:cNvPr id="84" name="Rectangle 83">
            <a:extLst>
              <a:ext uri="{FF2B5EF4-FFF2-40B4-BE49-F238E27FC236}">
                <a16:creationId xmlns:a16="http://schemas.microsoft.com/office/drawing/2014/main" id="{D0DAE048-BF8A-4A95-8DBC-D3A926B94C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970" y="0"/>
            <a:ext cx="24003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Oval 75">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8" name="Picture 77">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4098" name="Rectangle 2">
            <a:extLst>
              <a:ext uri="{FF2B5EF4-FFF2-40B4-BE49-F238E27FC236}">
                <a16:creationId xmlns:a16="http://schemas.microsoft.com/office/drawing/2014/main" id="{7B797F6E-997D-2244-A7A1-254AE3714625}"/>
              </a:ext>
            </a:extLst>
          </p:cNvPr>
          <p:cNvSpPr>
            <a:spLocks noGrp="1" noChangeArrowheads="1"/>
          </p:cNvSpPr>
          <p:nvPr>
            <p:ph type="title"/>
          </p:nvPr>
        </p:nvSpPr>
        <p:spPr>
          <a:xfrm>
            <a:off x="1958856" y="1022548"/>
            <a:ext cx="5968748" cy="1308063"/>
          </a:xfrm>
        </p:spPr>
        <p:txBody>
          <a:bodyPr anchor="b">
            <a:normAutofit/>
          </a:bodyPr>
          <a:lstStyle/>
          <a:p>
            <a:pPr algn="ctr"/>
            <a:r>
              <a:rPr lang="en-US" altLang="en-US" sz="3800" b="1" dirty="0">
                <a:solidFill>
                  <a:srgbClr val="1F2D29"/>
                </a:solidFill>
                <a:latin typeface="Calibri" panose="020F0502020204030204" pitchFamily="34" charset="0"/>
                <a:cs typeface="Calibri" panose="020F0502020204030204" pitchFamily="34" charset="0"/>
              </a:rPr>
              <a:t>Composition</a:t>
            </a:r>
            <a:endParaRPr lang="el-GR" altLang="en-US" sz="3800" b="1" dirty="0">
              <a:solidFill>
                <a:srgbClr val="1F2D29"/>
              </a:solidFill>
              <a:latin typeface="Calibri" panose="020F0502020204030204" pitchFamily="34" charset="0"/>
              <a:cs typeface="Calibri" panose="020F0502020204030204" pitchFamily="34" charset="0"/>
            </a:endParaRPr>
          </a:p>
        </p:txBody>
      </p:sp>
      <p:sp>
        <p:nvSpPr>
          <p:cNvPr id="4099" name="Rectangle 3">
            <a:extLst>
              <a:ext uri="{FF2B5EF4-FFF2-40B4-BE49-F238E27FC236}">
                <a16:creationId xmlns:a16="http://schemas.microsoft.com/office/drawing/2014/main" id="{257DA31F-C8D2-2347-AFA8-736C745E6E9F}"/>
              </a:ext>
            </a:extLst>
          </p:cNvPr>
          <p:cNvSpPr>
            <a:spLocks noGrp="1" noChangeArrowheads="1"/>
          </p:cNvSpPr>
          <p:nvPr>
            <p:ph idx="1"/>
          </p:nvPr>
        </p:nvSpPr>
        <p:spPr>
          <a:xfrm>
            <a:off x="1727199" y="2641604"/>
            <a:ext cx="5716205" cy="3443107"/>
          </a:xfrm>
        </p:spPr>
        <p:txBody>
          <a:bodyPr anchor="t">
            <a:normAutofit fontScale="85000" lnSpcReduction="20000"/>
          </a:bodyPr>
          <a:lstStyle/>
          <a:p>
            <a:pPr lvl="0" algn="just"/>
            <a:r>
              <a:rPr lang="en-US" dirty="0">
                <a:latin typeface="Calibri" panose="020F0502020204030204" pitchFamily="34" charset="0"/>
                <a:cs typeface="Calibri" panose="020F0502020204030204" pitchFamily="34" charset="0"/>
              </a:rPr>
              <a:t>2</a:t>
            </a:r>
            <a:r>
              <a:rPr lang="el-GR">
                <a:latin typeface="Calibri" panose="020F0502020204030204" pitchFamily="34" charset="0"/>
                <a:cs typeface="Calibri" panose="020F0502020204030204" pitchFamily="34" charset="0"/>
              </a:rPr>
              <a:t>7 </a:t>
            </a:r>
            <a:r>
              <a:rPr lang="en-US">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judges (1 per Member State) and 11 advocates general</a:t>
            </a:r>
          </a:p>
          <a:p>
            <a:pPr lvl="0" algn="just"/>
            <a:r>
              <a:rPr lang="en-US" dirty="0">
                <a:latin typeface="Calibri" panose="020F0502020204030204" pitchFamily="34" charset="0"/>
                <a:cs typeface="Calibri" panose="020F0502020204030204" pitchFamily="34" charset="0"/>
              </a:rPr>
              <a:t>Sits in Luxembourg</a:t>
            </a:r>
          </a:p>
          <a:p>
            <a:pPr lvl="0" algn="just"/>
            <a:r>
              <a:rPr lang="en-US" dirty="0">
                <a:latin typeface="Calibri" panose="020F0502020204030204" pitchFamily="34" charset="0"/>
                <a:cs typeface="Calibri" panose="020F0502020204030204" pitchFamily="34" charset="0"/>
              </a:rPr>
              <a:t>Judges and advocates-general are appointed by common accord by the governments of the Member States for a renewable term of six years.</a:t>
            </a:r>
          </a:p>
          <a:p>
            <a:pPr lvl="0" algn="just"/>
            <a:r>
              <a:rPr lang="en-US" dirty="0">
                <a:latin typeface="Calibri" panose="020F0502020204030204" pitchFamily="34" charset="0"/>
                <a:cs typeface="Calibri" panose="020F0502020204030204" pitchFamily="34" charset="0"/>
              </a:rPr>
              <a:t>They are chosen from among legal experts who provide a full guarantee of independence and fulfil in their countries the necessary conditions for appointment in the highest judicial positions</a:t>
            </a:r>
            <a:r>
              <a:rPr lang="en-US" dirty="0">
                <a:latin typeface="Calibri" panose="020F0502020204030204" pitchFamily="34" charset="0"/>
                <a:cs typeface="Calibri" panose="020F0502020204030204" pitchFamily="34" charset="0"/>
                <a:sym typeface="Wingdings" pitchFamily="2" charset="2"/>
              </a:rPr>
              <a:t></a:t>
            </a:r>
            <a:r>
              <a:rPr lang="en-US" dirty="0">
                <a:latin typeface="Calibri" panose="020F0502020204030204" pitchFamily="34" charset="0"/>
                <a:cs typeface="Calibri" panose="020F0502020204030204" pitchFamily="34" charset="0"/>
              </a:rPr>
              <a:t> or have legal background (not necessarily judges).</a:t>
            </a:r>
          </a:p>
          <a:p>
            <a:pPr lvl="0" algn="just"/>
            <a:r>
              <a:rPr lang="en-US" dirty="0">
                <a:latin typeface="Calibri" panose="020F0502020204030204" pitchFamily="34" charset="0"/>
                <a:cs typeface="Calibri" panose="020F0502020204030204" pitchFamily="34" charset="0"/>
              </a:rPr>
              <a:t>The judges of the Court elect from among them the President of the Court for a renewable term of three years.</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 name="Rectangle 142">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7" name="Oval 146">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9" name="Picture 148">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5122" name="Rectangle 2">
            <a:extLst>
              <a:ext uri="{FF2B5EF4-FFF2-40B4-BE49-F238E27FC236}">
                <a16:creationId xmlns:a16="http://schemas.microsoft.com/office/drawing/2014/main" id="{66B8F326-8008-564A-ABFD-1F3B400288B2}"/>
              </a:ext>
            </a:extLst>
          </p:cNvPr>
          <p:cNvSpPr>
            <a:spLocks noGrp="1" noChangeArrowheads="1"/>
          </p:cNvSpPr>
          <p:nvPr>
            <p:ph type="title"/>
          </p:nvPr>
        </p:nvSpPr>
        <p:spPr>
          <a:xfrm>
            <a:off x="1958856" y="1022548"/>
            <a:ext cx="5968748" cy="1308063"/>
          </a:xfrm>
        </p:spPr>
        <p:txBody>
          <a:bodyPr anchor="b">
            <a:normAutofit/>
          </a:bodyPr>
          <a:lstStyle/>
          <a:p>
            <a:pPr algn="ctr"/>
            <a:r>
              <a:rPr lang="en-US" altLang="en-US" sz="3800" b="1" dirty="0">
                <a:solidFill>
                  <a:srgbClr val="1F2D29"/>
                </a:solidFill>
                <a:latin typeface="Calibri" panose="020F0502020204030204" pitchFamily="34" charset="0"/>
                <a:cs typeface="Calibri" panose="020F0502020204030204" pitchFamily="34" charset="0"/>
              </a:rPr>
              <a:t>Court chambers</a:t>
            </a:r>
            <a:endParaRPr lang="el-GR" altLang="en-US" sz="3800" b="1" dirty="0">
              <a:solidFill>
                <a:srgbClr val="1F2D29"/>
              </a:solidFill>
              <a:latin typeface="Calibri" panose="020F0502020204030204" pitchFamily="34" charset="0"/>
              <a:cs typeface="Calibri" panose="020F0502020204030204" pitchFamily="34" charset="0"/>
            </a:endParaRPr>
          </a:p>
        </p:txBody>
      </p:sp>
      <p:sp>
        <p:nvSpPr>
          <p:cNvPr id="5123" name="Rectangle 3">
            <a:extLst>
              <a:ext uri="{FF2B5EF4-FFF2-40B4-BE49-F238E27FC236}">
                <a16:creationId xmlns:a16="http://schemas.microsoft.com/office/drawing/2014/main" id="{8CD0904D-E118-F94F-BB0D-B2018CB968B2}"/>
              </a:ext>
            </a:extLst>
          </p:cNvPr>
          <p:cNvSpPr>
            <a:spLocks noGrp="1" noChangeArrowheads="1"/>
          </p:cNvSpPr>
          <p:nvPr>
            <p:ph idx="1"/>
          </p:nvPr>
        </p:nvSpPr>
        <p:spPr>
          <a:xfrm>
            <a:off x="1727199" y="2641604"/>
            <a:ext cx="5716205" cy="3443107"/>
          </a:xfrm>
        </p:spPr>
        <p:txBody>
          <a:bodyPr anchor="t">
            <a:normAutofit/>
          </a:bodyPr>
          <a:lstStyle/>
          <a:p>
            <a:pPr lvl="0" algn="just"/>
            <a:r>
              <a:rPr lang="en-US" sz="1400" dirty="0">
                <a:solidFill>
                  <a:srgbClr val="1F2D29"/>
                </a:solidFill>
                <a:latin typeface="Calibri" panose="020F0502020204030204" pitchFamily="34" charset="0"/>
                <a:cs typeface="Calibri" panose="020F0502020204030204" pitchFamily="34" charset="0"/>
              </a:rPr>
              <a:t>The CJEU may meet :</a:t>
            </a:r>
          </a:p>
          <a:p>
            <a:pPr lvl="1" algn="just"/>
            <a:r>
              <a:rPr lang="en-US" sz="1400" dirty="0">
                <a:solidFill>
                  <a:srgbClr val="1F2D29"/>
                </a:solidFill>
                <a:latin typeface="Calibri" panose="020F0502020204030204" pitchFamily="34" charset="0"/>
                <a:cs typeface="Calibri" panose="020F0502020204030204" pitchFamily="34" charset="0"/>
              </a:rPr>
              <a:t>In plenary session: in rare cases (</a:t>
            </a:r>
            <a:r>
              <a:rPr lang="en-US" sz="1400" dirty="0" err="1">
                <a:solidFill>
                  <a:srgbClr val="1F2D29"/>
                </a:solidFill>
                <a:latin typeface="Calibri" panose="020F0502020204030204" pitchFamily="34" charset="0"/>
                <a:cs typeface="Calibri" panose="020F0502020204030204" pitchFamily="34" charset="0"/>
              </a:rPr>
              <a:t>eg.</a:t>
            </a:r>
            <a:r>
              <a:rPr lang="en-US" sz="1400" dirty="0">
                <a:solidFill>
                  <a:srgbClr val="1F2D29"/>
                </a:solidFill>
                <a:latin typeface="Calibri" panose="020F0502020204030204" pitchFamily="34" charset="0"/>
                <a:cs typeface="Calibri" panose="020F0502020204030204" pitchFamily="34" charset="0"/>
              </a:rPr>
              <a:t> to terminate the term of the European Ombudsman or to release from his duties a member of the European Commission for breach of his obligations) and when the court considers that the case is of exceptional Importance.</a:t>
            </a:r>
          </a:p>
          <a:p>
            <a:pPr lvl="1" algn="just"/>
            <a:r>
              <a:rPr lang="en-US" sz="1400" dirty="0">
                <a:solidFill>
                  <a:srgbClr val="1F2D29"/>
                </a:solidFill>
                <a:latin typeface="Calibri" panose="020F0502020204030204" pitchFamily="34" charset="0"/>
                <a:cs typeface="Calibri" panose="020F0502020204030204" pitchFamily="34" charset="0"/>
              </a:rPr>
              <a:t>As a Grand Chamber (with 15 judges) when requested by a Member State or an institution which is a party, and where the case is particularly complex or significant</a:t>
            </a:r>
          </a:p>
          <a:p>
            <a:pPr lvl="1" algn="just"/>
            <a:r>
              <a:rPr lang="en-US" sz="1400" dirty="0">
                <a:solidFill>
                  <a:srgbClr val="1F2D29"/>
                </a:solidFill>
                <a:latin typeface="Calibri" panose="020F0502020204030204" pitchFamily="34" charset="0"/>
                <a:cs typeface="Calibri" panose="020F0502020204030204" pitchFamily="34" charset="0"/>
              </a:rPr>
              <a:t>In five-member or three-member chambers (each chamber has its own president).</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Oval 75">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8" name="Picture 77">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6146" name="Rectangle 2">
            <a:extLst>
              <a:ext uri="{FF2B5EF4-FFF2-40B4-BE49-F238E27FC236}">
                <a16:creationId xmlns:a16="http://schemas.microsoft.com/office/drawing/2014/main" id="{1644EBF4-2ABD-2447-9B39-B389F4BCBFF3}"/>
              </a:ext>
            </a:extLst>
          </p:cNvPr>
          <p:cNvSpPr>
            <a:spLocks noGrp="1" noChangeArrowheads="1"/>
          </p:cNvSpPr>
          <p:nvPr>
            <p:ph type="title"/>
          </p:nvPr>
        </p:nvSpPr>
        <p:spPr>
          <a:xfrm>
            <a:off x="1958856" y="1022548"/>
            <a:ext cx="5968748" cy="1308063"/>
          </a:xfrm>
        </p:spPr>
        <p:txBody>
          <a:bodyPr anchor="b">
            <a:normAutofit/>
          </a:bodyPr>
          <a:lstStyle/>
          <a:p>
            <a:pPr algn="ctr"/>
            <a:r>
              <a:rPr lang="en-US" altLang="en-US" sz="3800" b="1" dirty="0">
                <a:solidFill>
                  <a:srgbClr val="1F2D29"/>
                </a:solidFill>
                <a:latin typeface="Calibri" panose="020F0502020204030204" pitchFamily="34" charset="0"/>
                <a:cs typeface="Calibri" panose="020F0502020204030204" pitchFamily="34" charset="0"/>
              </a:rPr>
              <a:t>The Advocates-General</a:t>
            </a:r>
            <a:endParaRPr lang="el-GR" altLang="en-US" sz="3800" b="1" dirty="0">
              <a:solidFill>
                <a:srgbClr val="1F2D29"/>
              </a:solidFill>
              <a:latin typeface="Calibri" panose="020F0502020204030204" pitchFamily="34" charset="0"/>
              <a:cs typeface="Calibri" panose="020F0502020204030204" pitchFamily="34" charset="0"/>
            </a:endParaRPr>
          </a:p>
        </p:txBody>
      </p:sp>
      <p:sp>
        <p:nvSpPr>
          <p:cNvPr id="6147" name="Rectangle 3">
            <a:extLst>
              <a:ext uri="{FF2B5EF4-FFF2-40B4-BE49-F238E27FC236}">
                <a16:creationId xmlns:a16="http://schemas.microsoft.com/office/drawing/2014/main" id="{279D90B5-D24F-4E4A-9E4A-22F6563E7D75}"/>
              </a:ext>
            </a:extLst>
          </p:cNvPr>
          <p:cNvSpPr>
            <a:spLocks noGrp="1" noChangeArrowheads="1"/>
          </p:cNvSpPr>
          <p:nvPr>
            <p:ph idx="1"/>
          </p:nvPr>
        </p:nvSpPr>
        <p:spPr>
          <a:xfrm>
            <a:off x="1727199" y="2641604"/>
            <a:ext cx="5716205" cy="3443107"/>
          </a:xfrm>
        </p:spPr>
        <p:txBody>
          <a:bodyPr anchor="t">
            <a:normAutofit/>
          </a:bodyPr>
          <a:lstStyle/>
          <a:p>
            <a:pPr lvl="0" algn="just"/>
            <a:r>
              <a:rPr lang="en-US" dirty="0">
                <a:latin typeface="Calibri" panose="020F0502020204030204" pitchFamily="34" charset="0"/>
                <a:cs typeface="Calibri" panose="020F0502020204030204" pitchFamily="34" charset="0"/>
              </a:rPr>
              <a:t>The Advocates-General shall assist the Court. Their task is to formulate with complete impartiality and independence a legal opinion in the cases entrusted to them.</a:t>
            </a:r>
          </a:p>
        </p:txBody>
      </p:sp>
    </p:spTree>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1365</Words>
  <Application>Microsoft Macintosh PowerPoint</Application>
  <PresentationFormat>On-screen Show (4:3)</PresentationFormat>
  <Paragraphs>104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MS Shell Dlg 2</vt:lpstr>
      <vt:lpstr>Wingdings</vt:lpstr>
      <vt:lpstr>Wingdings 3</vt:lpstr>
      <vt:lpstr>Madison</vt:lpstr>
      <vt:lpstr>THE COURT OF JUSTICE OF THE EUROPEAN UNION </vt:lpstr>
      <vt:lpstr>The CJEU should be distinguished from other international tribunals</vt:lpstr>
      <vt:lpstr>The structure of the judicial system in most Roman law countries</vt:lpstr>
      <vt:lpstr> The structure of the judicial system in the European Union</vt:lpstr>
      <vt:lpstr>The structure of the judicial system in the European Union (II)</vt:lpstr>
      <vt:lpstr>The characteristics of the Court</vt:lpstr>
      <vt:lpstr>Composition</vt:lpstr>
      <vt:lpstr>Court chambers</vt:lpstr>
      <vt:lpstr>The Advocates-General</vt:lpstr>
      <vt:lpstr>Jurisdiction and powers of the Court (I)</vt:lpstr>
      <vt:lpstr>Jurisdiction and powers of the Court (II)</vt:lpstr>
      <vt:lpstr>Jurisdiction and powers of the Court (III)</vt:lpstr>
      <vt:lpstr>Jurisdiction and powers of the Court (IV)</vt:lpstr>
      <vt:lpstr>Jurisdiction and powers of the Court (V)</vt:lpstr>
      <vt:lpstr>The role of the CJEU (I)</vt:lpstr>
      <vt:lpstr>The role of the CJEU (II)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COURT OF JUSTICE OF THE EUROPEAN UNION </dc:title>
  <dc:creator>Ioannis Papageorgiou</dc:creator>
  <cp:lastModifiedBy>Ioannis Papageorgiou</cp:lastModifiedBy>
  <cp:revision>2</cp:revision>
  <dcterms:created xsi:type="dcterms:W3CDTF">2019-10-29T08:58:01Z</dcterms:created>
  <dcterms:modified xsi:type="dcterms:W3CDTF">2020-11-18T12:55:29Z</dcterms:modified>
</cp:coreProperties>
</file>